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Inter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7259300" y="9061450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4580098" y="0"/>
            <a:ext cx="3707902" cy="10289054"/>
          </a:xfrm>
          <a:prstGeom prst="rect">
            <a:avLst/>
          </a:prstGeom>
          <a:solidFill>
            <a:srgbClr val="437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1192319" y="2183174"/>
            <a:ext cx="9814289" cy="2338324"/>
            <a:chOff x="0" y="114300"/>
            <a:chExt cx="13085719" cy="3117765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0" y="114300"/>
              <a:ext cx="13085719" cy="22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75" u="none" cap="none" strike="noStrike">
                  <a:solidFill>
                    <a:srgbClr val="F4F4F4"/>
                  </a:solidFill>
                  <a:latin typeface="Inter"/>
                  <a:ea typeface="Inter"/>
                  <a:cs typeface="Inter"/>
                  <a:sym typeface="Inter"/>
                </a:rPr>
                <a:t>Sales Performance Report</a:t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2739938"/>
              <a:ext cx="13085719" cy="492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49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Monitoring Sales Progress in the FMCG Industry</a:t>
              </a:r>
              <a:endParaRPr/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1192319" y="1179823"/>
            <a:ext cx="429607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49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Sales Analytics Corp</a:t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1192319" y="8604807"/>
            <a:ext cx="9137205" cy="672316"/>
            <a:chOff x="0" y="-38100"/>
            <a:chExt cx="12182940" cy="896422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-38100"/>
              <a:ext cx="11622662" cy="396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[YOUR NAME]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502722"/>
              <a:ext cx="12182940" cy="3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Sales Manager at Sales Analytics Corp</a:t>
              </a:r>
              <a:endParaRPr/>
            </a:p>
          </p:txBody>
        </p:sp>
      </p:grpSp>
      <p:grpSp>
        <p:nvGrpSpPr>
          <p:cNvPr id="93" name="Google Shape;93;p13"/>
          <p:cNvGrpSpPr/>
          <p:nvPr/>
        </p:nvGrpSpPr>
        <p:grpSpPr>
          <a:xfrm rot="10800000">
            <a:off x="14753968" y="0"/>
            <a:ext cx="3777083" cy="10287000"/>
            <a:chOff x="0" y="0"/>
            <a:chExt cx="5036111" cy="13716000"/>
          </a:xfrm>
        </p:grpSpPr>
        <p:sp>
          <p:nvSpPr>
            <p:cNvPr id="94" name="Google Shape;94;p13"/>
            <p:cNvSpPr/>
            <p:nvPr/>
          </p:nvSpPr>
          <p:spPr>
            <a:xfrm rot="5400000">
              <a:off x="77831" y="-77831"/>
              <a:ext cx="4880450" cy="5036111"/>
            </a:xfrm>
            <a:custGeom>
              <a:rect b="b" l="l" r="r" t="t"/>
              <a:pathLst>
                <a:path extrusionOk="0" h="5036111" w="4880450">
                  <a:moveTo>
                    <a:pt x="0" y="0"/>
                  </a:moveTo>
                  <a:lnTo>
                    <a:pt x="4880450" y="0"/>
                  </a:lnTo>
                  <a:lnTo>
                    <a:pt x="4880450" y="5036112"/>
                  </a:lnTo>
                  <a:lnTo>
                    <a:pt x="0" y="50361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5" name="Google Shape;95;p13"/>
            <p:cNvSpPr/>
            <p:nvPr/>
          </p:nvSpPr>
          <p:spPr>
            <a:xfrm rot="5400000">
              <a:off x="77831" y="4341345"/>
              <a:ext cx="4880450" cy="5036111"/>
            </a:xfrm>
            <a:custGeom>
              <a:rect b="b" l="l" r="r" t="t"/>
              <a:pathLst>
                <a:path extrusionOk="0" h="5036111" w="4880450">
                  <a:moveTo>
                    <a:pt x="0" y="0"/>
                  </a:moveTo>
                  <a:lnTo>
                    <a:pt x="4880450" y="0"/>
                  </a:lnTo>
                  <a:lnTo>
                    <a:pt x="4880450" y="5036112"/>
                  </a:lnTo>
                  <a:lnTo>
                    <a:pt x="0" y="50361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13"/>
            <p:cNvSpPr/>
            <p:nvPr/>
          </p:nvSpPr>
          <p:spPr>
            <a:xfrm rot="5400000">
              <a:off x="77831" y="8757719"/>
              <a:ext cx="4880450" cy="5036111"/>
            </a:xfrm>
            <a:custGeom>
              <a:rect b="b" l="l" r="r" t="t"/>
              <a:pathLst>
                <a:path extrusionOk="0" h="5036111" w="4880450">
                  <a:moveTo>
                    <a:pt x="0" y="0"/>
                  </a:moveTo>
                  <a:lnTo>
                    <a:pt x="4880450" y="0"/>
                  </a:lnTo>
                  <a:lnTo>
                    <a:pt x="4880450" y="5036112"/>
                  </a:lnTo>
                  <a:lnTo>
                    <a:pt x="0" y="50361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7" name="Google Shape;97;p13"/>
          <p:cNvSpPr/>
          <p:nvPr/>
        </p:nvSpPr>
        <p:spPr>
          <a:xfrm>
            <a:off x="11520663" y="1100773"/>
            <a:ext cx="6116370" cy="7861765"/>
          </a:xfrm>
          <a:custGeom>
            <a:rect b="b" l="l" r="r" t="t"/>
            <a:pathLst>
              <a:path extrusionOk="0" h="7989029" w="6215380">
                <a:moveTo>
                  <a:pt x="6085840" y="2329601"/>
                </a:moveTo>
                <a:lnTo>
                  <a:pt x="6085840" y="2163429"/>
                </a:lnTo>
                <a:lnTo>
                  <a:pt x="5953760" y="2163429"/>
                </a:lnTo>
                <a:lnTo>
                  <a:pt x="5953760" y="1997257"/>
                </a:lnTo>
                <a:lnTo>
                  <a:pt x="5821680" y="1997257"/>
                </a:lnTo>
                <a:lnTo>
                  <a:pt x="5821680" y="1831085"/>
                </a:lnTo>
                <a:lnTo>
                  <a:pt x="5689600" y="1831085"/>
                </a:lnTo>
                <a:lnTo>
                  <a:pt x="5689600" y="1664914"/>
                </a:lnTo>
                <a:lnTo>
                  <a:pt x="5557520" y="1664914"/>
                </a:lnTo>
                <a:lnTo>
                  <a:pt x="5557520" y="1497144"/>
                </a:lnTo>
                <a:lnTo>
                  <a:pt x="5425440" y="1497144"/>
                </a:lnTo>
                <a:lnTo>
                  <a:pt x="5425440" y="1330972"/>
                </a:lnTo>
                <a:lnTo>
                  <a:pt x="5293360" y="1330972"/>
                </a:lnTo>
                <a:lnTo>
                  <a:pt x="5293360" y="1164800"/>
                </a:lnTo>
                <a:lnTo>
                  <a:pt x="5161280" y="1164800"/>
                </a:lnTo>
                <a:lnTo>
                  <a:pt x="5161280" y="998629"/>
                </a:lnTo>
                <a:lnTo>
                  <a:pt x="5029200" y="998629"/>
                </a:lnTo>
                <a:lnTo>
                  <a:pt x="5029200" y="832457"/>
                </a:lnTo>
                <a:lnTo>
                  <a:pt x="4897120" y="832457"/>
                </a:lnTo>
                <a:lnTo>
                  <a:pt x="4897120" y="666285"/>
                </a:lnTo>
                <a:lnTo>
                  <a:pt x="4762500" y="666285"/>
                </a:lnTo>
                <a:lnTo>
                  <a:pt x="4762500" y="500113"/>
                </a:lnTo>
                <a:lnTo>
                  <a:pt x="4630420" y="500113"/>
                </a:lnTo>
                <a:lnTo>
                  <a:pt x="4630420" y="332344"/>
                </a:lnTo>
                <a:lnTo>
                  <a:pt x="4498340" y="332344"/>
                </a:lnTo>
                <a:lnTo>
                  <a:pt x="4498340" y="166172"/>
                </a:lnTo>
                <a:lnTo>
                  <a:pt x="4366260" y="166172"/>
                </a:lnTo>
                <a:lnTo>
                  <a:pt x="4366260" y="0"/>
                </a:lnTo>
                <a:cubicBezTo>
                  <a:pt x="3530600" y="0"/>
                  <a:pt x="2688590" y="0"/>
                  <a:pt x="1852930" y="0"/>
                </a:cubicBezTo>
                <a:lnTo>
                  <a:pt x="1852930" y="166172"/>
                </a:lnTo>
                <a:lnTo>
                  <a:pt x="1720850" y="166172"/>
                </a:lnTo>
                <a:lnTo>
                  <a:pt x="1720850" y="332344"/>
                </a:lnTo>
                <a:lnTo>
                  <a:pt x="1587500" y="332344"/>
                </a:lnTo>
                <a:lnTo>
                  <a:pt x="1587500" y="498515"/>
                </a:lnTo>
                <a:lnTo>
                  <a:pt x="1455420" y="498515"/>
                </a:lnTo>
                <a:lnTo>
                  <a:pt x="1455420" y="664687"/>
                </a:lnTo>
                <a:lnTo>
                  <a:pt x="1323340" y="664687"/>
                </a:lnTo>
                <a:lnTo>
                  <a:pt x="1323340" y="830859"/>
                </a:lnTo>
                <a:lnTo>
                  <a:pt x="1189990" y="830859"/>
                </a:lnTo>
                <a:lnTo>
                  <a:pt x="1189990" y="997031"/>
                </a:lnTo>
                <a:lnTo>
                  <a:pt x="1057910" y="997031"/>
                </a:lnTo>
                <a:lnTo>
                  <a:pt x="1057910" y="1163202"/>
                </a:lnTo>
                <a:lnTo>
                  <a:pt x="925830" y="1163202"/>
                </a:lnTo>
                <a:lnTo>
                  <a:pt x="925830" y="1329374"/>
                </a:lnTo>
                <a:lnTo>
                  <a:pt x="793750" y="1329374"/>
                </a:lnTo>
                <a:lnTo>
                  <a:pt x="793750" y="1495546"/>
                </a:lnTo>
                <a:lnTo>
                  <a:pt x="661670" y="1495546"/>
                </a:lnTo>
                <a:lnTo>
                  <a:pt x="661670" y="1661718"/>
                </a:lnTo>
                <a:lnTo>
                  <a:pt x="529590" y="1661718"/>
                </a:lnTo>
                <a:lnTo>
                  <a:pt x="529590" y="1827890"/>
                </a:lnTo>
                <a:lnTo>
                  <a:pt x="397510" y="1827890"/>
                </a:lnTo>
                <a:lnTo>
                  <a:pt x="397510" y="1997257"/>
                </a:lnTo>
                <a:lnTo>
                  <a:pt x="264160" y="1997257"/>
                </a:lnTo>
                <a:lnTo>
                  <a:pt x="264160" y="2163429"/>
                </a:lnTo>
                <a:lnTo>
                  <a:pt x="132080" y="2163429"/>
                </a:lnTo>
                <a:lnTo>
                  <a:pt x="132080" y="2329601"/>
                </a:lnTo>
                <a:lnTo>
                  <a:pt x="0" y="2329601"/>
                </a:lnTo>
                <a:cubicBezTo>
                  <a:pt x="0" y="3436880"/>
                  <a:pt x="0" y="4552148"/>
                  <a:pt x="0" y="5657830"/>
                </a:cubicBezTo>
                <a:lnTo>
                  <a:pt x="132080" y="5657830"/>
                </a:lnTo>
                <a:lnTo>
                  <a:pt x="132080" y="5824002"/>
                </a:lnTo>
                <a:lnTo>
                  <a:pt x="264160" y="5824002"/>
                </a:lnTo>
                <a:lnTo>
                  <a:pt x="264160" y="5991771"/>
                </a:lnTo>
                <a:lnTo>
                  <a:pt x="396240" y="5991771"/>
                </a:lnTo>
                <a:lnTo>
                  <a:pt x="396240" y="6157943"/>
                </a:lnTo>
                <a:lnTo>
                  <a:pt x="528320" y="6157943"/>
                </a:lnTo>
                <a:lnTo>
                  <a:pt x="528320" y="6324115"/>
                </a:lnTo>
                <a:lnTo>
                  <a:pt x="660400" y="6324115"/>
                </a:lnTo>
                <a:lnTo>
                  <a:pt x="660400" y="6490287"/>
                </a:lnTo>
                <a:lnTo>
                  <a:pt x="792480" y="6490287"/>
                </a:lnTo>
                <a:lnTo>
                  <a:pt x="792480" y="6656459"/>
                </a:lnTo>
                <a:lnTo>
                  <a:pt x="924560" y="6656459"/>
                </a:lnTo>
                <a:lnTo>
                  <a:pt x="924560" y="6822630"/>
                </a:lnTo>
                <a:lnTo>
                  <a:pt x="1056640" y="6822630"/>
                </a:lnTo>
                <a:lnTo>
                  <a:pt x="1056640" y="6988802"/>
                </a:lnTo>
                <a:lnTo>
                  <a:pt x="1188720" y="6988802"/>
                </a:lnTo>
                <a:lnTo>
                  <a:pt x="1188720" y="7154974"/>
                </a:lnTo>
                <a:lnTo>
                  <a:pt x="1320800" y="7154974"/>
                </a:lnTo>
                <a:lnTo>
                  <a:pt x="1320800" y="7321146"/>
                </a:lnTo>
                <a:lnTo>
                  <a:pt x="1452880" y="7321146"/>
                </a:lnTo>
                <a:lnTo>
                  <a:pt x="1452880" y="7487317"/>
                </a:lnTo>
                <a:lnTo>
                  <a:pt x="1587500" y="7487317"/>
                </a:lnTo>
                <a:lnTo>
                  <a:pt x="1587500" y="7653489"/>
                </a:lnTo>
                <a:lnTo>
                  <a:pt x="1719580" y="7653489"/>
                </a:lnTo>
                <a:lnTo>
                  <a:pt x="1719580" y="7819661"/>
                </a:lnTo>
                <a:lnTo>
                  <a:pt x="1851660" y="7819661"/>
                </a:lnTo>
                <a:lnTo>
                  <a:pt x="1851660" y="7989029"/>
                </a:lnTo>
                <a:cubicBezTo>
                  <a:pt x="2687320" y="7989029"/>
                  <a:pt x="3529330" y="7989029"/>
                  <a:pt x="4364990" y="7989029"/>
                </a:cubicBezTo>
                <a:lnTo>
                  <a:pt x="4364990" y="7822857"/>
                </a:lnTo>
                <a:lnTo>
                  <a:pt x="4497070" y="7822857"/>
                </a:lnTo>
                <a:lnTo>
                  <a:pt x="4497070" y="7656685"/>
                </a:lnTo>
                <a:lnTo>
                  <a:pt x="4629150" y="7656685"/>
                </a:lnTo>
                <a:lnTo>
                  <a:pt x="4629150" y="7490513"/>
                </a:lnTo>
                <a:lnTo>
                  <a:pt x="4762500" y="7490513"/>
                </a:lnTo>
                <a:lnTo>
                  <a:pt x="4762500" y="7324341"/>
                </a:lnTo>
                <a:lnTo>
                  <a:pt x="4894580" y="7324341"/>
                </a:lnTo>
                <a:lnTo>
                  <a:pt x="4894580" y="7158169"/>
                </a:lnTo>
                <a:lnTo>
                  <a:pt x="5026660" y="7158169"/>
                </a:lnTo>
                <a:lnTo>
                  <a:pt x="5026660" y="6991998"/>
                </a:lnTo>
                <a:lnTo>
                  <a:pt x="5158740" y="6991998"/>
                </a:lnTo>
                <a:lnTo>
                  <a:pt x="5158740" y="6825826"/>
                </a:lnTo>
                <a:lnTo>
                  <a:pt x="5290820" y="6825826"/>
                </a:lnTo>
                <a:lnTo>
                  <a:pt x="5290820" y="6659655"/>
                </a:lnTo>
                <a:lnTo>
                  <a:pt x="5422900" y="6659655"/>
                </a:lnTo>
                <a:lnTo>
                  <a:pt x="5422900" y="6493482"/>
                </a:lnTo>
                <a:lnTo>
                  <a:pt x="5554980" y="6493482"/>
                </a:lnTo>
                <a:lnTo>
                  <a:pt x="5554980" y="6327311"/>
                </a:lnTo>
                <a:lnTo>
                  <a:pt x="5687060" y="6327311"/>
                </a:lnTo>
                <a:lnTo>
                  <a:pt x="5687060" y="6161139"/>
                </a:lnTo>
                <a:lnTo>
                  <a:pt x="5819140" y="6161139"/>
                </a:lnTo>
                <a:lnTo>
                  <a:pt x="5819140" y="5991771"/>
                </a:lnTo>
                <a:lnTo>
                  <a:pt x="5951220" y="5991771"/>
                </a:lnTo>
                <a:lnTo>
                  <a:pt x="5951220" y="5825600"/>
                </a:lnTo>
                <a:lnTo>
                  <a:pt x="6083300" y="5825600"/>
                </a:lnTo>
                <a:lnTo>
                  <a:pt x="6083300" y="5659428"/>
                </a:lnTo>
                <a:lnTo>
                  <a:pt x="6215380" y="5659428"/>
                </a:lnTo>
                <a:cubicBezTo>
                  <a:pt x="6215380" y="4552148"/>
                  <a:pt x="6215380" y="3436880"/>
                  <a:pt x="6215380" y="2331198"/>
                </a:cubicBezTo>
                <a:lnTo>
                  <a:pt x="6085840" y="23311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6461" r="-4646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9479774"/>
            <a:ext cx="18288000" cy="809280"/>
          </a:xfrm>
          <a:prstGeom prst="rect">
            <a:avLst/>
          </a:prstGeom>
          <a:solidFill>
            <a:srgbClr val="437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1735593" y="4227288"/>
            <a:ext cx="5681595" cy="3825986"/>
          </a:xfrm>
          <a:custGeom>
            <a:rect b="b" l="l" r="r" t="t"/>
            <a:pathLst>
              <a:path extrusionOk="0" h="4276090" w="6350000">
                <a:moveTo>
                  <a:pt x="6220460" y="0"/>
                </a:moveTo>
                <a:cubicBezTo>
                  <a:pt x="4969510" y="0"/>
                  <a:pt x="3713480" y="0"/>
                  <a:pt x="2462530" y="0"/>
                </a:cubicBezTo>
                <a:lnTo>
                  <a:pt x="2462530" y="129540"/>
                </a:lnTo>
                <a:cubicBezTo>
                  <a:pt x="2346960" y="129540"/>
                  <a:pt x="2189480" y="129540"/>
                  <a:pt x="2073910" y="129540"/>
                </a:cubicBezTo>
                <a:lnTo>
                  <a:pt x="2073910" y="259080"/>
                </a:lnTo>
                <a:cubicBezTo>
                  <a:pt x="1958340" y="259080"/>
                  <a:pt x="1800860" y="259080"/>
                  <a:pt x="1685290" y="259080"/>
                </a:cubicBezTo>
                <a:lnTo>
                  <a:pt x="1685290" y="388620"/>
                </a:lnTo>
                <a:cubicBezTo>
                  <a:pt x="1620520" y="388620"/>
                  <a:pt x="1490980" y="388620"/>
                  <a:pt x="1426210" y="388620"/>
                </a:cubicBezTo>
                <a:lnTo>
                  <a:pt x="1426210" y="518160"/>
                </a:lnTo>
                <a:cubicBezTo>
                  <a:pt x="1361440" y="518160"/>
                  <a:pt x="1231900" y="518160"/>
                  <a:pt x="1167130" y="518160"/>
                </a:cubicBezTo>
                <a:lnTo>
                  <a:pt x="1167130" y="647700"/>
                </a:lnTo>
                <a:cubicBezTo>
                  <a:pt x="1102360" y="647700"/>
                  <a:pt x="972820" y="647700"/>
                  <a:pt x="908050" y="647700"/>
                </a:cubicBezTo>
                <a:lnTo>
                  <a:pt x="908050" y="777240"/>
                </a:lnTo>
                <a:lnTo>
                  <a:pt x="777240" y="777240"/>
                </a:lnTo>
                <a:lnTo>
                  <a:pt x="777240" y="906780"/>
                </a:lnTo>
                <a:lnTo>
                  <a:pt x="647700" y="906780"/>
                </a:lnTo>
                <a:lnTo>
                  <a:pt x="647700" y="1036320"/>
                </a:lnTo>
                <a:lnTo>
                  <a:pt x="518160" y="1036320"/>
                </a:lnTo>
                <a:cubicBezTo>
                  <a:pt x="518160" y="1101090"/>
                  <a:pt x="518160" y="1230630"/>
                  <a:pt x="518160" y="1295400"/>
                </a:cubicBezTo>
                <a:lnTo>
                  <a:pt x="388620" y="1295400"/>
                </a:lnTo>
                <a:cubicBezTo>
                  <a:pt x="388620" y="1360170"/>
                  <a:pt x="388620" y="1489710"/>
                  <a:pt x="388620" y="1554480"/>
                </a:cubicBezTo>
                <a:lnTo>
                  <a:pt x="259080" y="1554480"/>
                </a:lnTo>
                <a:cubicBezTo>
                  <a:pt x="259080" y="1619250"/>
                  <a:pt x="259080" y="1748790"/>
                  <a:pt x="259080" y="1813560"/>
                </a:cubicBezTo>
                <a:lnTo>
                  <a:pt x="129540" y="1813560"/>
                </a:lnTo>
                <a:cubicBezTo>
                  <a:pt x="129540" y="1929130"/>
                  <a:pt x="129540" y="2086610"/>
                  <a:pt x="129540" y="2202180"/>
                </a:cubicBezTo>
                <a:lnTo>
                  <a:pt x="0" y="2202180"/>
                </a:lnTo>
                <a:cubicBezTo>
                  <a:pt x="0" y="2890520"/>
                  <a:pt x="0" y="3586480"/>
                  <a:pt x="0" y="4276090"/>
                </a:cubicBezTo>
                <a:cubicBezTo>
                  <a:pt x="1380490" y="4276090"/>
                  <a:pt x="2766060" y="4276090"/>
                  <a:pt x="4146550" y="4276090"/>
                </a:cubicBezTo>
                <a:lnTo>
                  <a:pt x="4146550" y="4146550"/>
                </a:lnTo>
                <a:cubicBezTo>
                  <a:pt x="4262120" y="4146550"/>
                  <a:pt x="4419600" y="4146550"/>
                  <a:pt x="4535170" y="4146550"/>
                </a:cubicBezTo>
                <a:lnTo>
                  <a:pt x="4535170" y="4017010"/>
                </a:lnTo>
                <a:cubicBezTo>
                  <a:pt x="4650740" y="4017010"/>
                  <a:pt x="4808220" y="4017010"/>
                  <a:pt x="4923790" y="4017010"/>
                </a:cubicBezTo>
                <a:lnTo>
                  <a:pt x="4923790" y="3887470"/>
                </a:lnTo>
                <a:cubicBezTo>
                  <a:pt x="4988560" y="3887470"/>
                  <a:pt x="5118100" y="3887470"/>
                  <a:pt x="5182870" y="3887470"/>
                </a:cubicBezTo>
                <a:lnTo>
                  <a:pt x="5182870" y="3757930"/>
                </a:lnTo>
                <a:cubicBezTo>
                  <a:pt x="5247640" y="3757930"/>
                  <a:pt x="5377180" y="3757930"/>
                  <a:pt x="5441950" y="3757930"/>
                </a:cubicBezTo>
                <a:lnTo>
                  <a:pt x="5441950" y="3628390"/>
                </a:lnTo>
                <a:lnTo>
                  <a:pt x="5571490" y="3628390"/>
                </a:lnTo>
                <a:lnTo>
                  <a:pt x="5571490" y="3498850"/>
                </a:lnTo>
                <a:lnTo>
                  <a:pt x="5702300" y="3498850"/>
                </a:lnTo>
                <a:lnTo>
                  <a:pt x="5702300" y="3369310"/>
                </a:lnTo>
                <a:lnTo>
                  <a:pt x="5831840" y="3369310"/>
                </a:lnTo>
                <a:cubicBezTo>
                  <a:pt x="5831840" y="3304540"/>
                  <a:pt x="5831840" y="3175000"/>
                  <a:pt x="5831840" y="3110230"/>
                </a:cubicBezTo>
                <a:lnTo>
                  <a:pt x="5961380" y="3110230"/>
                </a:lnTo>
                <a:cubicBezTo>
                  <a:pt x="5961380" y="3045460"/>
                  <a:pt x="5961380" y="2915920"/>
                  <a:pt x="5961380" y="2851150"/>
                </a:cubicBezTo>
                <a:lnTo>
                  <a:pt x="6090920" y="2851150"/>
                </a:lnTo>
                <a:cubicBezTo>
                  <a:pt x="6090920" y="2735580"/>
                  <a:pt x="6090920" y="2578100"/>
                  <a:pt x="6090920" y="2462530"/>
                </a:cubicBezTo>
                <a:lnTo>
                  <a:pt x="6220460" y="2462530"/>
                </a:lnTo>
                <a:cubicBezTo>
                  <a:pt x="6220460" y="2299970"/>
                  <a:pt x="6220460" y="2106930"/>
                  <a:pt x="6220460" y="1944370"/>
                </a:cubicBezTo>
                <a:lnTo>
                  <a:pt x="6350000" y="1944370"/>
                </a:lnTo>
                <a:cubicBezTo>
                  <a:pt x="6350000" y="1299210"/>
                  <a:pt x="6350000" y="645160"/>
                  <a:pt x="6350000" y="0"/>
                </a:cubicBezTo>
                <a:lnTo>
                  <a:pt x="62204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35" r="-53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2901472" y="1341875"/>
            <a:ext cx="12485055" cy="1456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4F4F4"/>
                </a:solidFill>
                <a:latin typeface="Inter"/>
                <a:ea typeface="Inter"/>
                <a:cs typeface="Inter"/>
                <a:sym typeface="Inter"/>
              </a:rPr>
              <a:t>Sales Performance Report Overview</a:t>
            </a:r>
            <a:endParaRPr/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497946" y="4574865"/>
            <a:ext cx="8115300" cy="3585759"/>
            <a:chOff x="0" y="-57150"/>
            <a:chExt cx="10820400" cy="4781013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0" y="-57150"/>
              <a:ext cx="10820400" cy="1352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sng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covers key metrics for sales success</a:t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1965423"/>
              <a:ext cx="10820400" cy="2758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7490" lvl="1" marL="474981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Number of deal closures</a:t>
              </a:r>
              <a:endParaRPr/>
            </a:p>
            <a:p>
              <a:pPr indent="-237490" lvl="1" marL="474981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Average conversion time</a:t>
              </a:r>
              <a:endParaRPr/>
            </a:p>
            <a:p>
              <a:pPr indent="-237490" lvl="1" marL="474981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Total sales value</a:t>
              </a:r>
              <a:endParaRPr/>
            </a:p>
            <a:p>
              <a:pPr indent="-237490" lvl="1" marL="474981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Monthly performance trends</a:t>
              </a:r>
              <a:endParaRPr/>
            </a:p>
            <a:p>
              <a:pPr indent="-237490" lvl="1" marL="474981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rgbClr val="F4F4F4"/>
                  </a:solidFill>
                  <a:latin typeface="DM Sans"/>
                  <a:ea typeface="DM Sans"/>
                  <a:cs typeface="DM Sans"/>
                  <a:sym typeface="DM Sans"/>
                </a:rPr>
                <a:t>Key performance indicators (KPIs)</a:t>
              </a:r>
              <a:endParaRPr/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5732404" y="9755827"/>
            <a:ext cx="682319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SALES PERFORMANCE REPORT: FMCG INDUSTRY INSIGHTS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155817" y="2534152"/>
            <a:ext cx="13269361" cy="7513776"/>
          </a:xfrm>
          <a:custGeom>
            <a:rect b="b" l="l" r="r" t="t"/>
            <a:pathLst>
              <a:path extrusionOk="0" h="7513776" w="13269361">
                <a:moveTo>
                  <a:pt x="0" y="0"/>
                </a:moveTo>
                <a:lnTo>
                  <a:pt x="13269362" y="0"/>
                </a:lnTo>
                <a:lnTo>
                  <a:pt x="13269362" y="7513776"/>
                </a:lnTo>
                <a:lnTo>
                  <a:pt x="0" y="751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 txBox="1"/>
          <p:nvPr/>
        </p:nvSpPr>
        <p:spPr>
          <a:xfrm>
            <a:off x="10608492" y="1230571"/>
            <a:ext cx="6262702" cy="754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7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This report evaluates </a:t>
            </a:r>
            <a:r>
              <a:rPr b="1" i="0" lang="en-US" sz="2157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sales progress</a:t>
            </a:r>
            <a:r>
              <a:rPr b="0" i="0" lang="en-US" sz="2157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 for teams in the FMCG industry.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7259300" y="9059863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028700" y="586561"/>
            <a:ext cx="7951681" cy="1045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27" u="none" cap="none" strike="noStrike">
                <a:solidFill>
                  <a:srgbClr val="F4F4F4"/>
                </a:solidFill>
                <a:latin typeface="Inter"/>
                <a:ea typeface="Inter"/>
                <a:cs typeface="Inter"/>
                <a:sym typeface="Inter"/>
              </a:rPr>
              <a:t>Monthly Sales Performance Overview: Metrics and Insights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5DD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0" y="0"/>
            <a:ext cx="7794923" cy="10287000"/>
          </a:xfrm>
          <a:prstGeom prst="rect">
            <a:avLst/>
          </a:prstGeom>
          <a:solidFill>
            <a:srgbClr val="297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6"/>
          <p:cNvGrpSpPr/>
          <p:nvPr/>
        </p:nvGrpSpPr>
        <p:grpSpPr>
          <a:xfrm>
            <a:off x="9144000" y="1579469"/>
            <a:ext cx="6301075" cy="4665295"/>
            <a:chOff x="0" y="0"/>
            <a:chExt cx="8401433" cy="6220392"/>
          </a:xfrm>
        </p:grpSpPr>
        <p:sp>
          <p:nvSpPr>
            <p:cNvPr id="123" name="Google Shape;123;p16"/>
            <p:cNvSpPr txBox="1"/>
            <p:nvPr/>
          </p:nvSpPr>
          <p:spPr>
            <a:xfrm>
              <a:off x="0" y="0"/>
              <a:ext cx="8401433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87" u="none" cap="none" strike="noStrike">
                  <a:solidFill>
                    <a:srgbClr val="FFFBED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Deal Closures in Sales Performance</a:t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0" y="1298575"/>
              <a:ext cx="8401433" cy="1287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50" u="none" cap="none" strike="noStrike">
                  <a:solidFill>
                    <a:srgbClr val="FFFBED"/>
                  </a:solidFill>
                  <a:latin typeface="DM Sans"/>
                  <a:ea typeface="DM Sans"/>
                  <a:cs typeface="DM Sans"/>
                  <a:sym typeface="DM Sans"/>
                </a:rPr>
                <a:t>Tracking deal closures is crucial for measuring success. It helps in identifying trends and areas for improvement in the sales process.</a:t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0" y="3634492"/>
              <a:ext cx="8401433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87" u="none" cap="none" strike="noStrike">
                  <a:solidFill>
                    <a:srgbClr val="FFFBED"/>
                  </a:solidFill>
                  <a:latin typeface="DM Sans"/>
                  <a:ea typeface="DM Sans"/>
                  <a:cs typeface="DM Sans"/>
                  <a:sym typeface="DM Sans"/>
                </a:rPr>
                <a:t>Analyzing Average Conversion Time for Efficiency</a:t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4933067"/>
              <a:ext cx="8401433" cy="1287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50" u="none" cap="none" strike="noStrike">
                  <a:solidFill>
                    <a:srgbClr val="FFFBED"/>
                  </a:solidFill>
                  <a:latin typeface="DM Sans"/>
                  <a:ea typeface="DM Sans"/>
                  <a:cs typeface="DM Sans"/>
                  <a:sym typeface="DM Sans"/>
                </a:rPr>
                <a:t>Average conversion time indicates the efficiency of the sales funnel, allowing teams to optimize processes and improve overall performance.</a:t>
              </a:r>
              <a:endParaRPr/>
            </a:p>
          </p:txBody>
        </p:sp>
      </p:grpSp>
      <p:sp>
        <p:nvSpPr>
          <p:cNvPr id="127" name="Google Shape;127;p16"/>
          <p:cNvSpPr txBox="1"/>
          <p:nvPr/>
        </p:nvSpPr>
        <p:spPr>
          <a:xfrm>
            <a:off x="2341810" y="8678373"/>
            <a:ext cx="311130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9" u="none" cap="none" strike="noStrike">
                <a:solidFill>
                  <a:srgbClr val="F4F4F4"/>
                </a:solidFill>
                <a:latin typeface="DM Sans"/>
                <a:ea typeface="DM Sans"/>
                <a:cs typeface="DM Sans"/>
                <a:sym typeface="DM Sans"/>
              </a:rPr>
              <a:t>KEY PERFORMANCE INDICATORS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27273" y="1579469"/>
            <a:ext cx="6737622" cy="6556163"/>
          </a:xfrm>
          <a:custGeom>
            <a:rect b="b" l="l" r="r" t="t"/>
            <a:pathLst>
              <a:path extrusionOk="0" h="4896656" w="5032184">
                <a:moveTo>
                  <a:pt x="4927304" y="1427865"/>
                </a:moveTo>
                <a:lnTo>
                  <a:pt x="4927304" y="1326015"/>
                </a:lnTo>
                <a:lnTo>
                  <a:pt x="4820368" y="1326015"/>
                </a:lnTo>
                <a:lnTo>
                  <a:pt x="4820368" y="1224164"/>
                </a:lnTo>
                <a:lnTo>
                  <a:pt x="4713432" y="1224164"/>
                </a:lnTo>
                <a:lnTo>
                  <a:pt x="4713432" y="1122313"/>
                </a:lnTo>
                <a:lnTo>
                  <a:pt x="4606495" y="1122313"/>
                </a:lnTo>
                <a:lnTo>
                  <a:pt x="4606495" y="1020463"/>
                </a:lnTo>
                <a:lnTo>
                  <a:pt x="4499558" y="1020463"/>
                </a:lnTo>
                <a:lnTo>
                  <a:pt x="4499558" y="917633"/>
                </a:lnTo>
                <a:lnTo>
                  <a:pt x="4392622" y="917633"/>
                </a:lnTo>
                <a:lnTo>
                  <a:pt x="4392622" y="815783"/>
                </a:lnTo>
                <a:lnTo>
                  <a:pt x="4285686" y="815783"/>
                </a:lnTo>
                <a:lnTo>
                  <a:pt x="4285686" y="713932"/>
                </a:lnTo>
                <a:lnTo>
                  <a:pt x="4178749" y="713932"/>
                </a:lnTo>
                <a:lnTo>
                  <a:pt x="4178749" y="612082"/>
                </a:lnTo>
                <a:lnTo>
                  <a:pt x="4071813" y="612082"/>
                </a:lnTo>
                <a:lnTo>
                  <a:pt x="4071813" y="510232"/>
                </a:lnTo>
                <a:lnTo>
                  <a:pt x="3964876" y="510232"/>
                </a:lnTo>
                <a:lnTo>
                  <a:pt x="3964876" y="408381"/>
                </a:lnTo>
                <a:lnTo>
                  <a:pt x="3855883" y="408381"/>
                </a:lnTo>
                <a:lnTo>
                  <a:pt x="3855883" y="306531"/>
                </a:lnTo>
                <a:lnTo>
                  <a:pt x="3748946" y="306531"/>
                </a:lnTo>
                <a:lnTo>
                  <a:pt x="3748946" y="203701"/>
                </a:lnTo>
                <a:lnTo>
                  <a:pt x="3642010" y="203701"/>
                </a:lnTo>
                <a:lnTo>
                  <a:pt x="3642010" y="101850"/>
                </a:lnTo>
                <a:lnTo>
                  <a:pt x="3535073" y="101850"/>
                </a:lnTo>
                <a:lnTo>
                  <a:pt x="3535073" y="0"/>
                </a:lnTo>
                <a:cubicBezTo>
                  <a:pt x="2858495" y="0"/>
                  <a:pt x="2176774" y="0"/>
                  <a:pt x="1500196" y="0"/>
                </a:cubicBezTo>
                <a:lnTo>
                  <a:pt x="1500196" y="101850"/>
                </a:lnTo>
                <a:lnTo>
                  <a:pt x="1393259" y="101850"/>
                </a:lnTo>
                <a:lnTo>
                  <a:pt x="1393259" y="203701"/>
                </a:lnTo>
                <a:lnTo>
                  <a:pt x="1285294" y="203701"/>
                </a:lnTo>
                <a:lnTo>
                  <a:pt x="1285294" y="305551"/>
                </a:lnTo>
                <a:lnTo>
                  <a:pt x="1178358" y="305551"/>
                </a:lnTo>
                <a:lnTo>
                  <a:pt x="1178358" y="407402"/>
                </a:lnTo>
                <a:lnTo>
                  <a:pt x="1071421" y="407402"/>
                </a:lnTo>
                <a:lnTo>
                  <a:pt x="1071421" y="509252"/>
                </a:lnTo>
                <a:lnTo>
                  <a:pt x="963457" y="509252"/>
                </a:lnTo>
                <a:lnTo>
                  <a:pt x="963457" y="611103"/>
                </a:lnTo>
                <a:lnTo>
                  <a:pt x="856520" y="611103"/>
                </a:lnTo>
                <a:lnTo>
                  <a:pt x="856520" y="712953"/>
                </a:lnTo>
                <a:lnTo>
                  <a:pt x="749584" y="712953"/>
                </a:lnTo>
                <a:lnTo>
                  <a:pt x="749584" y="814803"/>
                </a:lnTo>
                <a:lnTo>
                  <a:pt x="642647" y="814803"/>
                </a:lnTo>
                <a:lnTo>
                  <a:pt x="642647" y="916654"/>
                </a:lnTo>
                <a:lnTo>
                  <a:pt x="535711" y="916654"/>
                </a:lnTo>
                <a:lnTo>
                  <a:pt x="535711" y="1018504"/>
                </a:lnTo>
                <a:lnTo>
                  <a:pt x="428774" y="1018504"/>
                </a:lnTo>
                <a:lnTo>
                  <a:pt x="428774" y="1120355"/>
                </a:lnTo>
                <a:lnTo>
                  <a:pt x="321838" y="1120355"/>
                </a:lnTo>
                <a:lnTo>
                  <a:pt x="321838" y="1224164"/>
                </a:lnTo>
                <a:lnTo>
                  <a:pt x="213873" y="1224164"/>
                </a:lnTo>
                <a:lnTo>
                  <a:pt x="213873" y="1326014"/>
                </a:lnTo>
                <a:lnTo>
                  <a:pt x="106936" y="1326014"/>
                </a:lnTo>
                <a:lnTo>
                  <a:pt x="106936" y="1427865"/>
                </a:lnTo>
                <a:lnTo>
                  <a:pt x="0" y="1427865"/>
                </a:lnTo>
                <a:cubicBezTo>
                  <a:pt x="0" y="2106541"/>
                  <a:pt x="0" y="2790114"/>
                  <a:pt x="0" y="3467812"/>
                </a:cubicBezTo>
                <a:lnTo>
                  <a:pt x="106936" y="3467812"/>
                </a:lnTo>
                <a:lnTo>
                  <a:pt x="106936" y="3569662"/>
                </a:lnTo>
                <a:lnTo>
                  <a:pt x="213873" y="3569662"/>
                </a:lnTo>
                <a:lnTo>
                  <a:pt x="213873" y="3672492"/>
                </a:lnTo>
                <a:lnTo>
                  <a:pt x="320809" y="3672492"/>
                </a:lnTo>
                <a:lnTo>
                  <a:pt x="320809" y="3774342"/>
                </a:lnTo>
                <a:lnTo>
                  <a:pt x="427746" y="3774342"/>
                </a:lnTo>
                <a:lnTo>
                  <a:pt x="427746" y="3876192"/>
                </a:lnTo>
                <a:lnTo>
                  <a:pt x="534682" y="3876192"/>
                </a:lnTo>
                <a:lnTo>
                  <a:pt x="534682" y="3978043"/>
                </a:lnTo>
                <a:lnTo>
                  <a:pt x="641619" y="3978043"/>
                </a:lnTo>
                <a:lnTo>
                  <a:pt x="641619" y="4079894"/>
                </a:lnTo>
                <a:lnTo>
                  <a:pt x="748555" y="4079894"/>
                </a:lnTo>
                <a:lnTo>
                  <a:pt x="748555" y="4181744"/>
                </a:lnTo>
                <a:lnTo>
                  <a:pt x="855492" y="4181744"/>
                </a:lnTo>
                <a:lnTo>
                  <a:pt x="855492" y="4283594"/>
                </a:lnTo>
                <a:lnTo>
                  <a:pt x="962428" y="4283594"/>
                </a:lnTo>
                <a:lnTo>
                  <a:pt x="962428" y="4385445"/>
                </a:lnTo>
                <a:lnTo>
                  <a:pt x="1069365" y="4385445"/>
                </a:lnTo>
                <a:lnTo>
                  <a:pt x="1069365" y="4487295"/>
                </a:lnTo>
                <a:lnTo>
                  <a:pt x="1176301" y="4487295"/>
                </a:lnTo>
                <a:lnTo>
                  <a:pt x="1176301" y="4589146"/>
                </a:lnTo>
                <a:lnTo>
                  <a:pt x="1285294" y="4589146"/>
                </a:lnTo>
                <a:lnTo>
                  <a:pt x="1285294" y="4690996"/>
                </a:lnTo>
                <a:lnTo>
                  <a:pt x="1392231" y="4690996"/>
                </a:lnTo>
                <a:lnTo>
                  <a:pt x="1392231" y="4792847"/>
                </a:lnTo>
                <a:lnTo>
                  <a:pt x="1499167" y="4792847"/>
                </a:lnTo>
                <a:lnTo>
                  <a:pt x="1499167" y="4896656"/>
                </a:lnTo>
                <a:cubicBezTo>
                  <a:pt x="2175746" y="4896656"/>
                  <a:pt x="2857466" y="4896656"/>
                  <a:pt x="3534045" y="4896656"/>
                </a:cubicBezTo>
                <a:lnTo>
                  <a:pt x="3534045" y="4794805"/>
                </a:lnTo>
                <a:lnTo>
                  <a:pt x="3640982" y="4794805"/>
                </a:lnTo>
                <a:lnTo>
                  <a:pt x="3640982" y="4692955"/>
                </a:lnTo>
                <a:lnTo>
                  <a:pt x="3747918" y="4692955"/>
                </a:lnTo>
                <a:lnTo>
                  <a:pt x="3747918" y="4591104"/>
                </a:lnTo>
                <a:lnTo>
                  <a:pt x="3855883" y="4591104"/>
                </a:lnTo>
                <a:lnTo>
                  <a:pt x="3855883" y="4489254"/>
                </a:lnTo>
                <a:lnTo>
                  <a:pt x="3962819" y="4489254"/>
                </a:lnTo>
                <a:lnTo>
                  <a:pt x="3962819" y="4387404"/>
                </a:lnTo>
                <a:lnTo>
                  <a:pt x="4069756" y="4387404"/>
                </a:lnTo>
                <a:lnTo>
                  <a:pt x="4069756" y="4285553"/>
                </a:lnTo>
                <a:lnTo>
                  <a:pt x="4176693" y="4285553"/>
                </a:lnTo>
                <a:lnTo>
                  <a:pt x="4176693" y="4183703"/>
                </a:lnTo>
                <a:lnTo>
                  <a:pt x="4283629" y="4183703"/>
                </a:lnTo>
                <a:lnTo>
                  <a:pt x="4283629" y="4081852"/>
                </a:lnTo>
                <a:lnTo>
                  <a:pt x="4390565" y="4081852"/>
                </a:lnTo>
                <a:lnTo>
                  <a:pt x="4390565" y="3980002"/>
                </a:lnTo>
                <a:lnTo>
                  <a:pt x="4497502" y="3980002"/>
                </a:lnTo>
                <a:lnTo>
                  <a:pt x="4497502" y="3878151"/>
                </a:lnTo>
                <a:lnTo>
                  <a:pt x="4604438" y="3878151"/>
                </a:lnTo>
                <a:lnTo>
                  <a:pt x="4604438" y="3776301"/>
                </a:lnTo>
                <a:lnTo>
                  <a:pt x="4711375" y="3776301"/>
                </a:lnTo>
                <a:lnTo>
                  <a:pt x="4711375" y="3672492"/>
                </a:lnTo>
                <a:lnTo>
                  <a:pt x="4818311" y="3672492"/>
                </a:lnTo>
                <a:lnTo>
                  <a:pt x="4818311" y="3570641"/>
                </a:lnTo>
                <a:lnTo>
                  <a:pt x="4925248" y="3570641"/>
                </a:lnTo>
                <a:lnTo>
                  <a:pt x="4925248" y="3468791"/>
                </a:lnTo>
                <a:lnTo>
                  <a:pt x="5032184" y="3468791"/>
                </a:lnTo>
                <a:cubicBezTo>
                  <a:pt x="5032184" y="2790114"/>
                  <a:pt x="5032184" y="2106541"/>
                  <a:pt x="5032184" y="1428844"/>
                </a:cubicBezTo>
                <a:lnTo>
                  <a:pt x="4927304" y="14288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886" r="-2288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16980067" y="-358322"/>
            <a:ext cx="2615866" cy="2750911"/>
          </a:xfrm>
          <a:custGeom>
            <a:rect b="b" l="l" r="r" t="t"/>
            <a:pathLst>
              <a:path extrusionOk="0" h="2750911" w="2615866">
                <a:moveTo>
                  <a:pt x="0" y="0"/>
                </a:moveTo>
                <a:lnTo>
                  <a:pt x="2615866" y="0"/>
                </a:lnTo>
                <a:lnTo>
                  <a:pt x="2615866" y="2750911"/>
                </a:lnTo>
                <a:lnTo>
                  <a:pt x="0" y="2750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6"/>
          <p:cNvSpPr/>
          <p:nvPr/>
        </p:nvSpPr>
        <p:spPr>
          <a:xfrm>
            <a:off x="16980067" y="5143500"/>
            <a:ext cx="2615866" cy="2750911"/>
          </a:xfrm>
          <a:custGeom>
            <a:rect b="b" l="l" r="r" t="t"/>
            <a:pathLst>
              <a:path extrusionOk="0" h="2750911" w="2615866">
                <a:moveTo>
                  <a:pt x="0" y="0"/>
                </a:moveTo>
                <a:lnTo>
                  <a:pt x="2615866" y="0"/>
                </a:lnTo>
                <a:lnTo>
                  <a:pt x="2615866" y="2750911"/>
                </a:lnTo>
                <a:lnTo>
                  <a:pt x="0" y="2750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16980067" y="2392589"/>
            <a:ext cx="2615866" cy="2750911"/>
          </a:xfrm>
          <a:custGeom>
            <a:rect b="b" l="l" r="r" t="t"/>
            <a:pathLst>
              <a:path extrusionOk="0" h="2750911" w="2615866">
                <a:moveTo>
                  <a:pt x="0" y="0"/>
                </a:moveTo>
                <a:lnTo>
                  <a:pt x="2615866" y="0"/>
                </a:lnTo>
                <a:lnTo>
                  <a:pt x="2615866" y="2750911"/>
                </a:lnTo>
                <a:lnTo>
                  <a:pt x="0" y="2750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>
            <a:off x="16980067" y="7894411"/>
            <a:ext cx="2615866" cy="2750911"/>
          </a:xfrm>
          <a:custGeom>
            <a:rect b="b" l="l" r="r" t="t"/>
            <a:pathLst>
              <a:path extrusionOk="0" h="2750911" w="2615866">
                <a:moveTo>
                  <a:pt x="0" y="0"/>
                </a:moveTo>
                <a:lnTo>
                  <a:pt x="2615866" y="0"/>
                </a:lnTo>
                <a:lnTo>
                  <a:pt x="2615866" y="2750911"/>
                </a:lnTo>
                <a:lnTo>
                  <a:pt x="0" y="2750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5DD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11679356" y="0"/>
            <a:ext cx="6608644" cy="10287000"/>
          </a:xfrm>
          <a:prstGeom prst="rect">
            <a:avLst/>
          </a:prstGeom>
          <a:solidFill>
            <a:srgbClr val="BCE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11679356" y="6369467"/>
            <a:ext cx="7151170" cy="3917533"/>
          </a:xfrm>
          <a:custGeom>
            <a:rect b="b" l="l" r="r" t="t"/>
            <a:pathLst>
              <a:path extrusionOk="0" h="3917533" w="7151170">
                <a:moveTo>
                  <a:pt x="0" y="0"/>
                </a:moveTo>
                <a:lnTo>
                  <a:pt x="7151170" y="0"/>
                </a:lnTo>
                <a:lnTo>
                  <a:pt x="7151170" y="3917533"/>
                </a:lnTo>
                <a:lnTo>
                  <a:pt x="0" y="3917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9" name="Google Shape;139;p17"/>
          <p:cNvCxnSpPr/>
          <p:nvPr/>
        </p:nvCxnSpPr>
        <p:spPr>
          <a:xfrm>
            <a:off x="-465162" y="6571251"/>
            <a:ext cx="3312867" cy="0"/>
          </a:xfrm>
          <a:prstGeom prst="straightConnector1">
            <a:avLst/>
          </a:prstGeom>
          <a:noFill/>
          <a:ln cap="rnd" cmpd="sng" w="47625">
            <a:solidFill>
              <a:srgbClr val="FFDE5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0" name="Google Shape;140;p17"/>
          <p:cNvSpPr/>
          <p:nvPr/>
        </p:nvSpPr>
        <p:spPr>
          <a:xfrm rot="10800000">
            <a:off x="14601034" y="5143500"/>
            <a:ext cx="3031198" cy="3187684"/>
          </a:xfrm>
          <a:custGeom>
            <a:rect b="b" l="l" r="r" t="t"/>
            <a:pathLst>
              <a:path extrusionOk="0" h="3187684" w="3031198">
                <a:moveTo>
                  <a:pt x="0" y="0"/>
                </a:moveTo>
                <a:lnTo>
                  <a:pt x="3031198" y="0"/>
                </a:lnTo>
                <a:lnTo>
                  <a:pt x="3031198" y="3187684"/>
                </a:lnTo>
                <a:lnTo>
                  <a:pt x="0" y="3187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 rot="10800000">
            <a:off x="12061485" y="813440"/>
            <a:ext cx="3304838" cy="3475451"/>
          </a:xfrm>
          <a:custGeom>
            <a:rect b="b" l="l" r="r" t="t"/>
            <a:pathLst>
              <a:path extrusionOk="0" h="3475451" w="3304838">
                <a:moveTo>
                  <a:pt x="0" y="0"/>
                </a:moveTo>
                <a:lnTo>
                  <a:pt x="3304837" y="0"/>
                </a:lnTo>
                <a:lnTo>
                  <a:pt x="3304837" y="3475450"/>
                </a:lnTo>
                <a:lnTo>
                  <a:pt x="0" y="3475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>
            <a:off x="13698030" y="1044383"/>
            <a:ext cx="3335223" cy="3874605"/>
          </a:xfrm>
          <a:custGeom>
            <a:rect b="b" l="l" r="r" t="t"/>
            <a:pathLst>
              <a:path extrusionOk="0" h="7220551" w="6215380">
                <a:moveTo>
                  <a:pt x="6085840" y="2105513"/>
                </a:moveTo>
                <a:lnTo>
                  <a:pt x="6085840" y="1955325"/>
                </a:lnTo>
                <a:lnTo>
                  <a:pt x="5953760" y="1955325"/>
                </a:lnTo>
                <a:lnTo>
                  <a:pt x="5953760" y="1805138"/>
                </a:lnTo>
                <a:lnTo>
                  <a:pt x="5821680" y="1805138"/>
                </a:lnTo>
                <a:lnTo>
                  <a:pt x="5821680" y="1654950"/>
                </a:lnTo>
                <a:lnTo>
                  <a:pt x="5689600" y="1654950"/>
                </a:lnTo>
                <a:lnTo>
                  <a:pt x="5689600" y="1504763"/>
                </a:lnTo>
                <a:lnTo>
                  <a:pt x="5557520" y="1504763"/>
                </a:lnTo>
                <a:lnTo>
                  <a:pt x="5557520" y="1353131"/>
                </a:lnTo>
                <a:lnTo>
                  <a:pt x="5425440" y="1353131"/>
                </a:lnTo>
                <a:lnTo>
                  <a:pt x="5425440" y="1202944"/>
                </a:lnTo>
                <a:lnTo>
                  <a:pt x="5293360" y="1202944"/>
                </a:lnTo>
                <a:lnTo>
                  <a:pt x="5293360" y="1052756"/>
                </a:lnTo>
                <a:lnTo>
                  <a:pt x="5161280" y="1052756"/>
                </a:lnTo>
                <a:lnTo>
                  <a:pt x="5161280" y="902569"/>
                </a:lnTo>
                <a:lnTo>
                  <a:pt x="5029200" y="902569"/>
                </a:lnTo>
                <a:lnTo>
                  <a:pt x="5029200" y="752381"/>
                </a:lnTo>
                <a:lnTo>
                  <a:pt x="4897120" y="752381"/>
                </a:lnTo>
                <a:lnTo>
                  <a:pt x="4897120" y="602194"/>
                </a:lnTo>
                <a:lnTo>
                  <a:pt x="4762500" y="602194"/>
                </a:lnTo>
                <a:lnTo>
                  <a:pt x="4762500" y="452006"/>
                </a:lnTo>
                <a:lnTo>
                  <a:pt x="4630420" y="452006"/>
                </a:lnTo>
                <a:lnTo>
                  <a:pt x="4630420" y="300375"/>
                </a:lnTo>
                <a:lnTo>
                  <a:pt x="4498340" y="300375"/>
                </a:lnTo>
                <a:lnTo>
                  <a:pt x="4498340" y="150187"/>
                </a:lnTo>
                <a:lnTo>
                  <a:pt x="4366260" y="150187"/>
                </a:lnTo>
                <a:lnTo>
                  <a:pt x="4366260" y="0"/>
                </a:lnTo>
                <a:cubicBezTo>
                  <a:pt x="3530600" y="0"/>
                  <a:pt x="2688590" y="0"/>
                  <a:pt x="1852930" y="0"/>
                </a:cubicBezTo>
                <a:lnTo>
                  <a:pt x="1852930" y="150187"/>
                </a:lnTo>
                <a:lnTo>
                  <a:pt x="1720850" y="150187"/>
                </a:lnTo>
                <a:lnTo>
                  <a:pt x="1720850" y="300375"/>
                </a:lnTo>
                <a:lnTo>
                  <a:pt x="1587500" y="300375"/>
                </a:lnTo>
                <a:lnTo>
                  <a:pt x="1587500" y="450562"/>
                </a:lnTo>
                <a:lnTo>
                  <a:pt x="1455420" y="450562"/>
                </a:lnTo>
                <a:lnTo>
                  <a:pt x="1455420" y="600750"/>
                </a:lnTo>
                <a:lnTo>
                  <a:pt x="1323340" y="600750"/>
                </a:lnTo>
                <a:lnTo>
                  <a:pt x="1323340" y="750937"/>
                </a:lnTo>
                <a:lnTo>
                  <a:pt x="1189990" y="750937"/>
                </a:lnTo>
                <a:lnTo>
                  <a:pt x="1189990" y="901125"/>
                </a:lnTo>
                <a:lnTo>
                  <a:pt x="1057910" y="901125"/>
                </a:lnTo>
                <a:lnTo>
                  <a:pt x="1057910" y="1051312"/>
                </a:lnTo>
                <a:lnTo>
                  <a:pt x="925830" y="1051312"/>
                </a:lnTo>
                <a:lnTo>
                  <a:pt x="925830" y="1201500"/>
                </a:lnTo>
                <a:lnTo>
                  <a:pt x="793750" y="1201500"/>
                </a:lnTo>
                <a:lnTo>
                  <a:pt x="793750" y="1351687"/>
                </a:lnTo>
                <a:lnTo>
                  <a:pt x="661670" y="1351687"/>
                </a:lnTo>
                <a:lnTo>
                  <a:pt x="661670" y="1501875"/>
                </a:lnTo>
                <a:lnTo>
                  <a:pt x="529590" y="1501875"/>
                </a:lnTo>
                <a:lnTo>
                  <a:pt x="529590" y="1652062"/>
                </a:lnTo>
                <a:lnTo>
                  <a:pt x="397510" y="1652062"/>
                </a:lnTo>
                <a:lnTo>
                  <a:pt x="397510" y="1805138"/>
                </a:lnTo>
                <a:lnTo>
                  <a:pt x="264160" y="1805138"/>
                </a:lnTo>
                <a:lnTo>
                  <a:pt x="264160" y="1955325"/>
                </a:lnTo>
                <a:lnTo>
                  <a:pt x="132080" y="1955325"/>
                </a:lnTo>
                <a:lnTo>
                  <a:pt x="132080" y="2105513"/>
                </a:lnTo>
                <a:lnTo>
                  <a:pt x="0" y="2105513"/>
                </a:lnTo>
                <a:cubicBezTo>
                  <a:pt x="0" y="3106281"/>
                  <a:pt x="0" y="4114270"/>
                  <a:pt x="0" y="5113594"/>
                </a:cubicBezTo>
                <a:lnTo>
                  <a:pt x="132080" y="5113594"/>
                </a:lnTo>
                <a:lnTo>
                  <a:pt x="132080" y="5263781"/>
                </a:lnTo>
                <a:lnTo>
                  <a:pt x="264160" y="5263781"/>
                </a:lnTo>
                <a:lnTo>
                  <a:pt x="264160" y="5415413"/>
                </a:lnTo>
                <a:lnTo>
                  <a:pt x="396240" y="5415413"/>
                </a:lnTo>
                <a:lnTo>
                  <a:pt x="396240" y="5565601"/>
                </a:lnTo>
                <a:lnTo>
                  <a:pt x="528320" y="5565601"/>
                </a:lnTo>
                <a:lnTo>
                  <a:pt x="528320" y="5715788"/>
                </a:lnTo>
                <a:lnTo>
                  <a:pt x="660400" y="5715788"/>
                </a:lnTo>
                <a:lnTo>
                  <a:pt x="660400" y="5865976"/>
                </a:lnTo>
                <a:lnTo>
                  <a:pt x="792480" y="5865976"/>
                </a:lnTo>
                <a:lnTo>
                  <a:pt x="792480" y="6016163"/>
                </a:lnTo>
                <a:lnTo>
                  <a:pt x="924560" y="6016163"/>
                </a:lnTo>
                <a:lnTo>
                  <a:pt x="924560" y="6166350"/>
                </a:lnTo>
                <a:lnTo>
                  <a:pt x="1056640" y="6166350"/>
                </a:lnTo>
                <a:lnTo>
                  <a:pt x="1056640" y="6316538"/>
                </a:lnTo>
                <a:lnTo>
                  <a:pt x="1188720" y="6316538"/>
                </a:lnTo>
                <a:lnTo>
                  <a:pt x="1188720" y="6466725"/>
                </a:lnTo>
                <a:lnTo>
                  <a:pt x="1320800" y="6466725"/>
                </a:lnTo>
                <a:lnTo>
                  <a:pt x="1320800" y="6616913"/>
                </a:lnTo>
                <a:lnTo>
                  <a:pt x="1452880" y="6616913"/>
                </a:lnTo>
                <a:lnTo>
                  <a:pt x="1452880" y="6767100"/>
                </a:lnTo>
                <a:lnTo>
                  <a:pt x="1587500" y="6767100"/>
                </a:lnTo>
                <a:lnTo>
                  <a:pt x="1587500" y="6917288"/>
                </a:lnTo>
                <a:lnTo>
                  <a:pt x="1719580" y="6917288"/>
                </a:lnTo>
                <a:lnTo>
                  <a:pt x="1719580" y="7067475"/>
                </a:lnTo>
                <a:lnTo>
                  <a:pt x="1851660" y="7067475"/>
                </a:lnTo>
                <a:lnTo>
                  <a:pt x="1851660" y="7220551"/>
                </a:lnTo>
                <a:cubicBezTo>
                  <a:pt x="2687320" y="7220551"/>
                  <a:pt x="3529330" y="7220551"/>
                  <a:pt x="4364990" y="7220551"/>
                </a:cubicBezTo>
                <a:lnTo>
                  <a:pt x="4364990" y="7070364"/>
                </a:lnTo>
                <a:lnTo>
                  <a:pt x="4497070" y="7070364"/>
                </a:lnTo>
                <a:lnTo>
                  <a:pt x="4497070" y="6920176"/>
                </a:lnTo>
                <a:lnTo>
                  <a:pt x="4629150" y="6920176"/>
                </a:lnTo>
                <a:lnTo>
                  <a:pt x="4629150" y="6769988"/>
                </a:lnTo>
                <a:lnTo>
                  <a:pt x="4762500" y="6769988"/>
                </a:lnTo>
                <a:lnTo>
                  <a:pt x="4762500" y="6619801"/>
                </a:lnTo>
                <a:lnTo>
                  <a:pt x="4894580" y="6619801"/>
                </a:lnTo>
                <a:lnTo>
                  <a:pt x="4894580" y="6469614"/>
                </a:lnTo>
                <a:lnTo>
                  <a:pt x="5026660" y="6469614"/>
                </a:lnTo>
                <a:lnTo>
                  <a:pt x="5026660" y="6319426"/>
                </a:lnTo>
                <a:lnTo>
                  <a:pt x="5158740" y="6319426"/>
                </a:lnTo>
                <a:lnTo>
                  <a:pt x="5158740" y="6169239"/>
                </a:lnTo>
                <a:lnTo>
                  <a:pt x="5290820" y="6169239"/>
                </a:lnTo>
                <a:lnTo>
                  <a:pt x="5290820" y="6019052"/>
                </a:lnTo>
                <a:lnTo>
                  <a:pt x="5422900" y="6019052"/>
                </a:lnTo>
                <a:lnTo>
                  <a:pt x="5422900" y="5868863"/>
                </a:lnTo>
                <a:lnTo>
                  <a:pt x="5554980" y="5868863"/>
                </a:lnTo>
                <a:lnTo>
                  <a:pt x="5554980" y="5718676"/>
                </a:lnTo>
                <a:lnTo>
                  <a:pt x="5687060" y="5718676"/>
                </a:lnTo>
                <a:lnTo>
                  <a:pt x="5687060" y="5568489"/>
                </a:lnTo>
                <a:lnTo>
                  <a:pt x="5819140" y="5568489"/>
                </a:lnTo>
                <a:lnTo>
                  <a:pt x="5819140" y="5415413"/>
                </a:lnTo>
                <a:lnTo>
                  <a:pt x="5951220" y="5415413"/>
                </a:lnTo>
                <a:lnTo>
                  <a:pt x="5951220" y="5265226"/>
                </a:lnTo>
                <a:lnTo>
                  <a:pt x="6083300" y="5265226"/>
                </a:lnTo>
                <a:lnTo>
                  <a:pt x="6083300" y="5115039"/>
                </a:lnTo>
                <a:lnTo>
                  <a:pt x="6215380" y="5115039"/>
                </a:lnTo>
                <a:cubicBezTo>
                  <a:pt x="6215380" y="4114270"/>
                  <a:pt x="6215380" y="3106281"/>
                  <a:pt x="6215380" y="2106957"/>
                </a:cubicBezTo>
                <a:lnTo>
                  <a:pt x="6085840" y="210695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135" l="0" r="0" t="-413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13080199" y="6476001"/>
            <a:ext cx="3806958" cy="2671792"/>
          </a:xfrm>
          <a:custGeom>
            <a:rect b="b" l="l" r="r" t="t"/>
            <a:pathLst>
              <a:path extrusionOk="0" h="2671792" w="3806958">
                <a:moveTo>
                  <a:pt x="0" y="0"/>
                </a:moveTo>
                <a:lnTo>
                  <a:pt x="3806958" y="0"/>
                </a:lnTo>
                <a:lnTo>
                  <a:pt x="3806958" y="2671792"/>
                </a:lnTo>
                <a:lnTo>
                  <a:pt x="0" y="2671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4" name="Google Shape;144;p17"/>
          <p:cNvGrpSpPr/>
          <p:nvPr/>
        </p:nvGrpSpPr>
        <p:grpSpPr>
          <a:xfrm>
            <a:off x="1192319" y="1493682"/>
            <a:ext cx="9288787" cy="3415232"/>
            <a:chOff x="0" y="95250"/>
            <a:chExt cx="12385049" cy="4553642"/>
          </a:xfrm>
        </p:grpSpPr>
        <p:sp>
          <p:nvSpPr>
            <p:cNvPr id="145" name="Google Shape;145;p17"/>
            <p:cNvSpPr txBox="1"/>
            <p:nvPr/>
          </p:nvSpPr>
          <p:spPr>
            <a:xfrm>
              <a:off x="0" y="95250"/>
              <a:ext cx="12385049" cy="1974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FFFBED"/>
                  </a:solidFill>
                  <a:latin typeface="Inter"/>
                  <a:ea typeface="Inter"/>
                  <a:cs typeface="Inter"/>
                  <a:sym typeface="Inter"/>
                </a:rPr>
                <a:t>Monthly Deal Closures Comparison</a:t>
              </a:r>
              <a:endParaRPr/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0" y="2597842"/>
              <a:ext cx="12385049" cy="2051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FFFBED"/>
                  </a:solidFill>
                  <a:latin typeface="DM Sans"/>
                  <a:ea typeface="DM Sans"/>
                  <a:cs typeface="DM Sans"/>
                  <a:sym typeface="DM Sans"/>
                </a:rPr>
                <a:t>This section compares this month's deal closures to those of the previous month, highlighting key changes.</a:t>
              </a:r>
              <a:endParaRPr/>
            </a:p>
          </p:txBody>
        </p:sp>
      </p:grpSp>
      <p:sp>
        <p:nvSpPr>
          <p:cNvPr id="147" name="Google Shape;147;p17"/>
          <p:cNvSpPr txBox="1"/>
          <p:nvPr/>
        </p:nvSpPr>
        <p:spPr>
          <a:xfrm>
            <a:off x="3407270" y="6399801"/>
            <a:ext cx="6614311" cy="2506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BED"/>
                </a:solidFill>
                <a:latin typeface="DM Sans"/>
                <a:ea typeface="DM Sans"/>
                <a:cs typeface="DM Sans"/>
                <a:sym typeface="DM Sans"/>
              </a:rPr>
              <a:t>Analyzing the trends in deal closures reveals important insights regarding our </a:t>
            </a:r>
            <a:r>
              <a:rPr b="1" i="0" lang="en-US" sz="2200" u="none" cap="none" strike="noStrike">
                <a:solidFill>
                  <a:srgbClr val="FFFBED"/>
                </a:solidFill>
                <a:latin typeface="DM Sans"/>
                <a:ea typeface="DM Sans"/>
                <a:cs typeface="DM Sans"/>
                <a:sym typeface="DM Sans"/>
              </a:rPr>
              <a:t>sales performance</a:t>
            </a:r>
            <a:r>
              <a:rPr b="0" i="0" lang="en-US" sz="2200" u="none" cap="none" strike="noStrike">
                <a:solidFill>
                  <a:srgbClr val="FFFBED"/>
                </a:solidFill>
                <a:latin typeface="DM Sans"/>
                <a:ea typeface="DM Sans"/>
                <a:cs typeface="DM Sans"/>
                <a:sym typeface="DM Sans"/>
              </a:rPr>
              <a:t>. This month, we observed a notable increase in closures, suggesting improvements in our sales strategies or market conditions that warrant further investigation.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7259300" y="9059863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BED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D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0" y="0"/>
            <a:ext cx="6638355" cy="10287000"/>
          </a:xfrm>
          <a:prstGeom prst="rect">
            <a:avLst/>
          </a:prstGeom>
          <a:solidFill>
            <a:srgbClr val="297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187519" y="1498444"/>
            <a:ext cx="4445390" cy="1201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7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Total Sales Value Analysis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187519" y="6841659"/>
            <a:ext cx="3964543" cy="1646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chart illustrates the </a:t>
            </a:r>
            <a:r>
              <a:rPr b="1" i="0" lang="en-US" sz="17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sales value breakdown</a:t>
            </a:r>
            <a:r>
              <a:rPr b="0" i="0" lang="en-US" sz="17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across various product categories, providing insights into performance trends and helping identify areas for potential growth.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7259300" y="9059863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BED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7381005" y="1670106"/>
            <a:ext cx="10413041" cy="6247824"/>
          </a:xfrm>
          <a:custGeom>
            <a:rect b="b" l="l" r="r" t="t"/>
            <a:pathLst>
              <a:path extrusionOk="0" h="6247824" w="10413041">
                <a:moveTo>
                  <a:pt x="0" y="0"/>
                </a:moveTo>
                <a:lnTo>
                  <a:pt x="10413041" y="0"/>
                </a:lnTo>
                <a:lnTo>
                  <a:pt x="10413041" y="6247824"/>
                </a:lnTo>
                <a:lnTo>
                  <a:pt x="0" y="6247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sq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