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8288000" cy="4954384"/>
          </a:xfrm>
          <a:custGeom>
            <a:rect b="b" l="l" r="r" t="t"/>
            <a:pathLst>
              <a:path extrusionOk="0" h="767564" w="2833290">
                <a:moveTo>
                  <a:pt x="0" y="0"/>
                </a:moveTo>
                <a:lnTo>
                  <a:pt x="2833290" y="0"/>
                </a:lnTo>
                <a:lnTo>
                  <a:pt x="2833290" y="767564"/>
                </a:lnTo>
                <a:lnTo>
                  <a:pt x="0" y="76756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500" l="0" r="0" t="-7250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2993605" y="6172665"/>
            <a:ext cx="7058361" cy="7058361"/>
          </a:xfrm>
          <a:custGeom>
            <a:rect b="b" l="l" r="r" t="t"/>
            <a:pathLst>
              <a:path extrusionOk="0" h="7058361" w="7058361">
                <a:moveTo>
                  <a:pt x="0" y="0"/>
                </a:moveTo>
                <a:lnTo>
                  <a:pt x="7058361" y="0"/>
                </a:lnTo>
                <a:lnTo>
                  <a:pt x="7058361" y="7058361"/>
                </a:lnTo>
                <a:lnTo>
                  <a:pt x="0" y="7058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3558882" y="3853083"/>
            <a:ext cx="3480845" cy="3480845"/>
          </a:xfrm>
          <a:custGeom>
            <a:rect b="b" l="l" r="r" t="t"/>
            <a:pathLst>
              <a:path extrusionOk="0" h="3480845" w="3480845">
                <a:moveTo>
                  <a:pt x="0" y="0"/>
                </a:moveTo>
                <a:lnTo>
                  <a:pt x="3480845" y="0"/>
                </a:lnTo>
                <a:lnTo>
                  <a:pt x="3480845" y="3480845"/>
                </a:lnTo>
                <a:lnTo>
                  <a:pt x="0" y="3480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10961984" y="6654577"/>
            <a:ext cx="2319582" cy="2319582"/>
          </a:xfrm>
          <a:custGeom>
            <a:rect b="b" l="l" r="r" t="t"/>
            <a:pathLst>
              <a:path extrusionOk="0" h="2319582" w="2319582">
                <a:moveTo>
                  <a:pt x="0" y="0"/>
                </a:moveTo>
                <a:lnTo>
                  <a:pt x="2319582" y="0"/>
                </a:lnTo>
                <a:lnTo>
                  <a:pt x="2319582" y="2319582"/>
                </a:lnTo>
                <a:lnTo>
                  <a:pt x="0" y="2319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13"/>
          <p:cNvGrpSpPr/>
          <p:nvPr/>
        </p:nvGrpSpPr>
        <p:grpSpPr>
          <a:xfrm>
            <a:off x="1028700" y="6348425"/>
            <a:ext cx="8707096" cy="2909875"/>
            <a:chOff x="0" y="38100"/>
            <a:chExt cx="11609462" cy="3879834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0" y="38100"/>
              <a:ext cx="11609462" cy="145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1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67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Sales Proposal</a:t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2733659"/>
              <a:ext cx="11609462" cy="1184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comprehensive approach to driving your success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2"/>
          <p:cNvGrpSpPr/>
          <p:nvPr/>
        </p:nvGrpSpPr>
        <p:grpSpPr>
          <a:xfrm>
            <a:off x="1028700" y="6117698"/>
            <a:ext cx="4466057" cy="2996049"/>
            <a:chOff x="0" y="0"/>
            <a:chExt cx="5954743" cy="3994732"/>
          </a:xfrm>
        </p:grpSpPr>
        <p:sp>
          <p:nvSpPr>
            <p:cNvPr id="191" name="Google Shape;191;p22"/>
            <p:cNvSpPr txBox="1"/>
            <p:nvPr/>
          </p:nvSpPr>
          <p:spPr>
            <a:xfrm>
              <a:off x="0" y="1793188"/>
              <a:ext cx="5954743" cy="2201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 ensure a successful partnership, let's finalize the details and establish a clear action plan moving forward.</a:t>
              </a: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0" y="0"/>
              <a:ext cx="1194059" cy="1192149"/>
            </a:xfrm>
            <a:custGeom>
              <a:rect b="b" l="l" r="r" t="t"/>
              <a:pathLst>
                <a:path extrusionOk="0"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BCE1FF"/>
            </a:solidFill>
            <a:ln>
              <a:noFill/>
            </a:ln>
          </p:spPr>
        </p:sp>
      </p:grpSp>
      <p:sp>
        <p:nvSpPr>
          <p:cNvPr id="193" name="Google Shape;193;p22"/>
          <p:cNvSpPr/>
          <p:nvPr/>
        </p:nvSpPr>
        <p:spPr>
          <a:xfrm rot="10800000">
            <a:off x="10481423" y="0"/>
            <a:ext cx="7806577" cy="7806577"/>
          </a:xfrm>
          <a:custGeom>
            <a:rect b="b" l="l" r="r" t="t"/>
            <a:pathLst>
              <a:path extrusionOk="0" h="7806577" w="7806577">
                <a:moveTo>
                  <a:pt x="0" y="0"/>
                </a:moveTo>
                <a:lnTo>
                  <a:pt x="7806577" y="0"/>
                </a:lnTo>
                <a:lnTo>
                  <a:pt x="7806577" y="7806577"/>
                </a:lnTo>
                <a:lnTo>
                  <a:pt x="0" y="7806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4" name="Google Shape;194;p22"/>
          <p:cNvGrpSpPr/>
          <p:nvPr/>
        </p:nvGrpSpPr>
        <p:grpSpPr>
          <a:xfrm>
            <a:off x="9143289" y="6102062"/>
            <a:ext cx="4466768" cy="3011685"/>
            <a:chOff x="-948" y="-29233"/>
            <a:chExt cx="5955691" cy="4015580"/>
          </a:xfrm>
        </p:grpSpPr>
        <p:sp>
          <p:nvSpPr>
            <p:cNvPr id="195" name="Google Shape;195;p22"/>
            <p:cNvSpPr/>
            <p:nvPr/>
          </p:nvSpPr>
          <p:spPr>
            <a:xfrm>
              <a:off x="-948" y="-29233"/>
              <a:ext cx="1185661" cy="1242230"/>
            </a:xfrm>
            <a:custGeom>
              <a:rect b="b" l="l" r="r" t="t"/>
              <a:pathLst>
                <a:path extrusionOk="0" h="11514742" w="10990383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BCE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 txBox="1"/>
            <p:nvPr/>
          </p:nvSpPr>
          <p:spPr>
            <a:xfrm>
              <a:off x="0" y="1784803"/>
              <a:ext cx="5954743" cy="2201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Our team is here to support you through the implementation process and address any questions you may have.</a:t>
              </a:r>
              <a:endParaRPr/>
            </a:p>
          </p:txBody>
        </p:sp>
      </p:grpSp>
      <p:sp>
        <p:nvSpPr>
          <p:cNvPr id="197" name="Google Shape;197;p22"/>
          <p:cNvSpPr txBox="1"/>
          <p:nvPr/>
        </p:nvSpPr>
        <p:spPr>
          <a:xfrm>
            <a:off x="1028700" y="889750"/>
            <a:ext cx="811530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CLOSING THE DEAL: NEXT STEPS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10481423" y="663803"/>
            <a:ext cx="3480845" cy="3480845"/>
          </a:xfrm>
          <a:custGeom>
            <a:rect b="b" l="l" r="r" t="t"/>
            <a:pathLst>
              <a:path extrusionOk="0" h="3480845" w="3480845">
                <a:moveTo>
                  <a:pt x="0" y="0"/>
                </a:moveTo>
                <a:lnTo>
                  <a:pt x="3480845" y="0"/>
                </a:lnTo>
                <a:lnTo>
                  <a:pt x="3480845" y="3480844"/>
                </a:lnTo>
                <a:lnTo>
                  <a:pt x="0" y="3480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10287000" y="0"/>
            <a:ext cx="8109634" cy="10287000"/>
          </a:xfrm>
          <a:prstGeom prst="rect">
            <a:avLst/>
          </a:prstGeom>
          <a:solidFill>
            <a:srgbClr val="BCE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23"/>
          <p:cNvGrpSpPr/>
          <p:nvPr/>
        </p:nvGrpSpPr>
        <p:grpSpPr>
          <a:xfrm>
            <a:off x="11330375" y="3112439"/>
            <a:ext cx="5928925" cy="902193"/>
            <a:chOff x="0" y="-47625"/>
            <a:chExt cx="7905233" cy="1202923"/>
          </a:xfrm>
        </p:grpSpPr>
        <p:sp>
          <p:nvSpPr>
            <p:cNvPr id="206" name="Google Shape;206;p23"/>
            <p:cNvSpPr txBox="1"/>
            <p:nvPr/>
          </p:nvSpPr>
          <p:spPr>
            <a:xfrm>
              <a:off x="997588" y="-47625"/>
              <a:ext cx="591005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Email </a:t>
              </a:r>
              <a:endParaRPr/>
            </a:p>
          </p:txBody>
        </p:sp>
        <p:sp>
          <p:nvSpPr>
            <p:cNvPr id="207" name="Google Shape;207;p23"/>
            <p:cNvSpPr txBox="1"/>
            <p:nvPr/>
          </p:nvSpPr>
          <p:spPr>
            <a:xfrm>
              <a:off x="0" y="630154"/>
              <a:ext cx="7905233" cy="525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hello@reallygreatsite.com</a:t>
              </a:r>
              <a:endParaRPr/>
            </a:p>
          </p:txBody>
        </p:sp>
      </p:grpSp>
      <p:grpSp>
        <p:nvGrpSpPr>
          <p:cNvPr id="208" name="Google Shape;208;p23"/>
          <p:cNvGrpSpPr/>
          <p:nvPr/>
        </p:nvGrpSpPr>
        <p:grpSpPr>
          <a:xfrm>
            <a:off x="11330375" y="4674851"/>
            <a:ext cx="5928925" cy="902193"/>
            <a:chOff x="0" y="-47625"/>
            <a:chExt cx="7905233" cy="1202923"/>
          </a:xfrm>
        </p:grpSpPr>
        <p:sp>
          <p:nvSpPr>
            <p:cNvPr id="209" name="Google Shape;209;p23"/>
            <p:cNvSpPr txBox="1"/>
            <p:nvPr/>
          </p:nvSpPr>
          <p:spPr>
            <a:xfrm>
              <a:off x="997588" y="-47625"/>
              <a:ext cx="591005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 media </a:t>
              </a:r>
              <a:endParaRPr/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0" y="630154"/>
              <a:ext cx="7905233" cy="525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@reallygreatsite</a:t>
              </a:r>
              <a:endParaRPr/>
            </a:p>
          </p:txBody>
        </p:sp>
      </p:grpSp>
      <p:grpSp>
        <p:nvGrpSpPr>
          <p:cNvPr id="211" name="Google Shape;211;p23"/>
          <p:cNvGrpSpPr/>
          <p:nvPr/>
        </p:nvGrpSpPr>
        <p:grpSpPr>
          <a:xfrm>
            <a:off x="11330375" y="6236649"/>
            <a:ext cx="5928925" cy="902193"/>
            <a:chOff x="0" y="-47625"/>
            <a:chExt cx="7905233" cy="1202923"/>
          </a:xfrm>
        </p:grpSpPr>
        <p:sp>
          <p:nvSpPr>
            <p:cNvPr id="212" name="Google Shape;212;p23"/>
            <p:cNvSpPr txBox="1"/>
            <p:nvPr/>
          </p:nvSpPr>
          <p:spPr>
            <a:xfrm>
              <a:off x="997588" y="-47625"/>
              <a:ext cx="591005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Phone</a:t>
              </a:r>
              <a:endParaRPr/>
            </a:p>
          </p:txBody>
        </p:sp>
        <p:sp>
          <p:nvSpPr>
            <p:cNvPr id="213" name="Google Shape;213;p23"/>
            <p:cNvSpPr txBox="1"/>
            <p:nvPr/>
          </p:nvSpPr>
          <p:spPr>
            <a:xfrm>
              <a:off x="0" y="630154"/>
              <a:ext cx="7905233" cy="525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123-456-7890</a:t>
              </a:r>
              <a:endParaRPr/>
            </a:p>
          </p:txBody>
        </p:sp>
      </p:grpSp>
      <p:sp>
        <p:nvSpPr>
          <p:cNvPr id="214" name="Google Shape;214;p23"/>
          <p:cNvSpPr/>
          <p:nvPr/>
        </p:nvSpPr>
        <p:spPr>
          <a:xfrm>
            <a:off x="-29382" y="0"/>
            <a:ext cx="10316382" cy="10287000"/>
          </a:xfrm>
          <a:prstGeom prst="rect">
            <a:avLst/>
          </a:prstGeom>
          <a:solidFill>
            <a:srgbClr val="A98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0" y="-16791"/>
            <a:ext cx="10287000" cy="10287000"/>
          </a:xfrm>
          <a:custGeom>
            <a:rect b="b" l="l" r="r" t="t"/>
            <a:pathLst>
              <a:path extrusionOk="0"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23"/>
          <p:cNvSpPr txBox="1"/>
          <p:nvPr/>
        </p:nvSpPr>
        <p:spPr>
          <a:xfrm>
            <a:off x="1796563" y="3133725"/>
            <a:ext cx="6664492" cy="395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LET’S CONNECT TO DISCUSS YOUR NEEDS TODAY!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0" y="0"/>
            <a:ext cx="3594831" cy="3594831"/>
          </a:xfrm>
          <a:custGeom>
            <a:rect b="b" l="l" r="r" t="t"/>
            <a:pathLst>
              <a:path extrusionOk="0" h="3594831" w="3594831">
                <a:moveTo>
                  <a:pt x="0" y="0"/>
                </a:moveTo>
                <a:lnTo>
                  <a:pt x="3594831" y="0"/>
                </a:lnTo>
                <a:lnTo>
                  <a:pt x="3594831" y="3594831"/>
                </a:lnTo>
                <a:lnTo>
                  <a:pt x="0" y="359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/>
          <p:nvPr/>
        </p:nvSpPr>
        <p:spPr>
          <a:xfrm>
            <a:off x="1537431" y="30861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4"/>
          <p:cNvSpPr/>
          <p:nvPr/>
        </p:nvSpPr>
        <p:spPr>
          <a:xfrm>
            <a:off x="0" y="6172200"/>
            <a:ext cx="5108668" cy="4114800"/>
          </a:xfrm>
          <a:custGeom>
            <a:rect b="b" l="l" r="r" t="t"/>
            <a:pathLst>
              <a:path extrusionOk="0" h="4114800" w="5108668">
                <a:moveTo>
                  <a:pt x="0" y="0"/>
                </a:moveTo>
                <a:lnTo>
                  <a:pt x="5108668" y="0"/>
                </a:lnTo>
                <a:lnTo>
                  <a:pt x="51086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 txBox="1"/>
          <p:nvPr/>
        </p:nvSpPr>
        <p:spPr>
          <a:xfrm>
            <a:off x="8632446" y="3202305"/>
            <a:ext cx="7644043" cy="3910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our company, we prioritize excellence in service to exceed client expectations and drive exceptional results.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7967418" y="-16791"/>
            <a:ext cx="10320582" cy="10320582"/>
          </a:xfrm>
          <a:custGeom>
            <a:rect b="b" l="l" r="r" t="t"/>
            <a:pathLst>
              <a:path extrusionOk="0" h="10320582" w="10320582">
                <a:moveTo>
                  <a:pt x="0" y="0"/>
                </a:moveTo>
                <a:lnTo>
                  <a:pt x="10320582" y="0"/>
                </a:lnTo>
                <a:lnTo>
                  <a:pt x="10320582" y="10320582"/>
                </a:lnTo>
                <a:lnTo>
                  <a:pt x="0" y="10320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5" name="Google Shape;105;p15"/>
          <p:cNvGrpSpPr/>
          <p:nvPr/>
        </p:nvGrpSpPr>
        <p:grpSpPr>
          <a:xfrm>
            <a:off x="0" y="-180826"/>
            <a:ext cx="7984209" cy="5324326"/>
            <a:chOff x="0" y="-47625"/>
            <a:chExt cx="2102837" cy="1402292"/>
          </a:xfrm>
        </p:grpSpPr>
        <p:sp>
          <p:nvSpPr>
            <p:cNvPr id="106" name="Google Shape;106;p15"/>
            <p:cNvSpPr/>
            <p:nvPr/>
          </p:nvSpPr>
          <p:spPr>
            <a:xfrm>
              <a:off x="0" y="0"/>
              <a:ext cx="2102837" cy="1354667"/>
            </a:xfrm>
            <a:custGeom>
              <a:rect b="b" l="l" r="r" t="t"/>
              <a:pathLst>
                <a:path extrusionOk="0" h="1354667" w="2102837">
                  <a:moveTo>
                    <a:pt x="0" y="0"/>
                  </a:moveTo>
                  <a:lnTo>
                    <a:pt x="2102837" y="0"/>
                  </a:lnTo>
                  <a:lnTo>
                    <a:pt x="210283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107" name="Google Shape;107;p15"/>
            <p:cNvSpPr txBox="1"/>
            <p:nvPr/>
          </p:nvSpPr>
          <p:spPr>
            <a:xfrm>
              <a:off x="0" y="-47625"/>
              <a:ext cx="2102837" cy="140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0" y="4962674"/>
            <a:ext cx="7984209" cy="5324326"/>
            <a:chOff x="0" y="-47625"/>
            <a:chExt cx="2102837" cy="1402292"/>
          </a:xfrm>
        </p:grpSpPr>
        <p:sp>
          <p:nvSpPr>
            <p:cNvPr id="109" name="Google Shape;109;p15"/>
            <p:cNvSpPr/>
            <p:nvPr/>
          </p:nvSpPr>
          <p:spPr>
            <a:xfrm>
              <a:off x="0" y="0"/>
              <a:ext cx="2102837" cy="1354667"/>
            </a:xfrm>
            <a:custGeom>
              <a:rect b="b" l="l" r="r" t="t"/>
              <a:pathLst>
                <a:path extrusionOk="0" h="1354667" w="2102837">
                  <a:moveTo>
                    <a:pt x="0" y="0"/>
                  </a:moveTo>
                  <a:lnTo>
                    <a:pt x="2102837" y="0"/>
                  </a:lnTo>
                  <a:lnTo>
                    <a:pt x="210283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CE1FF"/>
            </a:solidFill>
            <a:ln>
              <a:noFill/>
            </a:ln>
          </p:spPr>
        </p:sp>
        <p:sp>
          <p:nvSpPr>
            <p:cNvPr id="110" name="Google Shape;110;p15"/>
            <p:cNvSpPr txBox="1"/>
            <p:nvPr/>
          </p:nvSpPr>
          <p:spPr>
            <a:xfrm>
              <a:off x="0" y="-47625"/>
              <a:ext cx="2102837" cy="140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5"/>
          <p:cNvSpPr txBox="1"/>
          <p:nvPr/>
        </p:nvSpPr>
        <p:spPr>
          <a:xfrm>
            <a:off x="10560519" y="4619625"/>
            <a:ext cx="5221275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ABOUT US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028700" y="1571852"/>
            <a:ext cx="6078757" cy="1952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rPr>
              <a:t>We are a team of </a:t>
            </a:r>
            <a:r>
              <a:rPr b="1" i="0" lang="en-US" sz="28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rPr>
              <a:t>dedicated professionals</a:t>
            </a:r>
            <a:r>
              <a:rPr b="0" i="0" lang="en-US" sz="28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rPr>
              <a:t> committed to delivering innovative solutions tailored to your business needs.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028700" y="6715352"/>
            <a:ext cx="6078757" cy="1952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mission is to provide exceptional service and build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lasting relationships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while helping you achieve your goals efficiently.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1028700" y="5977490"/>
            <a:ext cx="4466057" cy="3276465"/>
            <a:chOff x="0" y="0"/>
            <a:chExt cx="5954743" cy="4368620"/>
          </a:xfrm>
        </p:grpSpPr>
        <p:sp>
          <p:nvSpPr>
            <p:cNvPr id="120" name="Google Shape;120;p16"/>
            <p:cNvSpPr txBox="1"/>
            <p:nvPr/>
          </p:nvSpPr>
          <p:spPr>
            <a:xfrm>
              <a:off x="0" y="1793188"/>
              <a:ext cx="5954743" cy="2575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Every client faces </a:t>
              </a:r>
              <a:r>
                <a:rPr b="1" i="0" lang="en-US" sz="22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distinct challenges</a:t>
              </a:r>
              <a:r>
                <a:rPr b="0" i="0" lang="en-US" sz="22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that require tailored solutions for effective problem-solving in their business landscape.</a:t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0" y="0"/>
              <a:ext cx="1194059" cy="1192149"/>
            </a:xfrm>
            <a:custGeom>
              <a:rect b="b" l="l" r="r" t="t"/>
              <a:pathLst>
                <a:path extrusionOk="0"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BCE1FF"/>
            </a:solidFill>
            <a:ln>
              <a:noFill/>
            </a:ln>
          </p:spPr>
        </p:sp>
      </p:grpSp>
      <p:sp>
        <p:nvSpPr>
          <p:cNvPr id="122" name="Google Shape;122;p16"/>
          <p:cNvSpPr/>
          <p:nvPr/>
        </p:nvSpPr>
        <p:spPr>
          <a:xfrm rot="10800000">
            <a:off x="10481423" y="0"/>
            <a:ext cx="7806577" cy="7806577"/>
          </a:xfrm>
          <a:custGeom>
            <a:rect b="b" l="l" r="r" t="t"/>
            <a:pathLst>
              <a:path extrusionOk="0" h="7806577" w="7806577">
                <a:moveTo>
                  <a:pt x="0" y="0"/>
                </a:moveTo>
                <a:lnTo>
                  <a:pt x="7806577" y="0"/>
                </a:lnTo>
                <a:lnTo>
                  <a:pt x="7806577" y="7806577"/>
                </a:lnTo>
                <a:lnTo>
                  <a:pt x="0" y="7806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3" name="Google Shape;123;p16"/>
          <p:cNvGrpSpPr/>
          <p:nvPr/>
        </p:nvGrpSpPr>
        <p:grpSpPr>
          <a:xfrm>
            <a:off x="9143289" y="5961854"/>
            <a:ext cx="4466768" cy="3292101"/>
            <a:chOff x="-948" y="-29233"/>
            <a:chExt cx="5955691" cy="4389468"/>
          </a:xfrm>
        </p:grpSpPr>
        <p:sp>
          <p:nvSpPr>
            <p:cNvPr id="124" name="Google Shape;124;p16"/>
            <p:cNvSpPr/>
            <p:nvPr/>
          </p:nvSpPr>
          <p:spPr>
            <a:xfrm>
              <a:off x="-948" y="-29233"/>
              <a:ext cx="1185661" cy="1242230"/>
            </a:xfrm>
            <a:custGeom>
              <a:rect b="b" l="l" r="r" t="t"/>
              <a:pathLst>
                <a:path extrusionOk="0" h="11514742" w="10990383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BCE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0" y="1784803"/>
              <a:ext cx="5954743" cy="2575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By actively listening and engaging, we can identify your </a:t>
              </a:r>
              <a:r>
                <a:rPr b="1" i="0" lang="en-US" sz="22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specific needs</a:t>
              </a:r>
              <a:r>
                <a:rPr b="0" i="0" lang="en-US" sz="22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and create strategies that align with your goals.</a:t>
              </a:r>
              <a:endParaRPr/>
            </a:p>
          </p:txBody>
        </p:sp>
      </p:grpSp>
      <p:sp>
        <p:nvSpPr>
          <p:cNvPr id="126" name="Google Shape;126;p16"/>
          <p:cNvSpPr txBox="1"/>
          <p:nvPr/>
        </p:nvSpPr>
        <p:spPr>
          <a:xfrm>
            <a:off x="1028700" y="899275"/>
            <a:ext cx="8115300" cy="2729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87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UNDERSTANDING YOUR UNIQUE CLIENT CHALLENGES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0481423" y="663803"/>
            <a:ext cx="3480845" cy="3480845"/>
          </a:xfrm>
          <a:custGeom>
            <a:rect b="b" l="l" r="r" t="t"/>
            <a:pathLst>
              <a:path extrusionOk="0" h="3480845" w="3480845">
                <a:moveTo>
                  <a:pt x="0" y="0"/>
                </a:moveTo>
                <a:lnTo>
                  <a:pt x="3480845" y="0"/>
                </a:lnTo>
                <a:lnTo>
                  <a:pt x="3480845" y="3480844"/>
                </a:lnTo>
                <a:lnTo>
                  <a:pt x="0" y="3480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1028700" y="908800"/>
            <a:ext cx="8115300" cy="260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16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OFFERED SOLUTIONS: TAILORED FOR YOUR SUCCESS</a:t>
            </a:r>
            <a:endParaRPr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1028700" y="6209476"/>
            <a:ext cx="4466057" cy="2812494"/>
            <a:chOff x="0" y="0"/>
            <a:chExt cx="5954743" cy="3749991"/>
          </a:xfrm>
        </p:grpSpPr>
        <p:sp>
          <p:nvSpPr>
            <p:cNvPr id="135" name="Google Shape;135;p17"/>
            <p:cNvSpPr txBox="1"/>
            <p:nvPr/>
          </p:nvSpPr>
          <p:spPr>
            <a:xfrm>
              <a:off x="0" y="1802713"/>
              <a:ext cx="5954743" cy="1947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2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 provide customized strategies that align with your business goals for </a:t>
              </a:r>
              <a:r>
                <a:rPr b="1" i="0" lang="en-US" sz="212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maximum effectiveness</a:t>
              </a:r>
              <a:r>
                <a:rPr b="0" i="0" lang="en-US" sz="212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and growth.</a:t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0" y="0"/>
              <a:ext cx="1194059" cy="1192149"/>
            </a:xfrm>
            <a:custGeom>
              <a:rect b="b" l="l" r="r" t="t"/>
              <a:pathLst>
                <a:path extrusionOk="0"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BCE1FF"/>
            </a:solidFill>
            <a:ln>
              <a:noFill/>
            </a:ln>
          </p:spPr>
        </p:sp>
      </p:grpSp>
      <p:grpSp>
        <p:nvGrpSpPr>
          <p:cNvPr id="137" name="Google Shape;137;p17"/>
          <p:cNvGrpSpPr/>
          <p:nvPr/>
        </p:nvGrpSpPr>
        <p:grpSpPr>
          <a:xfrm>
            <a:off x="6910260" y="6193840"/>
            <a:ext cx="4466768" cy="2828129"/>
            <a:chOff x="-948" y="-29233"/>
            <a:chExt cx="5955691" cy="3770839"/>
          </a:xfrm>
        </p:grpSpPr>
        <p:sp>
          <p:nvSpPr>
            <p:cNvPr id="138" name="Google Shape;138;p17"/>
            <p:cNvSpPr/>
            <p:nvPr/>
          </p:nvSpPr>
          <p:spPr>
            <a:xfrm>
              <a:off x="-948" y="-29233"/>
              <a:ext cx="1185661" cy="1242230"/>
            </a:xfrm>
            <a:custGeom>
              <a:rect b="b" l="l" r="r" t="t"/>
              <a:pathLst>
                <a:path extrusionOk="0" h="11514742" w="10990383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BCE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0" y="1794328"/>
              <a:ext cx="5954743" cy="1947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2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Our team works closely with you to understand your unique challenges and craft </a:t>
              </a:r>
              <a:r>
                <a:rPr b="1" i="0" lang="en-US" sz="212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innovative solutions</a:t>
              </a:r>
              <a:r>
                <a:rPr b="0" i="0" lang="en-US" sz="212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that drive results.</a:t>
              </a:r>
              <a:endParaRPr/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12793243" y="6215765"/>
            <a:ext cx="4466057" cy="2818119"/>
            <a:chOff x="0" y="0"/>
            <a:chExt cx="5954743" cy="3757492"/>
          </a:xfrm>
        </p:grpSpPr>
        <p:sp>
          <p:nvSpPr>
            <p:cNvPr id="141" name="Google Shape;141;p17"/>
            <p:cNvSpPr/>
            <p:nvPr/>
          </p:nvSpPr>
          <p:spPr>
            <a:xfrm>
              <a:off x="0" y="0"/>
              <a:ext cx="1194059" cy="1199650"/>
            </a:xfrm>
            <a:prstGeom prst="rect">
              <a:avLst/>
            </a:prstGeom>
            <a:solidFill>
              <a:srgbClr val="BCE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0" y="1810214"/>
              <a:ext cx="5954743" cy="1947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2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Experience seamless integration and support, ensuring that you achieve your objectives while optimizing both time and resources.</a:t>
              </a:r>
              <a:endParaRPr/>
            </a:p>
          </p:txBody>
        </p:sp>
      </p:grpSp>
      <p:sp>
        <p:nvSpPr>
          <p:cNvPr id="143" name="Google Shape;143;p1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 rot="10800000">
            <a:off x="10481423" y="0"/>
            <a:ext cx="7806577" cy="7806577"/>
          </a:xfrm>
          <a:custGeom>
            <a:rect b="b" l="l" r="r" t="t"/>
            <a:pathLst>
              <a:path extrusionOk="0" h="7806577" w="7806577">
                <a:moveTo>
                  <a:pt x="0" y="0"/>
                </a:moveTo>
                <a:lnTo>
                  <a:pt x="7806577" y="0"/>
                </a:lnTo>
                <a:lnTo>
                  <a:pt x="7806577" y="7806577"/>
                </a:lnTo>
                <a:lnTo>
                  <a:pt x="0" y="7806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7"/>
          <p:cNvSpPr/>
          <p:nvPr/>
        </p:nvSpPr>
        <p:spPr>
          <a:xfrm>
            <a:off x="10481423" y="663803"/>
            <a:ext cx="3480845" cy="3480845"/>
          </a:xfrm>
          <a:custGeom>
            <a:rect b="b" l="l" r="r" t="t"/>
            <a:pathLst>
              <a:path extrusionOk="0" h="3480845" w="3480845">
                <a:moveTo>
                  <a:pt x="0" y="0"/>
                </a:moveTo>
                <a:lnTo>
                  <a:pt x="3480845" y="0"/>
                </a:lnTo>
                <a:lnTo>
                  <a:pt x="3480845" y="3480844"/>
                </a:lnTo>
                <a:lnTo>
                  <a:pt x="0" y="3480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/>
          <p:nvPr/>
        </p:nvSpPr>
        <p:spPr>
          <a:xfrm>
            <a:off x="0" y="-1983594"/>
            <a:ext cx="7806577" cy="7806577"/>
          </a:xfrm>
          <a:custGeom>
            <a:rect b="b" l="l" r="r" t="t"/>
            <a:pathLst>
              <a:path extrusionOk="0" h="7806577" w="7806577">
                <a:moveTo>
                  <a:pt x="0" y="0"/>
                </a:moveTo>
                <a:lnTo>
                  <a:pt x="7806577" y="0"/>
                </a:lnTo>
                <a:lnTo>
                  <a:pt x="7806577" y="7806577"/>
                </a:lnTo>
                <a:lnTo>
                  <a:pt x="0" y="7806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8"/>
          <p:cNvSpPr/>
          <p:nvPr/>
        </p:nvSpPr>
        <p:spPr>
          <a:xfrm>
            <a:off x="6642034" y="0"/>
            <a:ext cx="5822983" cy="5822983"/>
          </a:xfrm>
          <a:custGeom>
            <a:rect b="b" l="l" r="r" t="t"/>
            <a:pathLst>
              <a:path extrusionOk="0" h="5822983" w="5822983">
                <a:moveTo>
                  <a:pt x="0" y="0"/>
                </a:moveTo>
                <a:lnTo>
                  <a:pt x="5822983" y="0"/>
                </a:lnTo>
                <a:lnTo>
                  <a:pt x="5822983" y="5822983"/>
                </a:lnTo>
                <a:lnTo>
                  <a:pt x="0" y="5822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8"/>
          <p:cNvSpPr txBox="1"/>
          <p:nvPr/>
        </p:nvSpPr>
        <p:spPr>
          <a:xfrm>
            <a:off x="1028700" y="7222894"/>
            <a:ext cx="92113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FEATURES OF OUR PROPOSAL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1023723" y="6693304"/>
            <a:ext cx="6235577" cy="2501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proposal highlights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innovative solutions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that address your unique challenges. We focus on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quality, efficiency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and measurable results to ensure you achieve your business goals effectively and sustainably.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12465017" y="0"/>
            <a:ext cx="5822983" cy="5822983"/>
          </a:xfrm>
          <a:custGeom>
            <a:rect b="b" l="l" r="r" t="t"/>
            <a:pathLst>
              <a:path extrusionOk="0" h="5822983" w="5822983">
                <a:moveTo>
                  <a:pt x="0" y="0"/>
                </a:moveTo>
                <a:lnTo>
                  <a:pt x="5822983" y="0"/>
                </a:lnTo>
                <a:lnTo>
                  <a:pt x="5822983" y="5822983"/>
                </a:lnTo>
                <a:lnTo>
                  <a:pt x="0" y="5822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>
            <a:off x="-29382" y="0"/>
            <a:ext cx="10239057" cy="10287000"/>
          </a:xfrm>
          <a:prstGeom prst="rect">
            <a:avLst/>
          </a:prstGeom>
          <a:solidFill>
            <a:srgbClr val="BCE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0" y="7472122"/>
            <a:ext cx="2814878" cy="2814878"/>
          </a:xfrm>
          <a:custGeom>
            <a:rect b="b" l="l" r="r" t="t"/>
            <a:pathLst>
              <a:path extrusionOk="0" h="2814878" w="2814878">
                <a:moveTo>
                  <a:pt x="0" y="0"/>
                </a:moveTo>
                <a:lnTo>
                  <a:pt x="2814878" y="0"/>
                </a:lnTo>
                <a:lnTo>
                  <a:pt x="2814878" y="2814878"/>
                </a:lnTo>
                <a:lnTo>
                  <a:pt x="0" y="2814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9"/>
          <p:cNvSpPr/>
          <p:nvPr/>
        </p:nvSpPr>
        <p:spPr>
          <a:xfrm rot="10800000">
            <a:off x="7394796" y="0"/>
            <a:ext cx="2814878" cy="2814878"/>
          </a:xfrm>
          <a:custGeom>
            <a:rect b="b" l="l" r="r" t="t"/>
            <a:pathLst>
              <a:path extrusionOk="0" h="2814878" w="2814878">
                <a:moveTo>
                  <a:pt x="0" y="0"/>
                </a:moveTo>
                <a:lnTo>
                  <a:pt x="2814879" y="0"/>
                </a:lnTo>
                <a:lnTo>
                  <a:pt x="2814879" y="2814878"/>
                </a:lnTo>
                <a:lnTo>
                  <a:pt x="0" y="2814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9"/>
          <p:cNvSpPr txBox="1"/>
          <p:nvPr/>
        </p:nvSpPr>
        <p:spPr>
          <a:xfrm>
            <a:off x="2479508" y="3582829"/>
            <a:ext cx="5221275" cy="3073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25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COMPREHENSIVE PACKAGE AND PRICING OVERVIEW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11298454" y="2604878"/>
            <a:ext cx="5960846" cy="1129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competitive pricing structure ensures you receive </a:t>
            </a:r>
            <a:r>
              <a:rPr b="1" i="0" lang="en-US" sz="22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maximum value</a:t>
            </a:r>
            <a:r>
              <a:rPr b="0" i="0" lang="en-US" sz="22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while meeting your specific needs and budget.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1298454" y="6514769"/>
            <a:ext cx="5960846" cy="1129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offer a variety of packages tailored to your </a:t>
            </a:r>
            <a:r>
              <a:rPr b="1" i="0" lang="en-US" sz="22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requirements</a:t>
            </a:r>
            <a:r>
              <a:rPr b="0" i="0" lang="en-US" sz="22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for flexibility and scalability as you grow.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0" y="0"/>
            <a:ext cx="8048943" cy="10287000"/>
          </a:xfrm>
          <a:prstGeom prst="rect">
            <a:avLst/>
          </a:prstGeom>
          <a:solidFill>
            <a:srgbClr val="ECDB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8845457" y="8531266"/>
            <a:ext cx="4987056" cy="727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2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milestones and progress throughout the project</a:t>
            </a:r>
            <a:endParaRPr/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9794" y="-54422"/>
            <a:ext cx="10503328" cy="881515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1028700" y="6142913"/>
            <a:ext cx="5606842" cy="3051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8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chart indicates a steady </a:t>
            </a:r>
            <a:r>
              <a:rPr b="1" i="0" lang="en-US" sz="248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in productivity</a:t>
            </a:r>
            <a:r>
              <a:rPr b="0" i="0" lang="en-US" sz="248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 time, highlighting key phases where efficiency improved significantly. These trends suggest successful strategies were implemented during these critical periods.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1028700" y="1128720"/>
            <a:ext cx="6972080" cy="1732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16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 TIMELINE OVERVIEW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/>
        </p:nvSpPr>
        <p:spPr>
          <a:xfrm>
            <a:off x="1028700" y="889750"/>
            <a:ext cx="11156635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DISCOVER THE KEY BENEFITS OF PARTNERING WITH US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1028700" y="7595235"/>
            <a:ext cx="9078901" cy="1663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Choosing us means investing in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reliable solutions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tailored to your needs. Our expertise ensures that you receive the best support, leading to enhanced productivity and long-term success for your business.</a:t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13179332" y="-34665"/>
            <a:ext cx="3594831" cy="3594831"/>
          </a:xfrm>
          <a:custGeom>
            <a:rect b="b" l="l" r="r" t="t"/>
            <a:pathLst>
              <a:path extrusionOk="0" h="3594831" w="3594831">
                <a:moveTo>
                  <a:pt x="0" y="0"/>
                </a:moveTo>
                <a:lnTo>
                  <a:pt x="3594831" y="0"/>
                </a:lnTo>
                <a:lnTo>
                  <a:pt x="3594831" y="3594832"/>
                </a:lnTo>
                <a:lnTo>
                  <a:pt x="0" y="3594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21"/>
          <p:cNvSpPr/>
          <p:nvPr/>
        </p:nvSpPr>
        <p:spPr>
          <a:xfrm>
            <a:off x="14571300" y="3051435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21"/>
          <p:cNvSpPr/>
          <p:nvPr/>
        </p:nvSpPr>
        <p:spPr>
          <a:xfrm>
            <a:off x="13179332" y="6172200"/>
            <a:ext cx="5108668" cy="4114800"/>
          </a:xfrm>
          <a:custGeom>
            <a:rect b="b" l="l" r="r" t="t"/>
            <a:pathLst>
              <a:path extrusionOk="0" h="4114800" w="5108668">
                <a:moveTo>
                  <a:pt x="0" y="0"/>
                </a:moveTo>
                <a:lnTo>
                  <a:pt x="5108668" y="0"/>
                </a:lnTo>
                <a:lnTo>
                  <a:pt x="51086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