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Inter"/>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ter-bold.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Inter-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83" name="Shape 83"/>
        <p:cNvGrpSpPr/>
        <p:nvPr/>
      </p:nvGrpSpPr>
      <p:grpSpPr>
        <a:xfrm>
          <a:off x="0" y="0"/>
          <a:ext cx="0" cy="0"/>
          <a:chOff x="0" y="0"/>
          <a:chExt cx="0" cy="0"/>
        </a:xfrm>
      </p:grpSpPr>
      <p:sp>
        <p:nvSpPr>
          <p:cNvPr id="84" name="Google Shape;84;p13"/>
          <p:cNvSpPr/>
          <p:nvPr/>
        </p:nvSpPr>
        <p:spPr>
          <a:xfrm>
            <a:off x="10395260" y="0"/>
            <a:ext cx="6215387" cy="10277811"/>
          </a:xfrm>
          <a:custGeom>
            <a:rect b="b" l="l" r="r" t="t"/>
            <a:pathLst>
              <a:path extrusionOk="0" h="10277811" w="6215387">
                <a:moveTo>
                  <a:pt x="0" y="0"/>
                </a:moveTo>
                <a:lnTo>
                  <a:pt x="6215387" y="0"/>
                </a:lnTo>
                <a:lnTo>
                  <a:pt x="6215387" y="10277811"/>
                </a:lnTo>
                <a:lnTo>
                  <a:pt x="0" y="10277811"/>
                </a:lnTo>
                <a:lnTo>
                  <a:pt x="0" y="0"/>
                </a:lnTo>
                <a:close/>
              </a:path>
            </a:pathLst>
          </a:custGeom>
          <a:blipFill rotWithShape="1">
            <a:blip r:embed="rId3">
              <a:alphaModFix/>
            </a:blip>
            <a:stretch>
              <a:fillRect b="0" l="-9993" r="-9992" t="0"/>
            </a:stretch>
          </a:blipFill>
          <a:ln>
            <a:noFill/>
          </a:ln>
        </p:spPr>
      </p:sp>
      <p:sp>
        <p:nvSpPr>
          <p:cNvPr id="85" name="Google Shape;85;p13"/>
          <p:cNvSpPr txBox="1"/>
          <p:nvPr/>
        </p:nvSpPr>
        <p:spPr>
          <a:xfrm>
            <a:off x="1517493" y="1191256"/>
            <a:ext cx="7916657" cy="363165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0400" u="none" cap="none" strike="noStrike">
                <a:solidFill>
                  <a:srgbClr val="FFFCFC"/>
                </a:solidFill>
                <a:latin typeface="Inter"/>
                <a:ea typeface="Inter"/>
                <a:cs typeface="Inter"/>
                <a:sym typeface="Inter"/>
              </a:rPr>
              <a:t>SWOT</a:t>
            </a:r>
            <a:endParaRPr/>
          </a:p>
          <a:p>
            <a:pPr indent="0" lvl="0" marL="0" marR="0" rtl="0" algn="l">
              <a:lnSpc>
                <a:spcPct val="140000"/>
              </a:lnSpc>
              <a:spcBef>
                <a:spcPts val="0"/>
              </a:spcBef>
              <a:spcAft>
                <a:spcPts val="0"/>
              </a:spcAft>
              <a:buNone/>
            </a:pPr>
            <a:r>
              <a:rPr b="1" i="0" lang="en-US" sz="10400" u="none" cap="none" strike="noStrike">
                <a:solidFill>
                  <a:srgbClr val="FFFCFC"/>
                </a:solidFill>
                <a:latin typeface="Inter"/>
                <a:ea typeface="Inter"/>
                <a:cs typeface="Inter"/>
                <a:sym typeface="Inter"/>
              </a:rPr>
              <a:t>ANALYSIS</a:t>
            </a:r>
            <a:endParaRPr/>
          </a:p>
        </p:txBody>
      </p:sp>
      <p:sp>
        <p:nvSpPr>
          <p:cNvPr id="86" name="Google Shape;86;p13"/>
          <p:cNvSpPr txBox="1"/>
          <p:nvPr/>
        </p:nvSpPr>
        <p:spPr>
          <a:xfrm>
            <a:off x="1517493" y="7584929"/>
            <a:ext cx="7916657" cy="1111348"/>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6494" u="none" cap="none" strike="noStrike">
                <a:solidFill>
                  <a:srgbClr val="FFFCFC"/>
                </a:solidFill>
                <a:latin typeface="Inter"/>
                <a:ea typeface="Inter"/>
                <a:cs typeface="Inter"/>
                <a:sym typeface="Inter"/>
              </a:rPr>
              <a:t>Company</a:t>
            </a:r>
            <a:endParaRPr/>
          </a:p>
        </p:txBody>
      </p:sp>
      <p:sp>
        <p:nvSpPr>
          <p:cNvPr id="87" name="Google Shape;87;p13"/>
          <p:cNvSpPr/>
          <p:nvPr/>
        </p:nvSpPr>
        <p:spPr>
          <a:xfrm>
            <a:off x="1825340" y="1028700"/>
            <a:ext cx="261830" cy="26183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txBox="1"/>
          <p:nvPr/>
        </p:nvSpPr>
        <p:spPr>
          <a:xfrm rot="5400000">
            <a:off x="16654144" y="1085885"/>
            <a:ext cx="1697188" cy="298977"/>
          </a:xfrm>
          <a:prstGeom prst="rect">
            <a:avLst/>
          </a:prstGeom>
          <a:noFill/>
          <a:ln>
            <a:noFill/>
          </a:ln>
        </p:spPr>
        <p:txBody>
          <a:bodyPr anchorCtr="0" anchor="t" bIns="0" lIns="0" spcFirstLastPara="1" rIns="0" wrap="square" tIns="0">
            <a:spAutoFit/>
          </a:bodyPr>
          <a:lstStyle/>
          <a:p>
            <a:pPr indent="0" lvl="0" marL="0" marR="0" rtl="0" algn="ctr">
              <a:lnSpc>
                <a:spcPct val="140080"/>
              </a:lnSpc>
              <a:spcBef>
                <a:spcPts val="0"/>
              </a:spcBef>
              <a:spcAft>
                <a:spcPts val="0"/>
              </a:spcAft>
              <a:buNone/>
            </a:pPr>
            <a:r>
              <a:rPr b="0" i="0" lang="en-US" sz="1729" u="none" cap="none" strike="noStrike">
                <a:solidFill>
                  <a:srgbClr val="FFFCFC"/>
                </a:solidFill>
                <a:latin typeface="Inter"/>
                <a:ea typeface="Inter"/>
                <a:cs typeface="Inter"/>
                <a:sym typeface="Inter"/>
              </a:rPr>
              <a:t>Strengths</a:t>
            </a:r>
            <a:endParaRPr/>
          </a:p>
        </p:txBody>
      </p:sp>
      <p:sp>
        <p:nvSpPr>
          <p:cNvPr id="89" name="Google Shape;89;p13"/>
          <p:cNvSpPr txBox="1"/>
          <p:nvPr/>
        </p:nvSpPr>
        <p:spPr>
          <a:xfrm rot="5400000">
            <a:off x="16438218" y="3522772"/>
            <a:ext cx="2129042" cy="298977"/>
          </a:xfrm>
          <a:prstGeom prst="rect">
            <a:avLst/>
          </a:prstGeom>
          <a:noFill/>
          <a:ln>
            <a:noFill/>
          </a:ln>
        </p:spPr>
        <p:txBody>
          <a:bodyPr anchorCtr="0" anchor="t" bIns="0" lIns="0" spcFirstLastPara="1" rIns="0" wrap="square" tIns="0">
            <a:spAutoFit/>
          </a:bodyPr>
          <a:lstStyle/>
          <a:p>
            <a:pPr indent="0" lvl="0" marL="0" marR="0" rtl="0" algn="ctr">
              <a:lnSpc>
                <a:spcPct val="140080"/>
              </a:lnSpc>
              <a:spcBef>
                <a:spcPts val="0"/>
              </a:spcBef>
              <a:spcAft>
                <a:spcPts val="0"/>
              </a:spcAft>
              <a:buNone/>
            </a:pPr>
            <a:r>
              <a:rPr b="0" i="0" lang="en-US" sz="1729" u="none" cap="none" strike="noStrike">
                <a:solidFill>
                  <a:srgbClr val="FFFCFC"/>
                </a:solidFill>
                <a:latin typeface="Inter"/>
                <a:ea typeface="Inter"/>
                <a:cs typeface="Inter"/>
                <a:sym typeface="Inter"/>
              </a:rPr>
              <a:t>Weaknesses</a:t>
            </a:r>
            <a:endParaRPr/>
          </a:p>
        </p:txBody>
      </p:sp>
      <p:sp>
        <p:nvSpPr>
          <p:cNvPr id="90" name="Google Shape;90;p13"/>
          <p:cNvSpPr txBox="1"/>
          <p:nvPr/>
        </p:nvSpPr>
        <p:spPr>
          <a:xfrm rot="5400000">
            <a:off x="16426256" y="6187546"/>
            <a:ext cx="2152964" cy="298977"/>
          </a:xfrm>
          <a:prstGeom prst="rect">
            <a:avLst/>
          </a:prstGeom>
          <a:noFill/>
          <a:ln>
            <a:noFill/>
          </a:ln>
        </p:spPr>
        <p:txBody>
          <a:bodyPr anchorCtr="0" anchor="t" bIns="0" lIns="0" spcFirstLastPara="1" rIns="0" wrap="square" tIns="0">
            <a:spAutoFit/>
          </a:bodyPr>
          <a:lstStyle/>
          <a:p>
            <a:pPr indent="0" lvl="0" marL="0" marR="0" rtl="0" algn="ctr">
              <a:lnSpc>
                <a:spcPct val="140080"/>
              </a:lnSpc>
              <a:spcBef>
                <a:spcPts val="0"/>
              </a:spcBef>
              <a:spcAft>
                <a:spcPts val="0"/>
              </a:spcAft>
              <a:buNone/>
            </a:pPr>
            <a:r>
              <a:rPr b="0" i="0" lang="en-US" sz="1729" u="none" cap="none" strike="noStrike">
                <a:solidFill>
                  <a:srgbClr val="FFFCFC"/>
                </a:solidFill>
                <a:latin typeface="Inter"/>
                <a:ea typeface="Inter"/>
                <a:cs typeface="Inter"/>
                <a:sym typeface="Inter"/>
              </a:rPr>
              <a:t>Opportunities</a:t>
            </a:r>
            <a:endParaRPr/>
          </a:p>
        </p:txBody>
      </p:sp>
      <p:sp>
        <p:nvSpPr>
          <p:cNvPr id="91" name="Google Shape;91;p13"/>
          <p:cNvSpPr txBox="1"/>
          <p:nvPr/>
        </p:nvSpPr>
        <p:spPr>
          <a:xfrm rot="5400000">
            <a:off x="16438218" y="8852321"/>
            <a:ext cx="2129042" cy="298977"/>
          </a:xfrm>
          <a:prstGeom prst="rect">
            <a:avLst/>
          </a:prstGeom>
          <a:noFill/>
          <a:ln>
            <a:noFill/>
          </a:ln>
        </p:spPr>
        <p:txBody>
          <a:bodyPr anchorCtr="0" anchor="t" bIns="0" lIns="0" spcFirstLastPara="1" rIns="0" wrap="square" tIns="0">
            <a:spAutoFit/>
          </a:bodyPr>
          <a:lstStyle/>
          <a:p>
            <a:pPr indent="0" lvl="0" marL="0" marR="0" rtl="0" algn="ctr">
              <a:lnSpc>
                <a:spcPct val="140080"/>
              </a:lnSpc>
              <a:spcBef>
                <a:spcPts val="0"/>
              </a:spcBef>
              <a:spcAft>
                <a:spcPts val="0"/>
              </a:spcAft>
              <a:buNone/>
            </a:pPr>
            <a:r>
              <a:rPr b="0" i="0" lang="en-US" sz="1729" u="none" cap="none" strike="noStrike">
                <a:solidFill>
                  <a:srgbClr val="FFFCFC"/>
                </a:solidFill>
                <a:latin typeface="Inter"/>
                <a:ea typeface="Inter"/>
                <a:cs typeface="Inter"/>
                <a:sym typeface="Inter"/>
              </a:rPr>
              <a:t>Threats</a:t>
            </a:r>
            <a:endParaRPr/>
          </a:p>
        </p:txBody>
      </p:sp>
      <p:sp>
        <p:nvSpPr>
          <p:cNvPr id="92" name="Google Shape;92;p13"/>
          <p:cNvSpPr/>
          <p:nvPr/>
        </p:nvSpPr>
        <p:spPr>
          <a:xfrm>
            <a:off x="2268194" y="1028700"/>
            <a:ext cx="261830" cy="26183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242" name="Shape 242"/>
        <p:cNvGrpSpPr/>
        <p:nvPr/>
      </p:nvGrpSpPr>
      <p:grpSpPr>
        <a:xfrm>
          <a:off x="0" y="0"/>
          <a:ext cx="0" cy="0"/>
          <a:chOff x="0" y="0"/>
          <a:chExt cx="0" cy="0"/>
        </a:xfrm>
      </p:grpSpPr>
      <p:sp>
        <p:nvSpPr>
          <p:cNvPr id="243" name="Google Shape;243;p22"/>
          <p:cNvSpPr/>
          <p:nvPr/>
        </p:nvSpPr>
        <p:spPr>
          <a:xfrm>
            <a:off x="-515125" y="-225981"/>
            <a:ext cx="4740048" cy="1709732"/>
          </a:xfrm>
          <a:custGeom>
            <a:rect b="b" l="l" r="r" t="t"/>
            <a:pathLst>
              <a:path extrusionOk="0" h="690339" w="1913890">
                <a:moveTo>
                  <a:pt x="1789430" y="690339"/>
                </a:moveTo>
                <a:lnTo>
                  <a:pt x="124460" y="690339"/>
                </a:lnTo>
                <a:cubicBezTo>
                  <a:pt x="55880" y="690339"/>
                  <a:pt x="0" y="634459"/>
                  <a:pt x="0" y="565879"/>
                </a:cubicBezTo>
                <a:lnTo>
                  <a:pt x="0" y="124460"/>
                </a:lnTo>
                <a:cubicBezTo>
                  <a:pt x="0" y="55880"/>
                  <a:pt x="55880" y="0"/>
                  <a:pt x="124460" y="0"/>
                </a:cubicBezTo>
                <a:lnTo>
                  <a:pt x="1789430" y="0"/>
                </a:lnTo>
                <a:cubicBezTo>
                  <a:pt x="1858010" y="0"/>
                  <a:pt x="1913890" y="55880"/>
                  <a:pt x="1913890" y="124460"/>
                </a:cubicBezTo>
                <a:lnTo>
                  <a:pt x="1913890" y="565879"/>
                </a:lnTo>
                <a:cubicBezTo>
                  <a:pt x="1913890" y="634459"/>
                  <a:pt x="1858010" y="690339"/>
                  <a:pt x="1789430" y="690339"/>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rot="-10797427">
            <a:off x="11430011" y="2158655"/>
            <a:ext cx="6201860" cy="9271246"/>
          </a:xfrm>
          <a:custGeom>
            <a:rect b="b" l="l" r="r" t="t"/>
            <a:pathLst>
              <a:path extrusionOk="0"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
          <p:cNvSpPr txBox="1"/>
          <p:nvPr/>
        </p:nvSpPr>
        <p:spPr>
          <a:xfrm>
            <a:off x="357020" y="270789"/>
            <a:ext cx="3696709" cy="458939"/>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0" i="0" lang="en-US" sz="2708" u="none" cap="none" strike="noStrike">
                <a:solidFill>
                  <a:srgbClr val="0B48B3"/>
                </a:solidFill>
                <a:latin typeface="Inter"/>
                <a:ea typeface="Inter"/>
                <a:cs typeface="Inter"/>
                <a:sym typeface="Inter"/>
              </a:rPr>
              <a:t>SWOT ANALYSIS</a:t>
            </a:r>
            <a:endParaRPr/>
          </a:p>
        </p:txBody>
      </p:sp>
      <p:sp>
        <p:nvSpPr>
          <p:cNvPr id="246" name="Google Shape;246;p22"/>
          <p:cNvSpPr txBox="1"/>
          <p:nvPr/>
        </p:nvSpPr>
        <p:spPr>
          <a:xfrm>
            <a:off x="357020" y="773956"/>
            <a:ext cx="2593331" cy="357218"/>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0" i="0" lang="en-US" sz="2106" u="none" cap="none" strike="noStrike">
                <a:solidFill>
                  <a:srgbClr val="0B48B3"/>
                </a:solidFill>
                <a:latin typeface="Inter"/>
                <a:ea typeface="Inter"/>
                <a:cs typeface="Inter"/>
                <a:sym typeface="Inter"/>
              </a:rPr>
              <a:t>Identification</a:t>
            </a:r>
            <a:endParaRPr/>
          </a:p>
        </p:txBody>
      </p:sp>
      <p:sp>
        <p:nvSpPr>
          <p:cNvPr id="247" name="Google Shape;247;p22"/>
          <p:cNvSpPr/>
          <p:nvPr/>
        </p:nvSpPr>
        <p:spPr>
          <a:xfrm rot="10799999">
            <a:off x="12232945" y="2956255"/>
            <a:ext cx="4592646" cy="459264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txBox="1"/>
          <p:nvPr/>
        </p:nvSpPr>
        <p:spPr>
          <a:xfrm>
            <a:off x="12955467" y="3236205"/>
            <a:ext cx="3147601" cy="364265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277" u="none" cap="none" strike="noStrike">
                <a:solidFill>
                  <a:srgbClr val="FFFCFC"/>
                </a:solidFill>
                <a:latin typeface="Inter"/>
                <a:ea typeface="Inter"/>
                <a:cs typeface="Inter"/>
                <a:sym typeface="Inter"/>
              </a:rPr>
              <a:t>O</a:t>
            </a:r>
            <a:endParaRPr/>
          </a:p>
        </p:txBody>
      </p:sp>
      <p:sp>
        <p:nvSpPr>
          <p:cNvPr id="249" name="Google Shape;249;p22"/>
          <p:cNvSpPr txBox="1"/>
          <p:nvPr/>
        </p:nvSpPr>
        <p:spPr>
          <a:xfrm>
            <a:off x="1629671" y="5746422"/>
            <a:ext cx="7514329"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Opportunities Points</a:t>
            </a:r>
            <a:endParaRPr/>
          </a:p>
        </p:txBody>
      </p:sp>
      <p:sp>
        <p:nvSpPr>
          <p:cNvPr id="250" name="Google Shape;250;p22"/>
          <p:cNvSpPr txBox="1"/>
          <p:nvPr/>
        </p:nvSpPr>
        <p:spPr>
          <a:xfrm>
            <a:off x="1471846" y="6746652"/>
            <a:ext cx="9139286" cy="2511471"/>
          </a:xfrm>
          <a:prstGeom prst="rect">
            <a:avLst/>
          </a:prstGeom>
          <a:noFill/>
          <a:ln>
            <a:noFill/>
          </a:ln>
        </p:spPr>
        <p:txBody>
          <a:bodyPr anchorCtr="0" anchor="t" bIns="0" lIns="0" spcFirstLastPara="1" rIns="0" wrap="square" tIns="0">
            <a:spAutoFit/>
          </a:bodyPr>
          <a:lstStyle/>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New Market Target</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Millennials Awareness </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New Public Infrastructure</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5g Connection Implementation</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High Quality of Fresh Graduate </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Capital Investment Potential </a:t>
            </a:r>
            <a:endParaRPr/>
          </a:p>
        </p:txBody>
      </p:sp>
      <p:sp>
        <p:nvSpPr>
          <p:cNvPr id="251" name="Google Shape;251;p22"/>
          <p:cNvSpPr txBox="1"/>
          <p:nvPr/>
        </p:nvSpPr>
        <p:spPr>
          <a:xfrm>
            <a:off x="1629671" y="2908630"/>
            <a:ext cx="9317604" cy="166325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You can fill the opportunities with external factors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in your business environment that are likely to</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contribute to your company success like new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stakeholders or policies.</a:t>
            </a:r>
            <a:endParaRPr/>
          </a:p>
        </p:txBody>
      </p:sp>
      <p:sp>
        <p:nvSpPr>
          <p:cNvPr id="252" name="Google Shape;252;p22"/>
          <p:cNvSpPr txBox="1"/>
          <p:nvPr/>
        </p:nvSpPr>
        <p:spPr>
          <a:xfrm>
            <a:off x="1629671" y="1971175"/>
            <a:ext cx="7514329"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Opportunities Overview</a:t>
            </a:r>
            <a:endParaRPr/>
          </a:p>
        </p:txBody>
      </p:sp>
      <p:sp>
        <p:nvSpPr>
          <p:cNvPr id="253" name="Google Shape;253;p22"/>
          <p:cNvSpPr/>
          <p:nvPr/>
        </p:nvSpPr>
        <p:spPr>
          <a:xfrm>
            <a:off x="1085850" y="2183329"/>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a:off x="1085850" y="5958577"/>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258" name="Shape 258"/>
        <p:cNvGrpSpPr/>
        <p:nvPr/>
      </p:nvGrpSpPr>
      <p:grpSpPr>
        <a:xfrm>
          <a:off x="0" y="0"/>
          <a:ext cx="0" cy="0"/>
          <a:chOff x="0" y="0"/>
          <a:chExt cx="0" cy="0"/>
        </a:xfrm>
      </p:grpSpPr>
      <p:sp>
        <p:nvSpPr>
          <p:cNvPr id="259" name="Google Shape;259;p23"/>
          <p:cNvSpPr/>
          <p:nvPr/>
        </p:nvSpPr>
        <p:spPr>
          <a:xfrm>
            <a:off x="-515125" y="-225981"/>
            <a:ext cx="4740048" cy="1709732"/>
          </a:xfrm>
          <a:custGeom>
            <a:rect b="b" l="l" r="r" t="t"/>
            <a:pathLst>
              <a:path extrusionOk="0" h="690339" w="1913890">
                <a:moveTo>
                  <a:pt x="1789430" y="690339"/>
                </a:moveTo>
                <a:lnTo>
                  <a:pt x="124460" y="690339"/>
                </a:lnTo>
                <a:cubicBezTo>
                  <a:pt x="55880" y="690339"/>
                  <a:pt x="0" y="634459"/>
                  <a:pt x="0" y="565879"/>
                </a:cubicBezTo>
                <a:lnTo>
                  <a:pt x="0" y="124460"/>
                </a:lnTo>
                <a:cubicBezTo>
                  <a:pt x="0" y="55880"/>
                  <a:pt x="55880" y="0"/>
                  <a:pt x="124460" y="0"/>
                </a:cubicBezTo>
                <a:lnTo>
                  <a:pt x="1789430" y="0"/>
                </a:lnTo>
                <a:cubicBezTo>
                  <a:pt x="1858010" y="0"/>
                  <a:pt x="1913890" y="55880"/>
                  <a:pt x="1913890" y="124460"/>
                </a:cubicBezTo>
                <a:lnTo>
                  <a:pt x="1913890" y="565879"/>
                </a:lnTo>
                <a:cubicBezTo>
                  <a:pt x="1913890" y="634459"/>
                  <a:pt x="1858010" y="690339"/>
                  <a:pt x="1789430" y="690339"/>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
          <p:cNvSpPr/>
          <p:nvPr/>
        </p:nvSpPr>
        <p:spPr>
          <a:xfrm rot="-10797427">
            <a:off x="954472" y="2158655"/>
            <a:ext cx="6201860" cy="9271246"/>
          </a:xfrm>
          <a:custGeom>
            <a:rect b="b" l="l" r="r" t="t"/>
            <a:pathLst>
              <a:path extrusionOk="0"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txBox="1"/>
          <p:nvPr/>
        </p:nvSpPr>
        <p:spPr>
          <a:xfrm>
            <a:off x="357020" y="270789"/>
            <a:ext cx="3696709" cy="458939"/>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0" i="0" lang="en-US" sz="2708" u="none" cap="none" strike="noStrike">
                <a:solidFill>
                  <a:srgbClr val="0B48B3"/>
                </a:solidFill>
                <a:latin typeface="Inter"/>
                <a:ea typeface="Inter"/>
                <a:cs typeface="Inter"/>
                <a:sym typeface="Inter"/>
              </a:rPr>
              <a:t>SWOT ANALYSIS</a:t>
            </a:r>
            <a:endParaRPr/>
          </a:p>
        </p:txBody>
      </p:sp>
      <p:sp>
        <p:nvSpPr>
          <p:cNvPr id="262" name="Google Shape;262;p23"/>
          <p:cNvSpPr txBox="1"/>
          <p:nvPr/>
        </p:nvSpPr>
        <p:spPr>
          <a:xfrm>
            <a:off x="357020" y="773956"/>
            <a:ext cx="2593331" cy="357218"/>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0" i="0" lang="en-US" sz="2106" u="none" cap="none" strike="noStrike">
                <a:solidFill>
                  <a:srgbClr val="0B48B3"/>
                </a:solidFill>
                <a:latin typeface="Inter"/>
                <a:ea typeface="Inter"/>
                <a:cs typeface="Inter"/>
                <a:sym typeface="Inter"/>
              </a:rPr>
              <a:t>Identification</a:t>
            </a:r>
            <a:endParaRPr/>
          </a:p>
        </p:txBody>
      </p:sp>
      <p:sp>
        <p:nvSpPr>
          <p:cNvPr id="263" name="Google Shape;263;p23"/>
          <p:cNvSpPr/>
          <p:nvPr/>
        </p:nvSpPr>
        <p:spPr>
          <a:xfrm rot="10799999">
            <a:off x="1754564" y="2844335"/>
            <a:ext cx="4598330" cy="459833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txBox="1"/>
          <p:nvPr/>
        </p:nvSpPr>
        <p:spPr>
          <a:xfrm>
            <a:off x="2477981" y="3115601"/>
            <a:ext cx="3151497" cy="3656192"/>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21303" u="none" cap="none" strike="noStrike">
                <a:solidFill>
                  <a:srgbClr val="FFFCFC"/>
                </a:solidFill>
                <a:latin typeface="Inter"/>
                <a:ea typeface="Inter"/>
                <a:cs typeface="Inter"/>
                <a:sym typeface="Inter"/>
              </a:rPr>
              <a:t>T</a:t>
            </a:r>
            <a:endParaRPr/>
          </a:p>
        </p:txBody>
      </p:sp>
      <p:sp>
        <p:nvSpPr>
          <p:cNvPr id="265" name="Google Shape;265;p23"/>
          <p:cNvSpPr txBox="1"/>
          <p:nvPr/>
        </p:nvSpPr>
        <p:spPr>
          <a:xfrm>
            <a:off x="9116930" y="5544070"/>
            <a:ext cx="5998711"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Threat Points</a:t>
            </a:r>
            <a:endParaRPr/>
          </a:p>
        </p:txBody>
      </p:sp>
      <p:sp>
        <p:nvSpPr>
          <p:cNvPr id="266" name="Google Shape;266;p23"/>
          <p:cNvSpPr txBox="1"/>
          <p:nvPr/>
        </p:nvSpPr>
        <p:spPr>
          <a:xfrm>
            <a:off x="8959106" y="6544300"/>
            <a:ext cx="8300194" cy="1669783"/>
          </a:xfrm>
          <a:prstGeom prst="rect">
            <a:avLst/>
          </a:prstGeom>
          <a:noFill/>
          <a:ln>
            <a:noFill/>
          </a:ln>
        </p:spPr>
        <p:txBody>
          <a:bodyPr anchorCtr="0" anchor="t" bIns="0" lIns="0" spcFirstLastPara="1" rIns="0" wrap="square" tIns="0">
            <a:spAutoFit/>
          </a:bodyPr>
          <a:lstStyle/>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High Level of Employee Turn Over </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New Competitors From Other Country</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Impact of Climate Change</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Covid-19 Pandemics Situation </a:t>
            </a:r>
            <a:endParaRPr/>
          </a:p>
        </p:txBody>
      </p:sp>
      <p:sp>
        <p:nvSpPr>
          <p:cNvPr id="267" name="Google Shape;267;p23"/>
          <p:cNvSpPr txBox="1"/>
          <p:nvPr/>
        </p:nvSpPr>
        <p:spPr>
          <a:xfrm>
            <a:off x="9116930" y="2706278"/>
            <a:ext cx="8926241" cy="166325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You can fill the Threats with external factors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that you have no control over. You may want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to consider putting in place emergency plans for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dealing with them if they occur. </a:t>
            </a:r>
            <a:endParaRPr/>
          </a:p>
        </p:txBody>
      </p:sp>
      <p:sp>
        <p:nvSpPr>
          <p:cNvPr id="268" name="Google Shape;268;p23"/>
          <p:cNvSpPr txBox="1"/>
          <p:nvPr/>
        </p:nvSpPr>
        <p:spPr>
          <a:xfrm>
            <a:off x="9116930" y="1768823"/>
            <a:ext cx="6470327"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Threat Overview</a:t>
            </a:r>
            <a:endParaRPr/>
          </a:p>
        </p:txBody>
      </p:sp>
      <p:sp>
        <p:nvSpPr>
          <p:cNvPr id="269" name="Google Shape;269;p23"/>
          <p:cNvSpPr/>
          <p:nvPr/>
        </p:nvSpPr>
        <p:spPr>
          <a:xfrm>
            <a:off x="8573110" y="1980977"/>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a:off x="8573110" y="5756224"/>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96" name="Shape 96"/>
        <p:cNvGrpSpPr/>
        <p:nvPr/>
      </p:nvGrpSpPr>
      <p:grpSpPr>
        <a:xfrm>
          <a:off x="0" y="0"/>
          <a:ext cx="0" cy="0"/>
          <a:chOff x="0" y="0"/>
          <a:chExt cx="0" cy="0"/>
        </a:xfrm>
      </p:grpSpPr>
      <p:sp>
        <p:nvSpPr>
          <p:cNvPr id="97" name="Google Shape;97;p14"/>
          <p:cNvSpPr/>
          <p:nvPr/>
        </p:nvSpPr>
        <p:spPr>
          <a:xfrm>
            <a:off x="-539897" y="-420849"/>
            <a:ext cx="1568597" cy="11128698"/>
          </a:xfrm>
          <a:custGeom>
            <a:rect b="b" l="l" r="r" t="t"/>
            <a:pathLst>
              <a:path extrusionOk="0" h="8076989" w="1138457">
                <a:moveTo>
                  <a:pt x="1013997" y="8076989"/>
                </a:moveTo>
                <a:lnTo>
                  <a:pt x="124460" y="8076989"/>
                </a:lnTo>
                <a:cubicBezTo>
                  <a:pt x="55880" y="8076989"/>
                  <a:pt x="0" y="8021109"/>
                  <a:pt x="0" y="7952529"/>
                </a:cubicBezTo>
                <a:lnTo>
                  <a:pt x="0" y="124460"/>
                </a:lnTo>
                <a:cubicBezTo>
                  <a:pt x="0" y="55880"/>
                  <a:pt x="55880" y="0"/>
                  <a:pt x="124460" y="0"/>
                </a:cubicBezTo>
                <a:lnTo>
                  <a:pt x="1013997" y="0"/>
                </a:lnTo>
                <a:cubicBezTo>
                  <a:pt x="1082577" y="0"/>
                  <a:pt x="1138457" y="55880"/>
                  <a:pt x="1138457" y="124460"/>
                </a:cubicBezTo>
                <a:lnTo>
                  <a:pt x="1138457" y="7952529"/>
                </a:lnTo>
                <a:cubicBezTo>
                  <a:pt x="1138457" y="8021109"/>
                  <a:pt x="1082577" y="8076989"/>
                  <a:pt x="1013997" y="8076989"/>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9742979" y="3081495"/>
            <a:ext cx="7871035" cy="6501400"/>
          </a:xfrm>
          <a:custGeom>
            <a:rect b="b" l="l" r="r" t="t"/>
            <a:pathLst>
              <a:path extrusionOk="0" h="6501400" w="7871035">
                <a:moveTo>
                  <a:pt x="0" y="0"/>
                </a:moveTo>
                <a:lnTo>
                  <a:pt x="7871035" y="0"/>
                </a:lnTo>
                <a:lnTo>
                  <a:pt x="7871035" y="6501400"/>
                </a:lnTo>
                <a:lnTo>
                  <a:pt x="0" y="6501400"/>
                </a:lnTo>
                <a:lnTo>
                  <a:pt x="0" y="0"/>
                </a:lnTo>
                <a:close/>
              </a:path>
            </a:pathLst>
          </a:custGeom>
          <a:blipFill rotWithShape="1">
            <a:blip r:embed="rId3">
              <a:alphaModFix/>
            </a:blip>
            <a:stretch>
              <a:fillRect b="0" l="-24208" r="0" t="0"/>
            </a:stretch>
          </a:blipFill>
          <a:ln>
            <a:noFill/>
          </a:ln>
        </p:spPr>
      </p:sp>
      <p:sp>
        <p:nvSpPr>
          <p:cNvPr id="99" name="Google Shape;99;p14"/>
          <p:cNvSpPr txBox="1"/>
          <p:nvPr/>
        </p:nvSpPr>
        <p:spPr>
          <a:xfrm>
            <a:off x="1861495" y="1090860"/>
            <a:ext cx="7641743" cy="1990635"/>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0" i="0" lang="en-US" sz="11629" u="none" cap="none" strike="noStrike">
                <a:solidFill>
                  <a:srgbClr val="0B48B3"/>
                </a:solidFill>
                <a:latin typeface="Inter"/>
                <a:ea typeface="Inter"/>
                <a:cs typeface="Inter"/>
                <a:sym typeface="Inter"/>
              </a:rPr>
              <a:t>BUSINESS</a:t>
            </a:r>
            <a:endParaRPr/>
          </a:p>
        </p:txBody>
      </p:sp>
      <p:sp>
        <p:nvSpPr>
          <p:cNvPr id="100" name="Google Shape;100;p14"/>
          <p:cNvSpPr txBox="1"/>
          <p:nvPr/>
        </p:nvSpPr>
        <p:spPr>
          <a:xfrm>
            <a:off x="1861495" y="5298661"/>
            <a:ext cx="7282505" cy="1610271"/>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1862" u="none" cap="none" strike="noStrike">
                <a:solidFill>
                  <a:srgbClr val="0B48B3"/>
                </a:solidFill>
                <a:latin typeface="Inter"/>
                <a:ea typeface="Inter"/>
                <a:cs typeface="Inter"/>
                <a:sym typeface="Inter"/>
              </a:rPr>
              <a:t>Lorem ipsum dolor sit amet, consectetur adipiscing elit. Integer vitae arcu eu lacus lobortis mattis. In hac habitasse platea dictumst. Quisque mollis risus nibh, quis venenatis augue lobortis vitae. Pellentesque in ex ac ex consequat vestibulum.</a:t>
            </a:r>
            <a:endParaRPr/>
          </a:p>
          <a:p>
            <a:pPr indent="0" lvl="0" marL="0" marR="0" rtl="0" algn="l">
              <a:lnSpc>
                <a:spcPct val="140010"/>
              </a:lnSpc>
              <a:spcBef>
                <a:spcPts val="0"/>
              </a:spcBef>
              <a:spcAft>
                <a:spcPts val="0"/>
              </a:spcAft>
              <a:buNone/>
            </a:pPr>
            <a:r>
              <a:t/>
            </a:r>
            <a:endParaRPr b="0" i="0" sz="1862" u="none" cap="none" strike="noStrike">
              <a:solidFill>
                <a:srgbClr val="0B48B3"/>
              </a:solidFill>
              <a:latin typeface="Inter"/>
              <a:ea typeface="Inter"/>
              <a:cs typeface="Inter"/>
              <a:sym typeface="Inter"/>
            </a:endParaRPr>
          </a:p>
        </p:txBody>
      </p:sp>
      <p:sp>
        <p:nvSpPr>
          <p:cNvPr id="101" name="Google Shape;101;p14"/>
          <p:cNvSpPr txBox="1"/>
          <p:nvPr/>
        </p:nvSpPr>
        <p:spPr>
          <a:xfrm>
            <a:off x="2101236" y="3309756"/>
            <a:ext cx="7641743" cy="1088400"/>
          </a:xfrm>
          <a:prstGeom prst="rect">
            <a:avLst/>
          </a:prstGeom>
          <a:noFill/>
          <a:ln>
            <a:noFill/>
          </a:ln>
        </p:spPr>
        <p:txBody>
          <a:bodyPr anchorCtr="0" anchor="t" bIns="0" lIns="0" spcFirstLastPara="1" rIns="0" wrap="square" tIns="0">
            <a:spAutoFit/>
          </a:bodyPr>
          <a:lstStyle/>
          <a:p>
            <a:pPr indent="0" lvl="0" marL="0" marR="0" rtl="0" algn="l">
              <a:lnSpc>
                <a:spcPct val="140009"/>
              </a:lnSpc>
              <a:spcBef>
                <a:spcPts val="0"/>
              </a:spcBef>
              <a:spcAft>
                <a:spcPts val="0"/>
              </a:spcAft>
              <a:buNone/>
            </a:pPr>
            <a:r>
              <a:rPr b="0" i="0" lang="en-US" sz="6411" u="none" cap="none" strike="noStrike">
                <a:solidFill>
                  <a:srgbClr val="0B48B3"/>
                </a:solidFill>
                <a:latin typeface="Inter"/>
                <a:ea typeface="Inter"/>
                <a:cs typeface="Inter"/>
                <a:sym typeface="Inter"/>
              </a:rPr>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105" name="Shape 105"/>
        <p:cNvGrpSpPr/>
        <p:nvPr/>
      </p:nvGrpSpPr>
      <p:grpSpPr>
        <a:xfrm>
          <a:off x="0" y="0"/>
          <a:ext cx="0" cy="0"/>
          <a:chOff x="0" y="0"/>
          <a:chExt cx="0" cy="0"/>
        </a:xfrm>
      </p:grpSpPr>
      <p:sp>
        <p:nvSpPr>
          <p:cNvPr id="106" name="Google Shape;106;p15"/>
          <p:cNvSpPr/>
          <p:nvPr/>
        </p:nvSpPr>
        <p:spPr>
          <a:xfrm>
            <a:off x="2185783" y="5196593"/>
            <a:ext cx="3530775" cy="3265363"/>
          </a:xfrm>
          <a:custGeom>
            <a:rect b="b" l="l" r="r" t="t"/>
            <a:pathLst>
              <a:path extrusionOk="0" h="1770021" w="1913890">
                <a:moveTo>
                  <a:pt x="1789430" y="1770021"/>
                </a:moveTo>
                <a:lnTo>
                  <a:pt x="124460" y="1770021"/>
                </a:lnTo>
                <a:cubicBezTo>
                  <a:pt x="55880" y="1770021"/>
                  <a:pt x="0" y="1714141"/>
                  <a:pt x="0" y="1645561"/>
                </a:cubicBezTo>
                <a:lnTo>
                  <a:pt x="0" y="124460"/>
                </a:lnTo>
                <a:cubicBezTo>
                  <a:pt x="0" y="55880"/>
                  <a:pt x="55880" y="0"/>
                  <a:pt x="124460" y="0"/>
                </a:cubicBezTo>
                <a:lnTo>
                  <a:pt x="1789430" y="0"/>
                </a:lnTo>
                <a:cubicBezTo>
                  <a:pt x="1858010" y="0"/>
                  <a:pt x="1913890" y="55880"/>
                  <a:pt x="1913890" y="124460"/>
                </a:cubicBezTo>
                <a:lnTo>
                  <a:pt x="1913890" y="1645561"/>
                </a:lnTo>
                <a:cubicBezTo>
                  <a:pt x="1913890" y="1714141"/>
                  <a:pt x="1858010" y="1770021"/>
                  <a:pt x="1789430" y="1770021"/>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txBox="1"/>
          <p:nvPr/>
        </p:nvSpPr>
        <p:spPr>
          <a:xfrm>
            <a:off x="1750311" y="1729795"/>
            <a:ext cx="4401717" cy="1676118"/>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802" u="none" cap="none" strike="noStrike">
                <a:solidFill>
                  <a:srgbClr val="0B48B3"/>
                </a:solidFill>
                <a:latin typeface="Inter"/>
                <a:ea typeface="Inter"/>
                <a:cs typeface="Inter"/>
                <a:sym typeface="Inter"/>
              </a:rPr>
              <a:t>SWOT</a:t>
            </a:r>
            <a:endParaRPr/>
          </a:p>
          <a:p>
            <a:pPr indent="0" lvl="0" marL="0" marR="0" rtl="0" algn="ctr">
              <a:lnSpc>
                <a:spcPct val="140004"/>
              </a:lnSpc>
              <a:spcBef>
                <a:spcPts val="0"/>
              </a:spcBef>
              <a:spcAft>
                <a:spcPts val="0"/>
              </a:spcAft>
              <a:buNone/>
            </a:pPr>
            <a:r>
              <a:rPr b="0" i="0" lang="en-US" sz="4802" u="none" cap="none" strike="noStrike">
                <a:solidFill>
                  <a:srgbClr val="0B48B3"/>
                </a:solidFill>
                <a:latin typeface="Inter"/>
                <a:ea typeface="Inter"/>
                <a:cs typeface="Inter"/>
                <a:sym typeface="Inter"/>
              </a:rPr>
              <a:t>ANALYSIS</a:t>
            </a:r>
            <a:endParaRPr/>
          </a:p>
        </p:txBody>
      </p:sp>
      <p:sp>
        <p:nvSpPr>
          <p:cNvPr id="108" name="Google Shape;108;p15"/>
          <p:cNvSpPr txBox="1"/>
          <p:nvPr/>
        </p:nvSpPr>
        <p:spPr>
          <a:xfrm>
            <a:off x="1909756" y="3730743"/>
            <a:ext cx="4082828" cy="632610"/>
          </a:xfrm>
          <a:prstGeom prst="rect">
            <a:avLst/>
          </a:prstGeom>
          <a:noFill/>
          <a:ln>
            <a:noFill/>
          </a:ln>
        </p:spPr>
        <p:txBody>
          <a:bodyPr anchorCtr="0" anchor="t" bIns="0" lIns="0" spcFirstLastPara="1" rIns="0" wrap="square" tIns="0">
            <a:spAutoFit/>
          </a:bodyPr>
          <a:lstStyle/>
          <a:p>
            <a:pPr indent="0" lvl="0" marL="0" marR="0" rtl="0" algn="ctr">
              <a:lnSpc>
                <a:spcPct val="140037"/>
              </a:lnSpc>
              <a:spcBef>
                <a:spcPts val="0"/>
              </a:spcBef>
              <a:spcAft>
                <a:spcPts val="0"/>
              </a:spcAft>
              <a:buNone/>
            </a:pPr>
            <a:r>
              <a:rPr b="0" i="0" lang="en-US" sz="3734" u="none" cap="none" strike="noStrike">
                <a:solidFill>
                  <a:srgbClr val="0B48B3"/>
                </a:solidFill>
                <a:latin typeface="Inter"/>
                <a:ea typeface="Inter"/>
                <a:cs typeface="Inter"/>
                <a:sym typeface="Inter"/>
              </a:rPr>
              <a:t>Identification</a:t>
            </a:r>
            <a:endParaRPr/>
          </a:p>
        </p:txBody>
      </p:sp>
      <p:sp>
        <p:nvSpPr>
          <p:cNvPr id="109" name="Google Shape;109;p15"/>
          <p:cNvSpPr txBox="1"/>
          <p:nvPr/>
        </p:nvSpPr>
        <p:spPr>
          <a:xfrm>
            <a:off x="2421010" y="5811804"/>
            <a:ext cx="3060321"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800" u="none" cap="none" strike="noStrike">
                <a:solidFill>
                  <a:srgbClr val="FFFCFC"/>
                </a:solidFill>
                <a:latin typeface="Inter"/>
                <a:ea typeface="Inter"/>
                <a:cs typeface="Inter"/>
                <a:sym typeface="Inter"/>
              </a:rPr>
              <a:t>Scoring</a:t>
            </a:r>
            <a:endParaRPr/>
          </a:p>
        </p:txBody>
      </p:sp>
      <p:sp>
        <p:nvSpPr>
          <p:cNvPr id="110" name="Google Shape;110;p15"/>
          <p:cNvSpPr/>
          <p:nvPr/>
        </p:nvSpPr>
        <p:spPr>
          <a:xfrm>
            <a:off x="7471031" y="2039207"/>
            <a:ext cx="706305" cy="706305"/>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txBox="1"/>
          <p:nvPr/>
        </p:nvSpPr>
        <p:spPr>
          <a:xfrm>
            <a:off x="7579698" y="2104153"/>
            <a:ext cx="488972" cy="51925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3032" u="none" cap="none" strike="noStrike">
                <a:solidFill>
                  <a:srgbClr val="FFFCFC"/>
                </a:solidFill>
                <a:latin typeface="Inter"/>
                <a:ea typeface="Inter"/>
                <a:cs typeface="Inter"/>
                <a:sym typeface="Inter"/>
              </a:rPr>
              <a:t>S</a:t>
            </a:r>
            <a:endParaRPr/>
          </a:p>
        </p:txBody>
      </p:sp>
      <p:sp>
        <p:nvSpPr>
          <p:cNvPr id="112" name="Google Shape;112;p15"/>
          <p:cNvSpPr txBox="1"/>
          <p:nvPr/>
        </p:nvSpPr>
        <p:spPr>
          <a:xfrm>
            <a:off x="8342820" y="2161024"/>
            <a:ext cx="2208666" cy="404799"/>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B48B3"/>
                </a:solidFill>
                <a:latin typeface="Inter"/>
                <a:ea typeface="Inter"/>
                <a:cs typeface="Inter"/>
                <a:sym typeface="Inter"/>
              </a:rPr>
              <a:t>Strengths</a:t>
            </a:r>
            <a:endParaRPr/>
          </a:p>
        </p:txBody>
      </p:sp>
      <p:sp>
        <p:nvSpPr>
          <p:cNvPr id="113" name="Google Shape;113;p15"/>
          <p:cNvSpPr txBox="1"/>
          <p:nvPr/>
        </p:nvSpPr>
        <p:spPr>
          <a:xfrm>
            <a:off x="7471031" y="3112392"/>
            <a:ext cx="4185736" cy="1500661"/>
          </a:xfrm>
          <a:prstGeom prst="rect">
            <a:avLst/>
          </a:prstGeom>
          <a:noFill/>
          <a:ln>
            <a:noFill/>
          </a:ln>
        </p:spPr>
        <p:txBody>
          <a:bodyPr anchorCtr="0" anchor="t" bIns="0" lIns="0" spcFirstLastPara="1" rIns="0" wrap="square" tIns="0">
            <a:spAutoFit/>
          </a:bodyPr>
          <a:lstStyle/>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Best Prices</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Innovative Mindset</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Recently Built Platform &amp; Website</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Strong Brand Image &amp; Equity</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Good Quality of After Sales</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Very Relate to Society 5.0 </a:t>
            </a:r>
            <a:endParaRPr/>
          </a:p>
        </p:txBody>
      </p:sp>
      <p:sp>
        <p:nvSpPr>
          <p:cNvPr id="114" name="Google Shape;114;p15"/>
          <p:cNvSpPr/>
          <p:nvPr/>
        </p:nvSpPr>
        <p:spPr>
          <a:xfrm>
            <a:off x="12748349" y="2039207"/>
            <a:ext cx="706305" cy="706305"/>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txBox="1"/>
          <p:nvPr/>
        </p:nvSpPr>
        <p:spPr>
          <a:xfrm>
            <a:off x="12857015" y="2104153"/>
            <a:ext cx="488972" cy="51925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3032" u="none" cap="none" strike="noStrike">
                <a:solidFill>
                  <a:srgbClr val="FFFCFC"/>
                </a:solidFill>
                <a:latin typeface="Inter"/>
                <a:ea typeface="Inter"/>
                <a:cs typeface="Inter"/>
                <a:sym typeface="Inter"/>
              </a:rPr>
              <a:t>W</a:t>
            </a:r>
            <a:endParaRPr/>
          </a:p>
        </p:txBody>
      </p:sp>
      <p:sp>
        <p:nvSpPr>
          <p:cNvPr id="116" name="Google Shape;116;p15"/>
          <p:cNvSpPr txBox="1"/>
          <p:nvPr/>
        </p:nvSpPr>
        <p:spPr>
          <a:xfrm>
            <a:off x="13620137" y="2161024"/>
            <a:ext cx="2451234" cy="404799"/>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B48B3"/>
                </a:solidFill>
                <a:latin typeface="Inter"/>
                <a:ea typeface="Inter"/>
                <a:cs typeface="Inter"/>
                <a:sym typeface="Inter"/>
              </a:rPr>
              <a:t>Weaknesses</a:t>
            </a:r>
            <a:endParaRPr/>
          </a:p>
        </p:txBody>
      </p:sp>
      <p:sp>
        <p:nvSpPr>
          <p:cNvPr id="117" name="Google Shape;117;p15"/>
          <p:cNvSpPr txBox="1"/>
          <p:nvPr/>
        </p:nvSpPr>
        <p:spPr>
          <a:xfrm>
            <a:off x="12748349" y="3112392"/>
            <a:ext cx="4926885" cy="1250844"/>
          </a:xfrm>
          <a:prstGeom prst="rect">
            <a:avLst/>
          </a:prstGeom>
          <a:noFill/>
          <a:ln>
            <a:noFill/>
          </a:ln>
        </p:spPr>
        <p:txBody>
          <a:bodyPr anchorCtr="0" anchor="t" bIns="0" lIns="0" spcFirstLastPara="1" rIns="0" wrap="square" tIns="0">
            <a:spAutoFit/>
          </a:bodyPr>
          <a:lstStyle/>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Long Term Investment</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Product Insurance Costs are Raising</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High Level of Third Party Turnover Due To</a:t>
            </a:r>
            <a:endParaRPr/>
          </a:p>
          <a:p>
            <a:pPr indent="0" lvl="0" marL="0" marR="0" rtl="0" algn="l">
              <a:lnSpc>
                <a:spcPct val="140000"/>
              </a:lnSpc>
              <a:spcBef>
                <a:spcPts val="0"/>
              </a:spcBef>
              <a:spcAft>
                <a:spcPts val="0"/>
              </a:spcAft>
              <a:buNone/>
            </a:pPr>
            <a:r>
              <a:rPr b="0" i="0" lang="en-US" sz="1430" u="none" cap="none" strike="noStrike">
                <a:solidFill>
                  <a:srgbClr val="0B48B3"/>
                </a:solidFill>
                <a:latin typeface="Inter"/>
                <a:ea typeface="Inter"/>
                <a:cs typeface="Inter"/>
                <a:sym typeface="Inter"/>
              </a:rPr>
              <a:t>Price Competition</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Public Policies and Procedures </a:t>
            </a:r>
            <a:endParaRPr/>
          </a:p>
        </p:txBody>
      </p:sp>
      <p:sp>
        <p:nvSpPr>
          <p:cNvPr id="118" name="Google Shape;118;p15"/>
          <p:cNvSpPr/>
          <p:nvPr/>
        </p:nvSpPr>
        <p:spPr>
          <a:xfrm>
            <a:off x="7471031" y="5888004"/>
            <a:ext cx="706305" cy="706305"/>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nvSpPr>
        <p:spPr>
          <a:xfrm>
            <a:off x="7579698" y="5952950"/>
            <a:ext cx="488972" cy="51925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3032" u="none" cap="none" strike="noStrike">
                <a:solidFill>
                  <a:srgbClr val="FFFCFC"/>
                </a:solidFill>
                <a:latin typeface="Inter"/>
                <a:ea typeface="Inter"/>
                <a:cs typeface="Inter"/>
                <a:sym typeface="Inter"/>
              </a:rPr>
              <a:t>O</a:t>
            </a:r>
            <a:endParaRPr/>
          </a:p>
        </p:txBody>
      </p:sp>
      <p:sp>
        <p:nvSpPr>
          <p:cNvPr id="120" name="Google Shape;120;p15"/>
          <p:cNvSpPr txBox="1"/>
          <p:nvPr/>
        </p:nvSpPr>
        <p:spPr>
          <a:xfrm>
            <a:off x="8342820" y="6009821"/>
            <a:ext cx="2765588" cy="404799"/>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B48B3"/>
                </a:solidFill>
                <a:latin typeface="Inter"/>
                <a:ea typeface="Inter"/>
                <a:cs typeface="Inter"/>
                <a:sym typeface="Inter"/>
              </a:rPr>
              <a:t>Opportunities</a:t>
            </a:r>
            <a:endParaRPr/>
          </a:p>
        </p:txBody>
      </p:sp>
      <p:sp>
        <p:nvSpPr>
          <p:cNvPr id="121" name="Google Shape;121;p15"/>
          <p:cNvSpPr txBox="1"/>
          <p:nvPr/>
        </p:nvSpPr>
        <p:spPr>
          <a:xfrm>
            <a:off x="7471031" y="6961189"/>
            <a:ext cx="4185736" cy="1500661"/>
          </a:xfrm>
          <a:prstGeom prst="rect">
            <a:avLst/>
          </a:prstGeom>
          <a:noFill/>
          <a:ln>
            <a:noFill/>
          </a:ln>
        </p:spPr>
        <p:txBody>
          <a:bodyPr anchorCtr="0" anchor="t" bIns="0" lIns="0" spcFirstLastPara="1" rIns="0" wrap="square" tIns="0">
            <a:spAutoFit/>
          </a:bodyPr>
          <a:lstStyle/>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New Market Target</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Millennials Awareness </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New Public Infrastructure</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5g Connection Implementation</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High Quality of Fresh Graduate </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Capital Investment Potential </a:t>
            </a:r>
            <a:endParaRPr/>
          </a:p>
        </p:txBody>
      </p:sp>
      <p:sp>
        <p:nvSpPr>
          <p:cNvPr id="122" name="Google Shape;122;p15"/>
          <p:cNvSpPr/>
          <p:nvPr/>
        </p:nvSpPr>
        <p:spPr>
          <a:xfrm>
            <a:off x="12748349" y="5888004"/>
            <a:ext cx="706305" cy="706305"/>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12857015" y="5952950"/>
            <a:ext cx="488972" cy="51925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3032" u="none" cap="none" strike="noStrike">
                <a:solidFill>
                  <a:srgbClr val="FFFCFC"/>
                </a:solidFill>
                <a:latin typeface="Inter"/>
                <a:ea typeface="Inter"/>
                <a:cs typeface="Inter"/>
                <a:sym typeface="Inter"/>
              </a:rPr>
              <a:t>T</a:t>
            </a:r>
            <a:endParaRPr/>
          </a:p>
        </p:txBody>
      </p:sp>
      <p:sp>
        <p:nvSpPr>
          <p:cNvPr id="124" name="Google Shape;124;p15"/>
          <p:cNvSpPr txBox="1"/>
          <p:nvPr/>
        </p:nvSpPr>
        <p:spPr>
          <a:xfrm>
            <a:off x="13620137" y="6009821"/>
            <a:ext cx="2039704" cy="404799"/>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B48B3"/>
                </a:solidFill>
                <a:latin typeface="Inter"/>
                <a:ea typeface="Inter"/>
                <a:cs typeface="Inter"/>
                <a:sym typeface="Inter"/>
              </a:rPr>
              <a:t>Threats</a:t>
            </a:r>
            <a:endParaRPr/>
          </a:p>
        </p:txBody>
      </p:sp>
      <p:sp>
        <p:nvSpPr>
          <p:cNvPr id="125" name="Google Shape;125;p15"/>
          <p:cNvSpPr txBox="1"/>
          <p:nvPr/>
        </p:nvSpPr>
        <p:spPr>
          <a:xfrm>
            <a:off x="12748349" y="6961189"/>
            <a:ext cx="4663340" cy="1001028"/>
          </a:xfrm>
          <a:prstGeom prst="rect">
            <a:avLst/>
          </a:prstGeom>
          <a:noFill/>
          <a:ln>
            <a:noFill/>
          </a:ln>
        </p:spPr>
        <p:txBody>
          <a:bodyPr anchorCtr="0" anchor="t" bIns="0" lIns="0" spcFirstLastPara="1" rIns="0" wrap="square" tIns="0">
            <a:spAutoFit/>
          </a:bodyPr>
          <a:lstStyle/>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High Level of Employee Turn Over </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New Competitors From Other Country</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Impact of Climate Change</a:t>
            </a:r>
            <a:endParaRPr/>
          </a:p>
          <a:p>
            <a:pPr indent="-154443" lvl="1" marL="308886" marR="0" rtl="0" algn="l">
              <a:lnSpc>
                <a:spcPct val="140000"/>
              </a:lnSpc>
              <a:spcBef>
                <a:spcPts val="0"/>
              </a:spcBef>
              <a:spcAft>
                <a:spcPts val="0"/>
              </a:spcAft>
              <a:buClr>
                <a:srgbClr val="0B48B3"/>
              </a:buClr>
              <a:buSzPts val="1430"/>
              <a:buFont typeface="Arial"/>
              <a:buChar char="•"/>
            </a:pPr>
            <a:r>
              <a:rPr b="0" i="0" lang="en-US" sz="1430" u="none" cap="none" strike="noStrike">
                <a:solidFill>
                  <a:srgbClr val="0B48B3"/>
                </a:solidFill>
                <a:latin typeface="Inter"/>
                <a:ea typeface="Inter"/>
                <a:cs typeface="Inter"/>
                <a:sym typeface="Inter"/>
              </a:rPr>
              <a:t>Covid-19 Pandemics Situation </a:t>
            </a:r>
            <a:endParaRPr/>
          </a:p>
        </p:txBody>
      </p:sp>
      <p:sp>
        <p:nvSpPr>
          <p:cNvPr id="126" name="Google Shape;126;p15"/>
          <p:cNvSpPr txBox="1"/>
          <p:nvPr/>
        </p:nvSpPr>
        <p:spPr>
          <a:xfrm>
            <a:off x="2303396" y="6724499"/>
            <a:ext cx="3295548" cy="9366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500" u="none" cap="none" strike="noStrike">
                <a:solidFill>
                  <a:srgbClr val="FFFCFC"/>
                </a:solidFill>
                <a:latin typeface="Inter"/>
                <a:ea typeface="Inter"/>
                <a:cs typeface="Inter"/>
                <a:sym typeface="Inter"/>
              </a:rPr>
              <a:t>12 vs 7 </a:t>
            </a:r>
            <a:endParaRPr/>
          </a:p>
        </p:txBody>
      </p:sp>
      <p:sp>
        <p:nvSpPr>
          <p:cNvPr id="127" name="Google Shape;127;p15"/>
          <p:cNvSpPr/>
          <p:nvPr/>
        </p:nvSpPr>
        <p:spPr>
          <a:xfrm>
            <a:off x="-539897" y="-420849"/>
            <a:ext cx="1624087" cy="11128698"/>
          </a:xfrm>
          <a:custGeom>
            <a:rect b="b" l="l" r="r" t="t"/>
            <a:pathLst>
              <a:path extrusionOk="0" h="8076989" w="1178730">
                <a:moveTo>
                  <a:pt x="1054270" y="8076989"/>
                </a:moveTo>
                <a:lnTo>
                  <a:pt x="124460" y="8076989"/>
                </a:lnTo>
                <a:cubicBezTo>
                  <a:pt x="55880" y="8076989"/>
                  <a:pt x="0" y="8021109"/>
                  <a:pt x="0" y="7952529"/>
                </a:cubicBezTo>
                <a:lnTo>
                  <a:pt x="0" y="124460"/>
                </a:lnTo>
                <a:cubicBezTo>
                  <a:pt x="0" y="55880"/>
                  <a:pt x="55880" y="0"/>
                  <a:pt x="124460" y="0"/>
                </a:cubicBezTo>
                <a:lnTo>
                  <a:pt x="1054270" y="0"/>
                </a:lnTo>
                <a:cubicBezTo>
                  <a:pt x="1122850" y="0"/>
                  <a:pt x="1178730" y="55880"/>
                  <a:pt x="1178730" y="124460"/>
                </a:cubicBezTo>
                <a:lnTo>
                  <a:pt x="1178730" y="7952529"/>
                </a:lnTo>
                <a:cubicBezTo>
                  <a:pt x="1178730" y="8021109"/>
                  <a:pt x="1122850" y="8076989"/>
                  <a:pt x="1054270" y="8076989"/>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131" name="Shape 131"/>
        <p:cNvGrpSpPr/>
        <p:nvPr/>
      </p:nvGrpSpPr>
      <p:grpSpPr>
        <a:xfrm>
          <a:off x="0" y="0"/>
          <a:ext cx="0" cy="0"/>
          <a:chOff x="0" y="0"/>
          <a:chExt cx="0" cy="0"/>
        </a:xfrm>
      </p:grpSpPr>
      <p:sp>
        <p:nvSpPr>
          <p:cNvPr id="132" name="Google Shape;132;p16"/>
          <p:cNvSpPr/>
          <p:nvPr/>
        </p:nvSpPr>
        <p:spPr>
          <a:xfrm>
            <a:off x="-206357" y="9772650"/>
            <a:ext cx="18700715" cy="1028700"/>
          </a:xfrm>
          <a:custGeom>
            <a:rect b="b" l="l" r="r" t="t"/>
            <a:pathLst>
              <a:path extrusionOk="0" h="746610" w="13572609">
                <a:moveTo>
                  <a:pt x="13448148" y="746610"/>
                </a:moveTo>
                <a:lnTo>
                  <a:pt x="124460" y="746610"/>
                </a:lnTo>
                <a:cubicBezTo>
                  <a:pt x="55880" y="746610"/>
                  <a:pt x="0" y="690730"/>
                  <a:pt x="0" y="622150"/>
                </a:cubicBezTo>
                <a:lnTo>
                  <a:pt x="0" y="124460"/>
                </a:lnTo>
                <a:cubicBezTo>
                  <a:pt x="0" y="55880"/>
                  <a:pt x="55880" y="0"/>
                  <a:pt x="124460" y="0"/>
                </a:cubicBezTo>
                <a:lnTo>
                  <a:pt x="13448148" y="0"/>
                </a:lnTo>
                <a:cubicBezTo>
                  <a:pt x="13516728" y="0"/>
                  <a:pt x="13572609" y="55880"/>
                  <a:pt x="13572609" y="124460"/>
                </a:cubicBezTo>
                <a:lnTo>
                  <a:pt x="13572609" y="622150"/>
                </a:lnTo>
                <a:cubicBezTo>
                  <a:pt x="13572609" y="690730"/>
                  <a:pt x="13516728" y="746610"/>
                  <a:pt x="13448148" y="74661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442685" y="-300929"/>
            <a:ext cx="19131209" cy="5444429"/>
          </a:xfrm>
          <a:custGeom>
            <a:rect b="b" l="l" r="r" t="t"/>
            <a:pathLst>
              <a:path extrusionOk="0" h="5444429" w="19131209">
                <a:moveTo>
                  <a:pt x="0" y="0"/>
                </a:moveTo>
                <a:lnTo>
                  <a:pt x="19131209" y="0"/>
                </a:lnTo>
                <a:lnTo>
                  <a:pt x="19131209" y="5444429"/>
                </a:lnTo>
                <a:lnTo>
                  <a:pt x="0" y="5444429"/>
                </a:lnTo>
                <a:lnTo>
                  <a:pt x="0" y="0"/>
                </a:lnTo>
                <a:close/>
              </a:path>
            </a:pathLst>
          </a:custGeom>
          <a:blipFill rotWithShape="1">
            <a:blip r:embed="rId3">
              <a:alphaModFix/>
            </a:blip>
            <a:stretch>
              <a:fillRect b="-66991" l="0" r="-3525" t="-13987"/>
            </a:stretch>
          </a:blipFill>
          <a:ln>
            <a:noFill/>
          </a:ln>
        </p:spPr>
      </p:sp>
      <p:sp>
        <p:nvSpPr>
          <p:cNvPr id="134" name="Google Shape;134;p16"/>
          <p:cNvSpPr/>
          <p:nvPr/>
        </p:nvSpPr>
        <p:spPr>
          <a:xfrm>
            <a:off x="-1117894" y="501694"/>
            <a:ext cx="9616623" cy="2427822"/>
          </a:xfrm>
          <a:custGeom>
            <a:rect b="b" l="l" r="r" t="t"/>
            <a:pathLst>
              <a:path extrusionOk="0" h="1287471" w="5099684">
                <a:moveTo>
                  <a:pt x="4975223" y="1287471"/>
                </a:moveTo>
                <a:lnTo>
                  <a:pt x="124460" y="1287471"/>
                </a:lnTo>
                <a:cubicBezTo>
                  <a:pt x="55880" y="1287471"/>
                  <a:pt x="0" y="1231591"/>
                  <a:pt x="0" y="1163011"/>
                </a:cubicBezTo>
                <a:lnTo>
                  <a:pt x="0" y="124460"/>
                </a:lnTo>
                <a:cubicBezTo>
                  <a:pt x="0" y="55880"/>
                  <a:pt x="55880" y="0"/>
                  <a:pt x="124460" y="0"/>
                </a:cubicBezTo>
                <a:lnTo>
                  <a:pt x="4975224" y="0"/>
                </a:lnTo>
                <a:cubicBezTo>
                  <a:pt x="5043804" y="0"/>
                  <a:pt x="5099684" y="55880"/>
                  <a:pt x="5099684" y="124460"/>
                </a:cubicBezTo>
                <a:lnTo>
                  <a:pt x="5099684" y="1163011"/>
                </a:lnTo>
                <a:cubicBezTo>
                  <a:pt x="5099684" y="1231591"/>
                  <a:pt x="5043804" y="1287471"/>
                  <a:pt x="4975224" y="1287471"/>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1028700" y="6307564"/>
            <a:ext cx="629963" cy="6299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1125621" y="6368838"/>
            <a:ext cx="436121" cy="45978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04" u="none" cap="none" strike="noStrike">
                <a:solidFill>
                  <a:srgbClr val="FFFCFC"/>
                </a:solidFill>
                <a:latin typeface="Inter"/>
                <a:ea typeface="Inter"/>
                <a:cs typeface="Inter"/>
                <a:sym typeface="Inter"/>
              </a:rPr>
              <a:t>S</a:t>
            </a:r>
            <a:endParaRPr/>
          </a:p>
        </p:txBody>
      </p:sp>
      <p:sp>
        <p:nvSpPr>
          <p:cNvPr id="137" name="Google Shape;137;p16"/>
          <p:cNvSpPr txBox="1"/>
          <p:nvPr/>
        </p:nvSpPr>
        <p:spPr>
          <a:xfrm>
            <a:off x="1806259" y="6420592"/>
            <a:ext cx="1969939" cy="35666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40" u="none" cap="none" strike="noStrike">
                <a:solidFill>
                  <a:srgbClr val="0B48B3"/>
                </a:solidFill>
                <a:latin typeface="Inter"/>
                <a:ea typeface="Inter"/>
                <a:cs typeface="Inter"/>
                <a:sym typeface="Inter"/>
              </a:rPr>
              <a:t>Strengths</a:t>
            </a:r>
            <a:endParaRPr/>
          </a:p>
        </p:txBody>
      </p:sp>
      <p:sp>
        <p:nvSpPr>
          <p:cNvPr id="138" name="Google Shape;138;p16"/>
          <p:cNvSpPr txBox="1"/>
          <p:nvPr/>
        </p:nvSpPr>
        <p:spPr>
          <a:xfrm>
            <a:off x="1028700" y="7279684"/>
            <a:ext cx="3733313" cy="1323528"/>
          </a:xfrm>
          <a:prstGeom prst="rect">
            <a:avLst/>
          </a:prstGeom>
          <a:noFill/>
          <a:ln>
            <a:noFill/>
          </a:ln>
        </p:spPr>
        <p:txBody>
          <a:bodyPr anchorCtr="0" anchor="t" bIns="0" lIns="0" spcFirstLastPara="1" rIns="0" wrap="square" tIns="0">
            <a:spAutoFit/>
          </a:bodyPr>
          <a:lstStyle/>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Best Prices</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Innovative Mindset</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Recently Built Platform &amp; Website</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Strong Brand Image &amp; Equity</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Good Quality of After Sales</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Very Relate to Society 5.0 </a:t>
            </a:r>
            <a:endParaRPr/>
          </a:p>
        </p:txBody>
      </p:sp>
      <p:sp>
        <p:nvSpPr>
          <p:cNvPr id="139" name="Google Shape;139;p16"/>
          <p:cNvSpPr/>
          <p:nvPr/>
        </p:nvSpPr>
        <p:spPr>
          <a:xfrm>
            <a:off x="5041625" y="6307564"/>
            <a:ext cx="629963" cy="6299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txBox="1"/>
          <p:nvPr/>
        </p:nvSpPr>
        <p:spPr>
          <a:xfrm>
            <a:off x="5138546" y="6368838"/>
            <a:ext cx="436121" cy="45978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04" u="none" cap="none" strike="noStrike">
                <a:solidFill>
                  <a:srgbClr val="FFFCFC"/>
                </a:solidFill>
                <a:latin typeface="Inter"/>
                <a:ea typeface="Inter"/>
                <a:cs typeface="Inter"/>
                <a:sym typeface="Inter"/>
              </a:rPr>
              <a:t>W</a:t>
            </a:r>
            <a:endParaRPr/>
          </a:p>
        </p:txBody>
      </p:sp>
      <p:sp>
        <p:nvSpPr>
          <p:cNvPr id="141" name="Google Shape;141;p16"/>
          <p:cNvSpPr txBox="1"/>
          <p:nvPr/>
        </p:nvSpPr>
        <p:spPr>
          <a:xfrm>
            <a:off x="5819184" y="6420592"/>
            <a:ext cx="2186288" cy="35666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40" u="none" cap="none" strike="noStrike">
                <a:solidFill>
                  <a:srgbClr val="0B48B3"/>
                </a:solidFill>
                <a:latin typeface="Inter"/>
                <a:ea typeface="Inter"/>
                <a:cs typeface="Inter"/>
                <a:sym typeface="Inter"/>
              </a:rPr>
              <a:t>Weaknesses</a:t>
            </a:r>
            <a:endParaRPr/>
          </a:p>
        </p:txBody>
      </p:sp>
      <p:sp>
        <p:nvSpPr>
          <p:cNvPr id="142" name="Google Shape;142;p16"/>
          <p:cNvSpPr txBox="1"/>
          <p:nvPr/>
        </p:nvSpPr>
        <p:spPr>
          <a:xfrm>
            <a:off x="5041625" y="7279684"/>
            <a:ext cx="4394354" cy="1100713"/>
          </a:xfrm>
          <a:prstGeom prst="rect">
            <a:avLst/>
          </a:prstGeom>
          <a:noFill/>
          <a:ln>
            <a:noFill/>
          </a:ln>
        </p:spPr>
        <p:txBody>
          <a:bodyPr anchorCtr="0" anchor="t" bIns="0" lIns="0" spcFirstLastPara="1" rIns="0" wrap="square" tIns="0">
            <a:spAutoFit/>
          </a:bodyPr>
          <a:lstStyle/>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Long Term Investment</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Product Insurance Costs are Raising</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High Level of Third Party Turnover Due To</a:t>
            </a:r>
            <a:endParaRPr/>
          </a:p>
          <a:p>
            <a:pPr indent="0" lvl="0" marL="0" marR="0" rtl="0" algn="l">
              <a:lnSpc>
                <a:spcPct val="139968"/>
              </a:lnSpc>
              <a:spcBef>
                <a:spcPts val="0"/>
              </a:spcBef>
              <a:spcAft>
                <a:spcPts val="0"/>
              </a:spcAft>
              <a:buNone/>
            </a:pPr>
            <a:r>
              <a:rPr b="0" i="0" lang="en-US" sz="1276" u="none" cap="none" strike="noStrike">
                <a:solidFill>
                  <a:srgbClr val="0B48B3"/>
                </a:solidFill>
                <a:latin typeface="Inter"/>
                <a:ea typeface="Inter"/>
                <a:cs typeface="Inter"/>
                <a:sym typeface="Inter"/>
              </a:rPr>
              <a:t>Price Competition</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Public Policies and Procedures </a:t>
            </a:r>
            <a:endParaRPr/>
          </a:p>
        </p:txBody>
      </p:sp>
      <p:sp>
        <p:nvSpPr>
          <p:cNvPr id="143" name="Google Shape;143;p16"/>
          <p:cNvSpPr/>
          <p:nvPr/>
        </p:nvSpPr>
        <p:spPr>
          <a:xfrm>
            <a:off x="9715590" y="6307564"/>
            <a:ext cx="629963" cy="6299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9812511" y="6368838"/>
            <a:ext cx="436121" cy="45978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04" u="none" cap="none" strike="noStrike">
                <a:solidFill>
                  <a:srgbClr val="FFFCFC"/>
                </a:solidFill>
                <a:latin typeface="Inter"/>
                <a:ea typeface="Inter"/>
                <a:cs typeface="Inter"/>
                <a:sym typeface="Inter"/>
              </a:rPr>
              <a:t>O</a:t>
            </a:r>
            <a:endParaRPr/>
          </a:p>
        </p:txBody>
      </p:sp>
      <p:sp>
        <p:nvSpPr>
          <p:cNvPr id="145" name="Google Shape;145;p16"/>
          <p:cNvSpPr txBox="1"/>
          <p:nvPr/>
        </p:nvSpPr>
        <p:spPr>
          <a:xfrm>
            <a:off x="10493150" y="6420592"/>
            <a:ext cx="2466665" cy="35666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40" u="none" cap="none" strike="noStrike">
                <a:solidFill>
                  <a:srgbClr val="0B48B3"/>
                </a:solidFill>
                <a:latin typeface="Inter"/>
                <a:ea typeface="Inter"/>
                <a:cs typeface="Inter"/>
                <a:sym typeface="Inter"/>
              </a:rPr>
              <a:t>Opportunities</a:t>
            </a:r>
            <a:endParaRPr/>
          </a:p>
        </p:txBody>
      </p:sp>
      <p:sp>
        <p:nvSpPr>
          <p:cNvPr id="146" name="Google Shape;146;p16"/>
          <p:cNvSpPr txBox="1"/>
          <p:nvPr/>
        </p:nvSpPr>
        <p:spPr>
          <a:xfrm>
            <a:off x="9715590" y="7279684"/>
            <a:ext cx="3733313" cy="1323528"/>
          </a:xfrm>
          <a:prstGeom prst="rect">
            <a:avLst/>
          </a:prstGeom>
          <a:noFill/>
          <a:ln>
            <a:noFill/>
          </a:ln>
        </p:spPr>
        <p:txBody>
          <a:bodyPr anchorCtr="0" anchor="t" bIns="0" lIns="0" spcFirstLastPara="1" rIns="0" wrap="square" tIns="0">
            <a:spAutoFit/>
          </a:bodyPr>
          <a:lstStyle/>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New Market Target</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Millennials Awareness </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New Public Infrastructure</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5g Connection Implementation</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High Quality of Fresh Graduate </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Capital Investment Potential </a:t>
            </a:r>
            <a:endParaRPr/>
          </a:p>
        </p:txBody>
      </p:sp>
      <p:sp>
        <p:nvSpPr>
          <p:cNvPr id="147" name="Google Shape;147;p16"/>
          <p:cNvSpPr/>
          <p:nvPr/>
        </p:nvSpPr>
        <p:spPr>
          <a:xfrm>
            <a:off x="13728515" y="6307564"/>
            <a:ext cx="629963" cy="629963"/>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nvSpPr>
        <p:spPr>
          <a:xfrm>
            <a:off x="13825436" y="6368838"/>
            <a:ext cx="436121" cy="459783"/>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04" u="none" cap="none" strike="noStrike">
                <a:solidFill>
                  <a:srgbClr val="FFFCFC"/>
                </a:solidFill>
                <a:latin typeface="Inter"/>
                <a:ea typeface="Inter"/>
                <a:cs typeface="Inter"/>
                <a:sym typeface="Inter"/>
              </a:rPr>
              <a:t>T</a:t>
            </a:r>
            <a:endParaRPr/>
          </a:p>
        </p:txBody>
      </p:sp>
      <p:sp>
        <p:nvSpPr>
          <p:cNvPr id="149" name="Google Shape;149;p16"/>
          <p:cNvSpPr txBox="1"/>
          <p:nvPr/>
        </p:nvSpPr>
        <p:spPr>
          <a:xfrm>
            <a:off x="14506074" y="6420592"/>
            <a:ext cx="1819239" cy="35666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40" u="none" cap="none" strike="noStrike">
                <a:solidFill>
                  <a:srgbClr val="0B48B3"/>
                </a:solidFill>
                <a:latin typeface="Inter"/>
                <a:ea typeface="Inter"/>
                <a:cs typeface="Inter"/>
                <a:sym typeface="Inter"/>
              </a:rPr>
              <a:t>Threats</a:t>
            </a:r>
            <a:endParaRPr/>
          </a:p>
        </p:txBody>
      </p:sp>
      <p:sp>
        <p:nvSpPr>
          <p:cNvPr id="150" name="Google Shape;150;p16"/>
          <p:cNvSpPr txBox="1"/>
          <p:nvPr/>
        </p:nvSpPr>
        <p:spPr>
          <a:xfrm>
            <a:off x="13728515" y="7279684"/>
            <a:ext cx="4159295" cy="877898"/>
          </a:xfrm>
          <a:prstGeom prst="rect">
            <a:avLst/>
          </a:prstGeom>
          <a:noFill/>
          <a:ln>
            <a:noFill/>
          </a:ln>
        </p:spPr>
        <p:txBody>
          <a:bodyPr anchorCtr="0" anchor="t" bIns="0" lIns="0" spcFirstLastPara="1" rIns="0" wrap="square" tIns="0">
            <a:spAutoFit/>
          </a:bodyPr>
          <a:lstStyle/>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High Level of Employee Turn Over </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New Competitors From Other Country</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Impact of Climate Change</a:t>
            </a:r>
            <a:endParaRPr/>
          </a:p>
          <a:p>
            <a:pPr indent="-137750" lvl="1" marL="275500" marR="0" rtl="0" algn="l">
              <a:lnSpc>
                <a:spcPct val="139968"/>
              </a:lnSpc>
              <a:spcBef>
                <a:spcPts val="0"/>
              </a:spcBef>
              <a:spcAft>
                <a:spcPts val="0"/>
              </a:spcAft>
              <a:buClr>
                <a:srgbClr val="0B48B3"/>
              </a:buClr>
              <a:buSzPts val="1276"/>
              <a:buFont typeface="Arial"/>
              <a:buChar char="•"/>
            </a:pPr>
            <a:r>
              <a:rPr b="0" i="0" lang="en-US" sz="1276" u="none" cap="none" strike="noStrike">
                <a:solidFill>
                  <a:srgbClr val="0B48B3"/>
                </a:solidFill>
                <a:latin typeface="Inter"/>
                <a:ea typeface="Inter"/>
                <a:cs typeface="Inter"/>
                <a:sym typeface="Inter"/>
              </a:rPr>
              <a:t>Covid-19 Pandemics Situation </a:t>
            </a:r>
            <a:endParaRPr/>
          </a:p>
        </p:txBody>
      </p:sp>
      <p:sp>
        <p:nvSpPr>
          <p:cNvPr id="151" name="Google Shape;151;p16"/>
          <p:cNvSpPr txBox="1"/>
          <p:nvPr/>
        </p:nvSpPr>
        <p:spPr>
          <a:xfrm>
            <a:off x="789349" y="827045"/>
            <a:ext cx="6725444" cy="843555"/>
          </a:xfrm>
          <a:prstGeom prst="rect">
            <a:avLst/>
          </a:prstGeom>
          <a:noFill/>
          <a:ln>
            <a:noFill/>
          </a:ln>
        </p:spPr>
        <p:txBody>
          <a:bodyPr anchorCtr="0" anchor="t" bIns="0" lIns="0" spcFirstLastPara="1" rIns="0" wrap="square" tIns="0">
            <a:spAutoFit/>
          </a:bodyPr>
          <a:lstStyle/>
          <a:p>
            <a:pPr indent="0" lvl="0" marL="0" marR="0" rtl="0" algn="l">
              <a:lnSpc>
                <a:spcPct val="139983"/>
              </a:lnSpc>
              <a:spcBef>
                <a:spcPts val="0"/>
              </a:spcBef>
              <a:spcAft>
                <a:spcPts val="0"/>
              </a:spcAft>
              <a:buNone/>
            </a:pPr>
            <a:r>
              <a:rPr b="0" i="0" lang="en-US" sz="4927" u="none" cap="none" strike="noStrike">
                <a:solidFill>
                  <a:srgbClr val="FFFCFC"/>
                </a:solidFill>
                <a:latin typeface="Inter"/>
                <a:ea typeface="Inter"/>
                <a:cs typeface="Inter"/>
                <a:sym typeface="Inter"/>
              </a:rPr>
              <a:t>SWOT ANALYSIS</a:t>
            </a:r>
            <a:endParaRPr/>
          </a:p>
        </p:txBody>
      </p:sp>
      <p:sp>
        <p:nvSpPr>
          <p:cNvPr id="152" name="Google Shape;152;p16"/>
          <p:cNvSpPr txBox="1"/>
          <p:nvPr/>
        </p:nvSpPr>
        <p:spPr>
          <a:xfrm>
            <a:off x="789349" y="1753705"/>
            <a:ext cx="4718061" cy="647249"/>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832" u="none" cap="none" strike="noStrike">
                <a:solidFill>
                  <a:srgbClr val="FFFCFC"/>
                </a:solidFill>
                <a:latin typeface="Inter"/>
                <a:ea typeface="Inter"/>
                <a:cs typeface="Inter"/>
                <a:sym typeface="Inter"/>
              </a:rPr>
              <a:t>Identification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156" name="Shape 156"/>
        <p:cNvGrpSpPr/>
        <p:nvPr/>
      </p:nvGrpSpPr>
      <p:grpSpPr>
        <a:xfrm>
          <a:off x="0" y="0"/>
          <a:ext cx="0" cy="0"/>
          <a:chOff x="0" y="0"/>
          <a:chExt cx="0" cy="0"/>
        </a:xfrm>
      </p:grpSpPr>
      <p:sp>
        <p:nvSpPr>
          <p:cNvPr id="157" name="Google Shape;157;p17"/>
          <p:cNvSpPr/>
          <p:nvPr/>
        </p:nvSpPr>
        <p:spPr>
          <a:xfrm>
            <a:off x="6743014" y="1948126"/>
            <a:ext cx="4561464" cy="2908110"/>
          </a:xfrm>
          <a:custGeom>
            <a:rect b="b" l="l" r="r" t="t"/>
            <a:pathLst>
              <a:path extrusionOk="0" h="2547235" w="3995420">
                <a:moveTo>
                  <a:pt x="3870960" y="2547235"/>
                </a:moveTo>
                <a:lnTo>
                  <a:pt x="124460" y="2547235"/>
                </a:lnTo>
                <a:cubicBezTo>
                  <a:pt x="55880" y="2547235"/>
                  <a:pt x="0" y="2491355"/>
                  <a:pt x="0" y="2422775"/>
                </a:cubicBezTo>
                <a:lnTo>
                  <a:pt x="0" y="124460"/>
                </a:lnTo>
                <a:cubicBezTo>
                  <a:pt x="0" y="55880"/>
                  <a:pt x="55880" y="0"/>
                  <a:pt x="124460" y="0"/>
                </a:cubicBezTo>
                <a:lnTo>
                  <a:pt x="3870960" y="0"/>
                </a:lnTo>
                <a:cubicBezTo>
                  <a:pt x="3939540" y="0"/>
                  <a:pt x="3995420" y="55880"/>
                  <a:pt x="3995420" y="124460"/>
                </a:cubicBezTo>
                <a:lnTo>
                  <a:pt x="3995420" y="2422776"/>
                </a:lnTo>
                <a:cubicBezTo>
                  <a:pt x="3995420" y="2491355"/>
                  <a:pt x="3939540" y="2547235"/>
                  <a:pt x="3870960" y="2547235"/>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6229779" y="1476411"/>
            <a:ext cx="1170934" cy="1170934"/>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13042285" y="1948126"/>
            <a:ext cx="4561464" cy="2908110"/>
          </a:xfrm>
          <a:custGeom>
            <a:rect b="b" l="l" r="r" t="t"/>
            <a:pathLst>
              <a:path extrusionOk="0" h="2547235" w="3995420">
                <a:moveTo>
                  <a:pt x="3870960" y="2547235"/>
                </a:moveTo>
                <a:lnTo>
                  <a:pt x="124460" y="2547235"/>
                </a:lnTo>
                <a:cubicBezTo>
                  <a:pt x="55880" y="2547235"/>
                  <a:pt x="0" y="2491355"/>
                  <a:pt x="0" y="2422775"/>
                </a:cubicBezTo>
                <a:lnTo>
                  <a:pt x="0" y="124460"/>
                </a:lnTo>
                <a:cubicBezTo>
                  <a:pt x="0" y="55880"/>
                  <a:pt x="55880" y="0"/>
                  <a:pt x="124460" y="0"/>
                </a:cubicBezTo>
                <a:lnTo>
                  <a:pt x="3870960" y="0"/>
                </a:lnTo>
                <a:cubicBezTo>
                  <a:pt x="3939540" y="0"/>
                  <a:pt x="3995420" y="55880"/>
                  <a:pt x="3995420" y="124460"/>
                </a:cubicBezTo>
                <a:lnTo>
                  <a:pt x="3995420" y="2422776"/>
                </a:lnTo>
                <a:cubicBezTo>
                  <a:pt x="3995420" y="2491355"/>
                  <a:pt x="3939540" y="2547235"/>
                  <a:pt x="3870960" y="2547235"/>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12529050" y="1476411"/>
            <a:ext cx="1170934" cy="1170934"/>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6743014" y="5902479"/>
            <a:ext cx="4561464" cy="2908110"/>
          </a:xfrm>
          <a:custGeom>
            <a:rect b="b" l="l" r="r" t="t"/>
            <a:pathLst>
              <a:path extrusionOk="0" h="2547235" w="3995420">
                <a:moveTo>
                  <a:pt x="3870960" y="2547235"/>
                </a:moveTo>
                <a:lnTo>
                  <a:pt x="124460" y="2547235"/>
                </a:lnTo>
                <a:cubicBezTo>
                  <a:pt x="55880" y="2547235"/>
                  <a:pt x="0" y="2491355"/>
                  <a:pt x="0" y="2422775"/>
                </a:cubicBezTo>
                <a:lnTo>
                  <a:pt x="0" y="124460"/>
                </a:lnTo>
                <a:cubicBezTo>
                  <a:pt x="0" y="55880"/>
                  <a:pt x="55880" y="0"/>
                  <a:pt x="124460" y="0"/>
                </a:cubicBezTo>
                <a:lnTo>
                  <a:pt x="3870960" y="0"/>
                </a:lnTo>
                <a:cubicBezTo>
                  <a:pt x="3939540" y="0"/>
                  <a:pt x="3995420" y="55880"/>
                  <a:pt x="3995420" y="124460"/>
                </a:cubicBezTo>
                <a:lnTo>
                  <a:pt x="3995420" y="2422776"/>
                </a:lnTo>
                <a:cubicBezTo>
                  <a:pt x="3995420" y="2491355"/>
                  <a:pt x="3939540" y="2547235"/>
                  <a:pt x="3870960" y="2547235"/>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6229779" y="5430764"/>
            <a:ext cx="1170934" cy="1170934"/>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13042285" y="5902479"/>
            <a:ext cx="4561464" cy="2908110"/>
          </a:xfrm>
          <a:custGeom>
            <a:rect b="b" l="l" r="r" t="t"/>
            <a:pathLst>
              <a:path extrusionOk="0" h="2547235" w="3995420">
                <a:moveTo>
                  <a:pt x="3870960" y="2547235"/>
                </a:moveTo>
                <a:lnTo>
                  <a:pt x="124460" y="2547235"/>
                </a:lnTo>
                <a:cubicBezTo>
                  <a:pt x="55880" y="2547235"/>
                  <a:pt x="0" y="2491355"/>
                  <a:pt x="0" y="2422775"/>
                </a:cubicBezTo>
                <a:lnTo>
                  <a:pt x="0" y="124460"/>
                </a:lnTo>
                <a:cubicBezTo>
                  <a:pt x="0" y="55880"/>
                  <a:pt x="55880" y="0"/>
                  <a:pt x="124460" y="0"/>
                </a:cubicBezTo>
                <a:lnTo>
                  <a:pt x="3870960" y="0"/>
                </a:lnTo>
                <a:cubicBezTo>
                  <a:pt x="3939540" y="0"/>
                  <a:pt x="3995420" y="55880"/>
                  <a:pt x="3995420" y="124460"/>
                </a:cubicBezTo>
                <a:lnTo>
                  <a:pt x="3995420" y="2422776"/>
                </a:lnTo>
                <a:cubicBezTo>
                  <a:pt x="3995420" y="2491355"/>
                  <a:pt x="3939540" y="2547235"/>
                  <a:pt x="3870960" y="2547235"/>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12529050" y="5430764"/>
            <a:ext cx="1170934" cy="1170934"/>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996836" y="-392276"/>
            <a:ext cx="6619942" cy="11500897"/>
          </a:xfrm>
          <a:custGeom>
            <a:rect b="b" l="l" r="r" t="t"/>
            <a:pathLst>
              <a:path extrusionOk="0" h="11500897" w="6619942">
                <a:moveTo>
                  <a:pt x="0" y="0"/>
                </a:moveTo>
                <a:lnTo>
                  <a:pt x="6619941" y="0"/>
                </a:lnTo>
                <a:lnTo>
                  <a:pt x="6619941" y="11500897"/>
                </a:lnTo>
                <a:lnTo>
                  <a:pt x="0" y="11500897"/>
                </a:lnTo>
                <a:lnTo>
                  <a:pt x="0" y="0"/>
                </a:lnTo>
                <a:close/>
              </a:path>
            </a:pathLst>
          </a:custGeom>
          <a:blipFill rotWithShape="1">
            <a:blip r:embed="rId3">
              <a:alphaModFix/>
            </a:blip>
            <a:stretch>
              <a:fillRect b="-10208" l="-24162" r="-12613" t="0"/>
            </a:stretch>
          </a:blipFill>
          <a:ln>
            <a:noFill/>
          </a:ln>
        </p:spPr>
      </p:sp>
      <p:sp>
        <p:nvSpPr>
          <p:cNvPr id="166" name="Google Shape;166;p17"/>
          <p:cNvSpPr/>
          <p:nvPr/>
        </p:nvSpPr>
        <p:spPr>
          <a:xfrm>
            <a:off x="-515125" y="-392276"/>
            <a:ext cx="5657850" cy="2040783"/>
          </a:xfrm>
          <a:custGeom>
            <a:rect b="b" l="l" r="r" t="t"/>
            <a:pathLst>
              <a:path extrusionOk="0" h="690339" w="1913890">
                <a:moveTo>
                  <a:pt x="1789430" y="690339"/>
                </a:moveTo>
                <a:lnTo>
                  <a:pt x="124460" y="690339"/>
                </a:lnTo>
                <a:cubicBezTo>
                  <a:pt x="55880" y="690339"/>
                  <a:pt x="0" y="634459"/>
                  <a:pt x="0" y="565879"/>
                </a:cubicBezTo>
                <a:lnTo>
                  <a:pt x="0" y="124460"/>
                </a:lnTo>
                <a:cubicBezTo>
                  <a:pt x="0" y="55880"/>
                  <a:pt x="55880" y="0"/>
                  <a:pt x="124460" y="0"/>
                </a:cubicBezTo>
                <a:lnTo>
                  <a:pt x="1789430" y="0"/>
                </a:lnTo>
                <a:cubicBezTo>
                  <a:pt x="1858010" y="0"/>
                  <a:pt x="1913890" y="55880"/>
                  <a:pt x="1913890" y="124460"/>
                </a:cubicBezTo>
                <a:lnTo>
                  <a:pt x="1913890" y="565879"/>
                </a:lnTo>
                <a:cubicBezTo>
                  <a:pt x="1913890" y="634459"/>
                  <a:pt x="1858010" y="690339"/>
                  <a:pt x="1789430" y="690339"/>
                </a:cubicBezTo>
                <a:close/>
              </a:path>
            </a:pathLst>
          </a:custGeom>
          <a:solidFill>
            <a:srgbClr val="297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txBox="1"/>
          <p:nvPr/>
        </p:nvSpPr>
        <p:spPr>
          <a:xfrm>
            <a:off x="6413992" y="1553257"/>
            <a:ext cx="802508" cy="92197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424" u="none" cap="none" strike="noStrike">
                <a:solidFill>
                  <a:srgbClr val="FFFCFC"/>
                </a:solidFill>
                <a:latin typeface="Inter"/>
                <a:ea typeface="Inter"/>
                <a:cs typeface="Inter"/>
                <a:sym typeface="Inter"/>
              </a:rPr>
              <a:t>S</a:t>
            </a:r>
            <a:endParaRPr/>
          </a:p>
        </p:txBody>
      </p:sp>
      <p:sp>
        <p:nvSpPr>
          <p:cNvPr id="168" name="Google Shape;168;p17"/>
          <p:cNvSpPr txBox="1"/>
          <p:nvPr/>
        </p:nvSpPr>
        <p:spPr>
          <a:xfrm>
            <a:off x="7472362" y="2297594"/>
            <a:ext cx="2730507" cy="4376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20" u="none" cap="none" strike="noStrike">
                <a:solidFill>
                  <a:srgbClr val="FFFCFC"/>
                </a:solidFill>
                <a:latin typeface="Inter"/>
                <a:ea typeface="Inter"/>
                <a:cs typeface="Inter"/>
                <a:sym typeface="Inter"/>
              </a:rPr>
              <a:t>Strengths</a:t>
            </a:r>
            <a:endParaRPr/>
          </a:p>
        </p:txBody>
      </p:sp>
      <p:sp>
        <p:nvSpPr>
          <p:cNvPr id="169" name="Google Shape;169;p17"/>
          <p:cNvSpPr txBox="1"/>
          <p:nvPr/>
        </p:nvSpPr>
        <p:spPr>
          <a:xfrm>
            <a:off x="7335150" y="3059758"/>
            <a:ext cx="3751077" cy="1364248"/>
          </a:xfrm>
          <a:prstGeom prst="rect">
            <a:avLst/>
          </a:prstGeom>
          <a:noFill/>
          <a:ln>
            <a:noFill/>
          </a:ln>
        </p:spPr>
        <p:txBody>
          <a:bodyPr anchorCtr="0" anchor="t" bIns="0" lIns="0" spcFirstLastPara="1" rIns="0" wrap="square" tIns="0">
            <a:spAutoFit/>
          </a:bodyPr>
          <a:lstStyle/>
          <a:p>
            <a:pPr indent="-141044" lvl="1" marL="282088" marR="0" rtl="0" algn="l">
              <a:lnSpc>
                <a:spcPct val="140045"/>
              </a:lnSpc>
              <a:spcBef>
                <a:spcPts val="0"/>
              </a:spcBef>
              <a:spcAft>
                <a:spcPts val="0"/>
              </a:spcAft>
              <a:buClr>
                <a:srgbClr val="FFFCFC"/>
              </a:buClr>
              <a:buSzPts val="1306"/>
              <a:buFont typeface="Arial"/>
              <a:buChar char="•"/>
            </a:pPr>
            <a:r>
              <a:rPr b="0" i="0" lang="en-US" sz="1306" u="none" cap="none" strike="noStrike">
                <a:solidFill>
                  <a:srgbClr val="FFFCFC"/>
                </a:solidFill>
                <a:latin typeface="Inter"/>
                <a:ea typeface="Inter"/>
                <a:cs typeface="Inter"/>
                <a:sym typeface="Inter"/>
              </a:rPr>
              <a:t>Best Prices</a:t>
            </a:r>
            <a:endParaRPr/>
          </a:p>
          <a:p>
            <a:pPr indent="-141044" lvl="1" marL="282088" marR="0" rtl="0" algn="l">
              <a:lnSpc>
                <a:spcPct val="140045"/>
              </a:lnSpc>
              <a:spcBef>
                <a:spcPts val="0"/>
              </a:spcBef>
              <a:spcAft>
                <a:spcPts val="0"/>
              </a:spcAft>
              <a:buClr>
                <a:srgbClr val="FFFCFC"/>
              </a:buClr>
              <a:buSzPts val="1306"/>
              <a:buFont typeface="Arial"/>
              <a:buChar char="•"/>
            </a:pPr>
            <a:r>
              <a:rPr b="0" i="0" lang="en-US" sz="1306" u="none" cap="none" strike="noStrike">
                <a:solidFill>
                  <a:srgbClr val="FFFCFC"/>
                </a:solidFill>
                <a:latin typeface="Inter"/>
                <a:ea typeface="Inter"/>
                <a:cs typeface="Inter"/>
                <a:sym typeface="Inter"/>
              </a:rPr>
              <a:t>Innovative Mindset</a:t>
            </a:r>
            <a:endParaRPr/>
          </a:p>
          <a:p>
            <a:pPr indent="-141044" lvl="1" marL="282088" marR="0" rtl="0" algn="l">
              <a:lnSpc>
                <a:spcPct val="140045"/>
              </a:lnSpc>
              <a:spcBef>
                <a:spcPts val="0"/>
              </a:spcBef>
              <a:spcAft>
                <a:spcPts val="0"/>
              </a:spcAft>
              <a:buClr>
                <a:srgbClr val="FFFCFC"/>
              </a:buClr>
              <a:buSzPts val="1306"/>
              <a:buFont typeface="Arial"/>
              <a:buChar char="•"/>
            </a:pPr>
            <a:r>
              <a:rPr b="0" i="0" lang="en-US" sz="1306" u="none" cap="none" strike="noStrike">
                <a:solidFill>
                  <a:srgbClr val="FFFCFC"/>
                </a:solidFill>
                <a:latin typeface="Inter"/>
                <a:ea typeface="Inter"/>
                <a:cs typeface="Inter"/>
                <a:sym typeface="Inter"/>
              </a:rPr>
              <a:t>Recently Built Platform &amp; Website</a:t>
            </a:r>
            <a:endParaRPr/>
          </a:p>
          <a:p>
            <a:pPr indent="-141044" lvl="1" marL="282088" marR="0" rtl="0" algn="l">
              <a:lnSpc>
                <a:spcPct val="140045"/>
              </a:lnSpc>
              <a:spcBef>
                <a:spcPts val="0"/>
              </a:spcBef>
              <a:spcAft>
                <a:spcPts val="0"/>
              </a:spcAft>
              <a:buClr>
                <a:srgbClr val="FFFCFC"/>
              </a:buClr>
              <a:buSzPts val="1306"/>
              <a:buFont typeface="Arial"/>
              <a:buChar char="•"/>
            </a:pPr>
            <a:r>
              <a:rPr b="0" i="0" lang="en-US" sz="1306" u="none" cap="none" strike="noStrike">
                <a:solidFill>
                  <a:srgbClr val="FFFCFC"/>
                </a:solidFill>
                <a:latin typeface="Inter"/>
                <a:ea typeface="Inter"/>
                <a:cs typeface="Inter"/>
                <a:sym typeface="Inter"/>
              </a:rPr>
              <a:t>Strong Brand Image &amp; Equity</a:t>
            </a:r>
            <a:endParaRPr/>
          </a:p>
          <a:p>
            <a:pPr indent="-141044" lvl="1" marL="282088" marR="0" rtl="0" algn="l">
              <a:lnSpc>
                <a:spcPct val="140045"/>
              </a:lnSpc>
              <a:spcBef>
                <a:spcPts val="0"/>
              </a:spcBef>
              <a:spcAft>
                <a:spcPts val="0"/>
              </a:spcAft>
              <a:buClr>
                <a:srgbClr val="FFFCFC"/>
              </a:buClr>
              <a:buSzPts val="1306"/>
              <a:buFont typeface="Arial"/>
              <a:buChar char="•"/>
            </a:pPr>
            <a:r>
              <a:rPr b="0" i="0" lang="en-US" sz="1306" u="none" cap="none" strike="noStrike">
                <a:solidFill>
                  <a:srgbClr val="FFFCFC"/>
                </a:solidFill>
                <a:latin typeface="Inter"/>
                <a:ea typeface="Inter"/>
                <a:cs typeface="Inter"/>
                <a:sym typeface="Inter"/>
              </a:rPr>
              <a:t>Good Quality of After Sales</a:t>
            </a:r>
            <a:endParaRPr/>
          </a:p>
          <a:p>
            <a:pPr indent="-141044" lvl="1" marL="282088" marR="0" rtl="0" algn="l">
              <a:lnSpc>
                <a:spcPct val="140045"/>
              </a:lnSpc>
              <a:spcBef>
                <a:spcPts val="0"/>
              </a:spcBef>
              <a:spcAft>
                <a:spcPts val="0"/>
              </a:spcAft>
              <a:buClr>
                <a:srgbClr val="FFFCFC"/>
              </a:buClr>
              <a:buSzPts val="1306"/>
              <a:buFont typeface="Arial"/>
              <a:buChar char="•"/>
            </a:pPr>
            <a:r>
              <a:rPr b="0" i="0" lang="en-US" sz="1306" u="none" cap="none" strike="noStrike">
                <a:solidFill>
                  <a:srgbClr val="FFFCFC"/>
                </a:solidFill>
                <a:latin typeface="Inter"/>
                <a:ea typeface="Inter"/>
                <a:cs typeface="Inter"/>
                <a:sym typeface="Inter"/>
              </a:rPr>
              <a:t>Very Relate to Society 5.0 </a:t>
            </a:r>
            <a:endParaRPr/>
          </a:p>
        </p:txBody>
      </p:sp>
      <p:sp>
        <p:nvSpPr>
          <p:cNvPr id="170" name="Google Shape;170;p17"/>
          <p:cNvSpPr txBox="1"/>
          <p:nvPr/>
        </p:nvSpPr>
        <p:spPr>
          <a:xfrm>
            <a:off x="12713263" y="1553257"/>
            <a:ext cx="802508" cy="92197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424" u="none" cap="none" strike="noStrike">
                <a:solidFill>
                  <a:srgbClr val="FFFCFC"/>
                </a:solidFill>
                <a:latin typeface="Inter"/>
                <a:ea typeface="Inter"/>
                <a:cs typeface="Inter"/>
                <a:sym typeface="Inter"/>
              </a:rPr>
              <a:t>W</a:t>
            </a:r>
            <a:endParaRPr/>
          </a:p>
        </p:txBody>
      </p:sp>
      <p:sp>
        <p:nvSpPr>
          <p:cNvPr id="171" name="Google Shape;171;p17"/>
          <p:cNvSpPr txBox="1"/>
          <p:nvPr/>
        </p:nvSpPr>
        <p:spPr>
          <a:xfrm>
            <a:off x="13771634" y="2297594"/>
            <a:ext cx="2879659" cy="4376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20" u="none" cap="none" strike="noStrike">
                <a:solidFill>
                  <a:srgbClr val="FFFCFC"/>
                </a:solidFill>
                <a:latin typeface="Inter"/>
                <a:ea typeface="Inter"/>
                <a:cs typeface="Inter"/>
                <a:sym typeface="Inter"/>
              </a:rPr>
              <a:t>Weaknesses</a:t>
            </a:r>
            <a:endParaRPr/>
          </a:p>
        </p:txBody>
      </p:sp>
      <p:sp>
        <p:nvSpPr>
          <p:cNvPr id="172" name="Google Shape;172;p17"/>
          <p:cNvSpPr txBox="1"/>
          <p:nvPr/>
        </p:nvSpPr>
        <p:spPr>
          <a:xfrm>
            <a:off x="13662549" y="3059758"/>
            <a:ext cx="3751077" cy="1138522"/>
          </a:xfrm>
          <a:prstGeom prst="rect">
            <a:avLst/>
          </a:prstGeom>
          <a:noFill/>
          <a:ln>
            <a:noFill/>
          </a:ln>
        </p:spPr>
        <p:txBody>
          <a:bodyPr anchorCtr="0" anchor="t" bIns="0" lIns="0" spcFirstLastPara="1" rIns="0" wrap="square" tIns="0">
            <a:spAutoFit/>
          </a:bodyPr>
          <a:lstStyle/>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Long Term Investment</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Product Insurance Costs are Raising</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High Level of Third Party Turnover Due </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To Price Competition</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Public Policies and Procedures </a:t>
            </a:r>
            <a:endParaRPr/>
          </a:p>
        </p:txBody>
      </p:sp>
      <p:sp>
        <p:nvSpPr>
          <p:cNvPr id="173" name="Google Shape;173;p17"/>
          <p:cNvSpPr txBox="1"/>
          <p:nvPr/>
        </p:nvSpPr>
        <p:spPr>
          <a:xfrm>
            <a:off x="6413992" y="5507610"/>
            <a:ext cx="802508" cy="92197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424" u="none" cap="none" strike="noStrike">
                <a:solidFill>
                  <a:srgbClr val="FFFCFC"/>
                </a:solidFill>
                <a:latin typeface="Inter"/>
                <a:ea typeface="Inter"/>
                <a:cs typeface="Inter"/>
                <a:sym typeface="Inter"/>
              </a:rPr>
              <a:t>O</a:t>
            </a:r>
            <a:endParaRPr/>
          </a:p>
        </p:txBody>
      </p:sp>
      <p:sp>
        <p:nvSpPr>
          <p:cNvPr id="174" name="Google Shape;174;p17"/>
          <p:cNvSpPr txBox="1"/>
          <p:nvPr/>
        </p:nvSpPr>
        <p:spPr>
          <a:xfrm>
            <a:off x="7472362" y="6251946"/>
            <a:ext cx="2860394" cy="4376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20" u="none" cap="none" strike="noStrike">
                <a:solidFill>
                  <a:srgbClr val="FFFCFC"/>
                </a:solidFill>
                <a:latin typeface="Inter"/>
                <a:ea typeface="Inter"/>
                <a:cs typeface="Inter"/>
                <a:sym typeface="Inter"/>
              </a:rPr>
              <a:t>Opportunities</a:t>
            </a:r>
            <a:endParaRPr/>
          </a:p>
        </p:txBody>
      </p:sp>
      <p:sp>
        <p:nvSpPr>
          <p:cNvPr id="175" name="Google Shape;175;p17"/>
          <p:cNvSpPr txBox="1"/>
          <p:nvPr/>
        </p:nvSpPr>
        <p:spPr>
          <a:xfrm>
            <a:off x="7335150" y="7014111"/>
            <a:ext cx="3751077" cy="1367166"/>
          </a:xfrm>
          <a:prstGeom prst="rect">
            <a:avLst/>
          </a:prstGeom>
          <a:noFill/>
          <a:ln>
            <a:noFill/>
          </a:ln>
        </p:spPr>
        <p:txBody>
          <a:bodyPr anchorCtr="0" anchor="t" bIns="0" lIns="0" spcFirstLastPara="1" rIns="0" wrap="square" tIns="0">
            <a:spAutoFit/>
          </a:bodyPr>
          <a:lstStyle/>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New Market Target</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Millennials Awareness </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New Public Infrastructure</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5g Connection Implementation</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High Quality of Fresh Graduate </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Capital Investment Potential </a:t>
            </a:r>
            <a:endParaRPr/>
          </a:p>
        </p:txBody>
      </p:sp>
      <p:sp>
        <p:nvSpPr>
          <p:cNvPr id="176" name="Google Shape;176;p17"/>
          <p:cNvSpPr txBox="1"/>
          <p:nvPr/>
        </p:nvSpPr>
        <p:spPr>
          <a:xfrm>
            <a:off x="12713263" y="5507610"/>
            <a:ext cx="802508" cy="92197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424" u="none" cap="none" strike="noStrike">
                <a:solidFill>
                  <a:srgbClr val="FFFCFC"/>
                </a:solidFill>
                <a:latin typeface="Inter"/>
                <a:ea typeface="Inter"/>
                <a:cs typeface="Inter"/>
                <a:sym typeface="Inter"/>
              </a:rPr>
              <a:t>T</a:t>
            </a:r>
            <a:endParaRPr/>
          </a:p>
        </p:txBody>
      </p:sp>
      <p:sp>
        <p:nvSpPr>
          <p:cNvPr id="177" name="Google Shape;177;p17"/>
          <p:cNvSpPr txBox="1"/>
          <p:nvPr/>
        </p:nvSpPr>
        <p:spPr>
          <a:xfrm>
            <a:off x="13771634" y="6251946"/>
            <a:ext cx="2417836" cy="4376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20" u="none" cap="none" strike="noStrike">
                <a:solidFill>
                  <a:srgbClr val="FFFCFC"/>
                </a:solidFill>
                <a:latin typeface="Inter"/>
                <a:ea typeface="Inter"/>
                <a:cs typeface="Inter"/>
                <a:sym typeface="Inter"/>
              </a:rPr>
              <a:t>Threats</a:t>
            </a:r>
            <a:endParaRPr/>
          </a:p>
        </p:txBody>
      </p:sp>
      <p:sp>
        <p:nvSpPr>
          <p:cNvPr id="178" name="Google Shape;178;p17"/>
          <p:cNvSpPr txBox="1"/>
          <p:nvPr/>
        </p:nvSpPr>
        <p:spPr>
          <a:xfrm>
            <a:off x="13662549" y="7014111"/>
            <a:ext cx="3751077" cy="909877"/>
          </a:xfrm>
          <a:prstGeom prst="rect">
            <a:avLst/>
          </a:prstGeom>
          <a:noFill/>
          <a:ln>
            <a:noFill/>
          </a:ln>
        </p:spPr>
        <p:txBody>
          <a:bodyPr anchorCtr="0" anchor="t" bIns="0" lIns="0" spcFirstLastPara="1" rIns="0" wrap="square" tIns="0">
            <a:spAutoFit/>
          </a:bodyPr>
          <a:lstStyle/>
          <a:p>
            <a:pPr indent="-141415" lvl="1" marL="282830" marR="0" rtl="0" algn="l">
              <a:lnSpc>
                <a:spcPct val="140000"/>
              </a:lnSpc>
              <a:spcBef>
                <a:spcPts val="0"/>
              </a:spcBef>
              <a:spcAft>
                <a:spcPts val="0"/>
              </a:spcAft>
              <a:buClr>
                <a:srgbClr val="FFFCFC"/>
              </a:buClr>
              <a:buSzPts val="1310"/>
              <a:buFont typeface="Arial"/>
              <a:buChar char="•"/>
            </a:pPr>
            <a:r>
              <a:rPr b="0" i="0" lang="en-US" sz="1310" u="none" cap="none" strike="noStrike">
                <a:solidFill>
                  <a:srgbClr val="FFFCFC"/>
                </a:solidFill>
                <a:latin typeface="Inter"/>
                <a:ea typeface="Inter"/>
                <a:cs typeface="Inter"/>
                <a:sym typeface="Inter"/>
              </a:rPr>
              <a:t>High Level of Employee Turn Over </a:t>
            </a:r>
            <a:endParaRPr/>
          </a:p>
          <a:p>
            <a:pPr indent="-141415" lvl="1" marL="282830" marR="0" rtl="0" algn="l">
              <a:lnSpc>
                <a:spcPct val="140000"/>
              </a:lnSpc>
              <a:spcBef>
                <a:spcPts val="0"/>
              </a:spcBef>
              <a:spcAft>
                <a:spcPts val="0"/>
              </a:spcAft>
              <a:buClr>
                <a:srgbClr val="FFFCFC"/>
              </a:buClr>
              <a:buSzPts val="1310"/>
              <a:buFont typeface="Arial"/>
              <a:buChar char="•"/>
            </a:pPr>
            <a:r>
              <a:rPr b="0" i="0" lang="en-US" sz="1310" u="none" cap="none" strike="noStrike">
                <a:solidFill>
                  <a:srgbClr val="FFFCFC"/>
                </a:solidFill>
                <a:latin typeface="Inter"/>
                <a:ea typeface="Inter"/>
                <a:cs typeface="Inter"/>
                <a:sym typeface="Inter"/>
              </a:rPr>
              <a:t>New Competitors From Other Country</a:t>
            </a:r>
            <a:endParaRPr/>
          </a:p>
          <a:p>
            <a:pPr indent="-141415" lvl="1" marL="282830" marR="0" rtl="0" algn="l">
              <a:lnSpc>
                <a:spcPct val="140000"/>
              </a:lnSpc>
              <a:spcBef>
                <a:spcPts val="0"/>
              </a:spcBef>
              <a:spcAft>
                <a:spcPts val="0"/>
              </a:spcAft>
              <a:buClr>
                <a:srgbClr val="FFFCFC"/>
              </a:buClr>
              <a:buSzPts val="1310"/>
              <a:buFont typeface="Arial"/>
              <a:buChar char="•"/>
            </a:pPr>
            <a:r>
              <a:rPr b="0" i="0" lang="en-US" sz="1310" u="none" cap="none" strike="noStrike">
                <a:solidFill>
                  <a:srgbClr val="FFFCFC"/>
                </a:solidFill>
                <a:latin typeface="Inter"/>
                <a:ea typeface="Inter"/>
                <a:cs typeface="Inter"/>
                <a:sym typeface="Inter"/>
              </a:rPr>
              <a:t>Impact of Climate Change</a:t>
            </a:r>
            <a:endParaRPr/>
          </a:p>
          <a:p>
            <a:pPr indent="-141414" lvl="1" marL="282829" marR="0" rtl="0" algn="l">
              <a:lnSpc>
                <a:spcPct val="140030"/>
              </a:lnSpc>
              <a:spcBef>
                <a:spcPts val="0"/>
              </a:spcBef>
              <a:spcAft>
                <a:spcPts val="0"/>
              </a:spcAft>
              <a:buClr>
                <a:srgbClr val="FFFCFC"/>
              </a:buClr>
              <a:buSzPts val="1309"/>
              <a:buFont typeface="Arial"/>
              <a:buChar char="•"/>
            </a:pPr>
            <a:r>
              <a:rPr b="0" i="0" lang="en-US" sz="1309" u="none" cap="none" strike="noStrike">
                <a:solidFill>
                  <a:srgbClr val="FFFCFC"/>
                </a:solidFill>
                <a:latin typeface="Inter"/>
                <a:ea typeface="Inter"/>
                <a:cs typeface="Inter"/>
                <a:sym typeface="Inter"/>
              </a:rPr>
              <a:t>Covid-19 Pandemics Situation </a:t>
            </a:r>
            <a:endParaRPr/>
          </a:p>
        </p:txBody>
      </p:sp>
      <p:sp>
        <p:nvSpPr>
          <p:cNvPr id="179" name="Google Shape;179;p17"/>
          <p:cNvSpPr txBox="1"/>
          <p:nvPr/>
        </p:nvSpPr>
        <p:spPr>
          <a:xfrm>
            <a:off x="525891" y="274441"/>
            <a:ext cx="4412493" cy="55763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32" u="none" cap="none" strike="noStrike">
                <a:solidFill>
                  <a:srgbClr val="FFFCFC"/>
                </a:solidFill>
                <a:latin typeface="Inter"/>
                <a:ea typeface="Inter"/>
                <a:cs typeface="Inter"/>
                <a:sym typeface="Inter"/>
              </a:rPr>
              <a:t>SWOT ANALYSIS</a:t>
            </a:r>
            <a:endParaRPr/>
          </a:p>
        </p:txBody>
      </p:sp>
      <p:sp>
        <p:nvSpPr>
          <p:cNvPr id="180" name="Google Shape;180;p17"/>
          <p:cNvSpPr txBox="1"/>
          <p:nvPr/>
        </p:nvSpPr>
        <p:spPr>
          <a:xfrm>
            <a:off x="525891" y="882716"/>
            <a:ext cx="3095470" cy="428533"/>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2514" u="none" cap="none" strike="noStrike">
                <a:solidFill>
                  <a:srgbClr val="FFFCFC"/>
                </a:solidFill>
                <a:latin typeface="Inter"/>
                <a:ea typeface="Inter"/>
                <a:cs typeface="Inter"/>
                <a:sym typeface="Inter"/>
              </a:rPr>
              <a:t>Identification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184" name="Shape 184"/>
        <p:cNvGrpSpPr/>
        <p:nvPr/>
      </p:nvGrpSpPr>
      <p:grpSpPr>
        <a:xfrm>
          <a:off x="0" y="0"/>
          <a:ext cx="0" cy="0"/>
          <a:chOff x="0" y="0"/>
          <a:chExt cx="0" cy="0"/>
        </a:xfrm>
      </p:grpSpPr>
      <p:sp>
        <p:nvSpPr>
          <p:cNvPr id="185" name="Google Shape;185;p18"/>
          <p:cNvSpPr/>
          <p:nvPr/>
        </p:nvSpPr>
        <p:spPr>
          <a:xfrm>
            <a:off x="1028700" y="1629667"/>
            <a:ext cx="2711071" cy="2711071"/>
          </a:xfrm>
          <a:custGeom>
            <a:rect b="b" l="l" r="r" t="t"/>
            <a:pathLst>
              <a:path extrusionOk="0" h="1913890" w="1913890">
                <a:moveTo>
                  <a:pt x="0" y="0"/>
                </a:moveTo>
                <a:lnTo>
                  <a:pt x="1913890" y="0"/>
                </a:lnTo>
                <a:lnTo>
                  <a:pt x="1913890" y="1913890"/>
                </a:lnTo>
                <a:lnTo>
                  <a:pt x="0" y="1913890"/>
                </a:lnTo>
                <a:close/>
              </a:path>
            </a:pathLst>
          </a:custGeom>
          <a:solidFill>
            <a:srgbClr val="2979FF"/>
          </a:solidFill>
          <a:ln>
            <a:noFill/>
          </a:ln>
        </p:spPr>
      </p:sp>
      <p:sp>
        <p:nvSpPr>
          <p:cNvPr id="186" name="Google Shape;186;p18"/>
          <p:cNvSpPr/>
          <p:nvPr/>
        </p:nvSpPr>
        <p:spPr>
          <a:xfrm>
            <a:off x="1028700" y="5946263"/>
            <a:ext cx="2711071" cy="2711071"/>
          </a:xfrm>
          <a:custGeom>
            <a:rect b="b" l="l" r="r" t="t"/>
            <a:pathLst>
              <a:path extrusionOk="0" h="1913890" w="1913890">
                <a:moveTo>
                  <a:pt x="0" y="0"/>
                </a:moveTo>
                <a:lnTo>
                  <a:pt x="1913890" y="0"/>
                </a:lnTo>
                <a:lnTo>
                  <a:pt x="1913890" y="1913890"/>
                </a:lnTo>
                <a:lnTo>
                  <a:pt x="0" y="1913890"/>
                </a:lnTo>
                <a:close/>
              </a:path>
            </a:pathLst>
          </a:custGeom>
          <a:solidFill>
            <a:srgbClr val="2979FF"/>
          </a:solidFill>
          <a:ln>
            <a:noFill/>
          </a:ln>
        </p:spPr>
      </p:sp>
      <p:sp>
        <p:nvSpPr>
          <p:cNvPr id="187" name="Google Shape;187;p18"/>
          <p:cNvSpPr/>
          <p:nvPr/>
        </p:nvSpPr>
        <p:spPr>
          <a:xfrm>
            <a:off x="11223052" y="-900212"/>
            <a:ext cx="8856479" cy="12009144"/>
          </a:xfrm>
          <a:custGeom>
            <a:rect b="b" l="l" r="r" t="t"/>
            <a:pathLst>
              <a:path extrusionOk="0" h="12009144" w="8856479">
                <a:moveTo>
                  <a:pt x="0" y="0"/>
                </a:moveTo>
                <a:lnTo>
                  <a:pt x="8856479" y="0"/>
                </a:lnTo>
                <a:lnTo>
                  <a:pt x="8856479" y="12009145"/>
                </a:lnTo>
                <a:lnTo>
                  <a:pt x="0" y="12009145"/>
                </a:lnTo>
                <a:lnTo>
                  <a:pt x="0" y="0"/>
                </a:lnTo>
                <a:close/>
              </a:path>
            </a:pathLst>
          </a:custGeom>
          <a:blipFill rotWithShape="1">
            <a:blip r:embed="rId3">
              <a:alphaModFix/>
            </a:blip>
            <a:stretch>
              <a:fillRect b="0" l="-64458" r="-40211" t="0"/>
            </a:stretch>
          </a:blipFill>
          <a:ln>
            <a:noFill/>
          </a:ln>
        </p:spPr>
      </p:sp>
      <p:sp>
        <p:nvSpPr>
          <p:cNvPr id="188" name="Google Shape;188;p18"/>
          <p:cNvSpPr txBox="1"/>
          <p:nvPr/>
        </p:nvSpPr>
        <p:spPr>
          <a:xfrm>
            <a:off x="4659023" y="1553467"/>
            <a:ext cx="4446597" cy="598063"/>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0" i="0" lang="en-US" sz="3506" u="none" cap="none" strike="noStrike">
                <a:solidFill>
                  <a:srgbClr val="0B48B3"/>
                </a:solidFill>
                <a:latin typeface="Inter"/>
                <a:ea typeface="Inter"/>
                <a:cs typeface="Inter"/>
                <a:sym typeface="Inter"/>
              </a:rPr>
              <a:t>Strengths</a:t>
            </a:r>
            <a:endParaRPr/>
          </a:p>
        </p:txBody>
      </p:sp>
      <p:sp>
        <p:nvSpPr>
          <p:cNvPr id="189" name="Google Shape;189;p18"/>
          <p:cNvSpPr txBox="1"/>
          <p:nvPr/>
        </p:nvSpPr>
        <p:spPr>
          <a:xfrm>
            <a:off x="4659023" y="2520740"/>
            <a:ext cx="5534349" cy="1819869"/>
          </a:xfrm>
          <a:prstGeom prst="rect">
            <a:avLst/>
          </a:prstGeom>
          <a:noFill/>
          <a:ln>
            <a:noFill/>
          </a:ln>
        </p:spPr>
        <p:txBody>
          <a:bodyPr anchorCtr="0" anchor="t" bIns="0" lIns="0" spcFirstLastPara="1" rIns="0" wrap="square" tIns="0">
            <a:spAutoFit/>
          </a:bodyPr>
          <a:lstStyle/>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Best Prices</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Innovative Mindset</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Recently Built Platform &amp; Website</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Strong Brand Image &amp; Equity</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Good Quality of After Sales</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Very Relate to Society 5.0 </a:t>
            </a:r>
            <a:endParaRPr/>
          </a:p>
        </p:txBody>
      </p:sp>
      <p:sp>
        <p:nvSpPr>
          <p:cNvPr id="190" name="Google Shape;190;p18"/>
          <p:cNvSpPr txBox="1"/>
          <p:nvPr/>
        </p:nvSpPr>
        <p:spPr>
          <a:xfrm>
            <a:off x="4659023" y="5898942"/>
            <a:ext cx="4446597" cy="598063"/>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0" i="0" lang="en-US" sz="3506" u="none" cap="none" strike="noStrike">
                <a:solidFill>
                  <a:srgbClr val="0B48B3"/>
                </a:solidFill>
                <a:latin typeface="Inter"/>
                <a:ea typeface="Inter"/>
                <a:cs typeface="Inter"/>
                <a:sym typeface="Inter"/>
              </a:rPr>
              <a:t>Weaknesses</a:t>
            </a:r>
            <a:endParaRPr/>
          </a:p>
        </p:txBody>
      </p:sp>
      <p:sp>
        <p:nvSpPr>
          <p:cNvPr id="191" name="Google Shape;191;p18"/>
          <p:cNvSpPr txBox="1"/>
          <p:nvPr/>
        </p:nvSpPr>
        <p:spPr>
          <a:xfrm>
            <a:off x="4659023" y="6866216"/>
            <a:ext cx="5534349" cy="1515529"/>
          </a:xfrm>
          <a:prstGeom prst="rect">
            <a:avLst/>
          </a:prstGeom>
          <a:noFill/>
          <a:ln>
            <a:noFill/>
          </a:ln>
        </p:spPr>
        <p:txBody>
          <a:bodyPr anchorCtr="0" anchor="t" bIns="0" lIns="0" spcFirstLastPara="1" rIns="0" wrap="square" tIns="0">
            <a:spAutoFit/>
          </a:bodyPr>
          <a:lstStyle/>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Long Term Investment</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Product Insurance Costs are Raising</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High Level of Third Party Turnover Due </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To Price Competition</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Public Policies and Procedures </a:t>
            </a:r>
            <a:endParaRPr/>
          </a:p>
        </p:txBody>
      </p:sp>
      <p:sp>
        <p:nvSpPr>
          <p:cNvPr id="192" name="Google Shape;192;p18"/>
          <p:cNvSpPr txBox="1"/>
          <p:nvPr/>
        </p:nvSpPr>
        <p:spPr>
          <a:xfrm>
            <a:off x="1159925" y="1853503"/>
            <a:ext cx="2448620" cy="2034748"/>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1893" u="none" cap="none" strike="noStrike">
                <a:solidFill>
                  <a:srgbClr val="FFFCFC"/>
                </a:solidFill>
                <a:latin typeface="Inter"/>
                <a:ea typeface="Inter"/>
                <a:cs typeface="Inter"/>
                <a:sym typeface="Inter"/>
              </a:rPr>
              <a:t>S</a:t>
            </a:r>
            <a:endParaRPr/>
          </a:p>
        </p:txBody>
      </p:sp>
      <p:sp>
        <p:nvSpPr>
          <p:cNvPr id="193" name="Google Shape;193;p18"/>
          <p:cNvSpPr txBox="1"/>
          <p:nvPr/>
        </p:nvSpPr>
        <p:spPr>
          <a:xfrm>
            <a:off x="1159925" y="6170099"/>
            <a:ext cx="2448620" cy="2034748"/>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1893" u="none" cap="none" strike="noStrike">
                <a:solidFill>
                  <a:srgbClr val="FFFCFC"/>
                </a:solidFill>
                <a:latin typeface="Inter"/>
                <a:ea typeface="Inter"/>
                <a:cs typeface="Inter"/>
                <a:sym typeface="Inter"/>
              </a:rPr>
              <a:t>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FC"/>
        </a:solidFill>
      </p:bgPr>
    </p:bg>
    <p:spTree>
      <p:nvGrpSpPr>
        <p:cNvPr id="197" name="Shape 197"/>
        <p:cNvGrpSpPr/>
        <p:nvPr/>
      </p:nvGrpSpPr>
      <p:grpSpPr>
        <a:xfrm>
          <a:off x="0" y="0"/>
          <a:ext cx="0" cy="0"/>
          <a:chOff x="0" y="0"/>
          <a:chExt cx="0" cy="0"/>
        </a:xfrm>
      </p:grpSpPr>
      <p:sp>
        <p:nvSpPr>
          <p:cNvPr id="198" name="Google Shape;198;p19"/>
          <p:cNvSpPr/>
          <p:nvPr/>
        </p:nvSpPr>
        <p:spPr>
          <a:xfrm>
            <a:off x="1028700" y="1629667"/>
            <a:ext cx="2711071" cy="2711071"/>
          </a:xfrm>
          <a:custGeom>
            <a:rect b="b" l="l" r="r" t="t"/>
            <a:pathLst>
              <a:path extrusionOk="0" h="1913890" w="1913890">
                <a:moveTo>
                  <a:pt x="0" y="0"/>
                </a:moveTo>
                <a:lnTo>
                  <a:pt x="1913890" y="0"/>
                </a:lnTo>
                <a:lnTo>
                  <a:pt x="1913890" y="1913890"/>
                </a:lnTo>
                <a:lnTo>
                  <a:pt x="0" y="1913890"/>
                </a:lnTo>
                <a:close/>
              </a:path>
            </a:pathLst>
          </a:custGeom>
          <a:solidFill>
            <a:srgbClr val="2979FF"/>
          </a:solidFill>
          <a:ln>
            <a:noFill/>
          </a:ln>
        </p:spPr>
      </p:sp>
      <p:sp>
        <p:nvSpPr>
          <p:cNvPr id="199" name="Google Shape;199;p19"/>
          <p:cNvSpPr/>
          <p:nvPr/>
        </p:nvSpPr>
        <p:spPr>
          <a:xfrm>
            <a:off x="1028700" y="5946263"/>
            <a:ext cx="2711071" cy="2711071"/>
          </a:xfrm>
          <a:custGeom>
            <a:rect b="b" l="l" r="r" t="t"/>
            <a:pathLst>
              <a:path extrusionOk="0" h="1913890" w="1913890">
                <a:moveTo>
                  <a:pt x="0" y="0"/>
                </a:moveTo>
                <a:lnTo>
                  <a:pt x="1913890" y="0"/>
                </a:lnTo>
                <a:lnTo>
                  <a:pt x="1913890" y="1913890"/>
                </a:lnTo>
                <a:lnTo>
                  <a:pt x="0" y="1913890"/>
                </a:lnTo>
                <a:close/>
              </a:path>
            </a:pathLst>
          </a:custGeom>
          <a:solidFill>
            <a:srgbClr val="2979FF"/>
          </a:solidFill>
          <a:ln>
            <a:noFill/>
          </a:ln>
        </p:spPr>
      </p:sp>
      <p:sp>
        <p:nvSpPr>
          <p:cNvPr id="200" name="Google Shape;200;p19"/>
          <p:cNvSpPr/>
          <p:nvPr/>
        </p:nvSpPr>
        <p:spPr>
          <a:xfrm>
            <a:off x="11223052" y="-821933"/>
            <a:ext cx="8269384" cy="12204843"/>
          </a:xfrm>
          <a:custGeom>
            <a:rect b="b" l="l" r="r" t="t"/>
            <a:pathLst>
              <a:path extrusionOk="0" h="12204843" w="8269384">
                <a:moveTo>
                  <a:pt x="0" y="0"/>
                </a:moveTo>
                <a:lnTo>
                  <a:pt x="8269384" y="0"/>
                </a:lnTo>
                <a:lnTo>
                  <a:pt x="8269384" y="12204843"/>
                </a:lnTo>
                <a:lnTo>
                  <a:pt x="0" y="12204843"/>
                </a:lnTo>
                <a:lnTo>
                  <a:pt x="0" y="0"/>
                </a:lnTo>
                <a:close/>
              </a:path>
            </a:pathLst>
          </a:custGeom>
          <a:blipFill rotWithShape="1">
            <a:blip r:embed="rId3">
              <a:alphaModFix/>
            </a:blip>
            <a:stretch>
              <a:fillRect b="0" l="-70369" r="-52402" t="0"/>
            </a:stretch>
          </a:blipFill>
          <a:ln>
            <a:noFill/>
          </a:ln>
        </p:spPr>
      </p:sp>
      <p:sp>
        <p:nvSpPr>
          <p:cNvPr id="201" name="Google Shape;201;p19"/>
          <p:cNvSpPr txBox="1"/>
          <p:nvPr/>
        </p:nvSpPr>
        <p:spPr>
          <a:xfrm>
            <a:off x="4659023" y="1553467"/>
            <a:ext cx="4446597" cy="598063"/>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0" i="0" lang="en-US" sz="3506" u="none" cap="none" strike="noStrike">
                <a:solidFill>
                  <a:srgbClr val="0B48B3"/>
                </a:solidFill>
                <a:latin typeface="Inter"/>
                <a:ea typeface="Inter"/>
                <a:cs typeface="Inter"/>
                <a:sym typeface="Inter"/>
              </a:rPr>
              <a:t>Opportunities</a:t>
            </a:r>
            <a:endParaRPr/>
          </a:p>
        </p:txBody>
      </p:sp>
      <p:sp>
        <p:nvSpPr>
          <p:cNvPr id="202" name="Google Shape;202;p19"/>
          <p:cNvSpPr txBox="1"/>
          <p:nvPr/>
        </p:nvSpPr>
        <p:spPr>
          <a:xfrm>
            <a:off x="4659023" y="2520740"/>
            <a:ext cx="5534349" cy="1517940"/>
          </a:xfrm>
          <a:prstGeom prst="rect">
            <a:avLst/>
          </a:prstGeom>
          <a:noFill/>
          <a:ln>
            <a:noFill/>
          </a:ln>
        </p:spPr>
        <p:txBody>
          <a:bodyPr anchorCtr="0" anchor="t" bIns="0" lIns="0" spcFirstLastPara="1" rIns="0" wrap="square" tIns="0">
            <a:spAutoFit/>
          </a:bodyPr>
          <a:lstStyle/>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Long Term Investment</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Product Insurance Costs are Raising</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High Level of Third Party Turnover Due </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To Price Competition</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Public Policies and Procedures </a:t>
            </a:r>
            <a:endParaRPr/>
          </a:p>
        </p:txBody>
      </p:sp>
      <p:sp>
        <p:nvSpPr>
          <p:cNvPr id="203" name="Google Shape;203;p19"/>
          <p:cNvSpPr txBox="1"/>
          <p:nvPr/>
        </p:nvSpPr>
        <p:spPr>
          <a:xfrm>
            <a:off x="1159925" y="1853503"/>
            <a:ext cx="2448620" cy="2034748"/>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1893" u="none" cap="none" strike="noStrike">
                <a:solidFill>
                  <a:srgbClr val="FFFCFC"/>
                </a:solidFill>
                <a:latin typeface="Inter"/>
                <a:ea typeface="Inter"/>
                <a:cs typeface="Inter"/>
                <a:sym typeface="Inter"/>
              </a:rPr>
              <a:t>O</a:t>
            </a:r>
            <a:endParaRPr/>
          </a:p>
        </p:txBody>
      </p:sp>
      <p:sp>
        <p:nvSpPr>
          <p:cNvPr id="204" name="Google Shape;204;p19"/>
          <p:cNvSpPr txBox="1"/>
          <p:nvPr/>
        </p:nvSpPr>
        <p:spPr>
          <a:xfrm>
            <a:off x="1159925" y="6170099"/>
            <a:ext cx="2448620" cy="2034748"/>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1893" u="none" cap="none" strike="noStrike">
                <a:solidFill>
                  <a:srgbClr val="FFFCFC"/>
                </a:solidFill>
                <a:latin typeface="Inter"/>
                <a:ea typeface="Inter"/>
                <a:cs typeface="Inter"/>
                <a:sym typeface="Inter"/>
              </a:rPr>
              <a:t>T</a:t>
            </a:r>
            <a:endParaRPr/>
          </a:p>
        </p:txBody>
      </p:sp>
      <p:sp>
        <p:nvSpPr>
          <p:cNvPr id="205" name="Google Shape;205;p19"/>
          <p:cNvSpPr txBox="1"/>
          <p:nvPr/>
        </p:nvSpPr>
        <p:spPr>
          <a:xfrm>
            <a:off x="4659023" y="5870063"/>
            <a:ext cx="4446597" cy="598063"/>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0" i="0" lang="en-US" sz="3506" u="none" cap="none" strike="noStrike">
                <a:solidFill>
                  <a:srgbClr val="0B48B3"/>
                </a:solidFill>
                <a:latin typeface="Inter"/>
                <a:ea typeface="Inter"/>
                <a:cs typeface="Inter"/>
                <a:sym typeface="Inter"/>
              </a:rPr>
              <a:t>Threats</a:t>
            </a:r>
            <a:endParaRPr/>
          </a:p>
        </p:txBody>
      </p:sp>
      <p:sp>
        <p:nvSpPr>
          <p:cNvPr id="206" name="Google Shape;206;p19"/>
          <p:cNvSpPr txBox="1"/>
          <p:nvPr/>
        </p:nvSpPr>
        <p:spPr>
          <a:xfrm>
            <a:off x="4659023" y="6837337"/>
            <a:ext cx="5534349" cy="1213117"/>
          </a:xfrm>
          <a:prstGeom prst="rect">
            <a:avLst/>
          </a:prstGeom>
          <a:noFill/>
          <a:ln>
            <a:noFill/>
          </a:ln>
        </p:spPr>
        <p:txBody>
          <a:bodyPr anchorCtr="0" anchor="t" bIns="0" lIns="0" spcFirstLastPara="1" rIns="0" wrap="square" tIns="0">
            <a:spAutoFit/>
          </a:bodyPr>
          <a:lstStyle/>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High Level of Employee Turn Over </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New Competitors From Other Country</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Impact of Climate Change</a:t>
            </a:r>
            <a:endParaRPr/>
          </a:p>
          <a:p>
            <a:pPr indent="-188151" lvl="1" marL="376301" marR="0" rtl="0" algn="l">
              <a:lnSpc>
                <a:spcPct val="140068"/>
              </a:lnSpc>
              <a:spcBef>
                <a:spcPts val="0"/>
              </a:spcBef>
              <a:spcAft>
                <a:spcPts val="0"/>
              </a:spcAft>
              <a:buClr>
                <a:srgbClr val="0B48B3"/>
              </a:buClr>
              <a:buSzPts val="1742"/>
              <a:buFont typeface="Arial"/>
              <a:buChar char="•"/>
            </a:pPr>
            <a:r>
              <a:rPr b="0" i="0" lang="en-US" sz="1742" u="none" cap="none" strike="noStrike">
                <a:solidFill>
                  <a:srgbClr val="0B48B3"/>
                </a:solidFill>
                <a:latin typeface="Inter"/>
                <a:ea typeface="Inter"/>
                <a:cs typeface="Inter"/>
                <a:sym typeface="Inter"/>
              </a:rPr>
              <a:t>Covid-19 Pandemics Situation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210" name="Shape 210"/>
        <p:cNvGrpSpPr/>
        <p:nvPr/>
      </p:nvGrpSpPr>
      <p:grpSpPr>
        <a:xfrm>
          <a:off x="0" y="0"/>
          <a:ext cx="0" cy="0"/>
          <a:chOff x="0" y="0"/>
          <a:chExt cx="0" cy="0"/>
        </a:xfrm>
      </p:grpSpPr>
      <p:sp>
        <p:nvSpPr>
          <p:cNvPr id="211" name="Google Shape;211;p20"/>
          <p:cNvSpPr/>
          <p:nvPr/>
        </p:nvSpPr>
        <p:spPr>
          <a:xfrm>
            <a:off x="-515125" y="-225981"/>
            <a:ext cx="4740048" cy="1709732"/>
          </a:xfrm>
          <a:custGeom>
            <a:rect b="b" l="l" r="r" t="t"/>
            <a:pathLst>
              <a:path extrusionOk="0" h="690339" w="1913890">
                <a:moveTo>
                  <a:pt x="1789430" y="690339"/>
                </a:moveTo>
                <a:lnTo>
                  <a:pt x="124460" y="690339"/>
                </a:lnTo>
                <a:cubicBezTo>
                  <a:pt x="55880" y="690339"/>
                  <a:pt x="0" y="634459"/>
                  <a:pt x="0" y="565879"/>
                </a:cubicBezTo>
                <a:lnTo>
                  <a:pt x="0" y="124460"/>
                </a:lnTo>
                <a:cubicBezTo>
                  <a:pt x="0" y="55880"/>
                  <a:pt x="55880" y="0"/>
                  <a:pt x="124460" y="0"/>
                </a:cubicBezTo>
                <a:lnTo>
                  <a:pt x="1789430" y="0"/>
                </a:lnTo>
                <a:cubicBezTo>
                  <a:pt x="1858010" y="0"/>
                  <a:pt x="1913890" y="55880"/>
                  <a:pt x="1913890" y="124460"/>
                </a:cubicBezTo>
                <a:lnTo>
                  <a:pt x="1913890" y="565879"/>
                </a:lnTo>
                <a:cubicBezTo>
                  <a:pt x="1913890" y="634459"/>
                  <a:pt x="1858010" y="690339"/>
                  <a:pt x="1789430" y="690339"/>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rot="-5397427">
            <a:off x="229255" y="798077"/>
            <a:ext cx="6201860" cy="9271246"/>
          </a:xfrm>
          <a:custGeom>
            <a:rect b="b" l="l" r="r" t="t"/>
            <a:pathLst>
              <a:path extrusionOk="0"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txBox="1"/>
          <p:nvPr/>
        </p:nvSpPr>
        <p:spPr>
          <a:xfrm>
            <a:off x="357020" y="270789"/>
            <a:ext cx="3696709" cy="458939"/>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0" i="0" lang="en-US" sz="2708" u="none" cap="none" strike="noStrike">
                <a:solidFill>
                  <a:srgbClr val="0B48B3"/>
                </a:solidFill>
                <a:latin typeface="Inter"/>
                <a:ea typeface="Inter"/>
                <a:cs typeface="Inter"/>
                <a:sym typeface="Inter"/>
              </a:rPr>
              <a:t>SWOT ANALYSIS</a:t>
            </a:r>
            <a:endParaRPr/>
          </a:p>
        </p:txBody>
      </p:sp>
      <p:sp>
        <p:nvSpPr>
          <p:cNvPr id="214" name="Google Shape;214;p20"/>
          <p:cNvSpPr txBox="1"/>
          <p:nvPr/>
        </p:nvSpPr>
        <p:spPr>
          <a:xfrm>
            <a:off x="357020" y="773956"/>
            <a:ext cx="2593331" cy="357218"/>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0" i="0" lang="en-US" sz="2106" u="none" cap="none" strike="noStrike">
                <a:solidFill>
                  <a:srgbClr val="0B48B3"/>
                </a:solidFill>
                <a:latin typeface="Inter"/>
                <a:ea typeface="Inter"/>
                <a:cs typeface="Inter"/>
                <a:sym typeface="Inter"/>
              </a:rPr>
              <a:t>Identification</a:t>
            </a:r>
            <a:endParaRPr/>
          </a:p>
        </p:txBody>
      </p:sp>
      <p:sp>
        <p:nvSpPr>
          <p:cNvPr id="215" name="Google Shape;215;p20"/>
          <p:cNvSpPr/>
          <p:nvPr/>
        </p:nvSpPr>
        <p:spPr>
          <a:xfrm>
            <a:off x="2518492" y="3138477"/>
            <a:ext cx="4587101" cy="458710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txBox="1"/>
          <p:nvPr/>
        </p:nvSpPr>
        <p:spPr>
          <a:xfrm>
            <a:off x="3240142" y="3403082"/>
            <a:ext cx="3143800" cy="3648263"/>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21251" u="none" cap="none" strike="noStrike">
                <a:solidFill>
                  <a:srgbClr val="FFFCFC"/>
                </a:solidFill>
                <a:latin typeface="Inter"/>
                <a:ea typeface="Inter"/>
                <a:cs typeface="Inter"/>
                <a:sym typeface="Inter"/>
              </a:rPr>
              <a:t>S</a:t>
            </a:r>
            <a:endParaRPr/>
          </a:p>
        </p:txBody>
      </p:sp>
      <p:sp>
        <p:nvSpPr>
          <p:cNvPr id="217" name="Google Shape;217;p20"/>
          <p:cNvSpPr txBox="1"/>
          <p:nvPr/>
        </p:nvSpPr>
        <p:spPr>
          <a:xfrm>
            <a:off x="9687821" y="5544070"/>
            <a:ext cx="5998711"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Strength Points</a:t>
            </a:r>
            <a:endParaRPr/>
          </a:p>
        </p:txBody>
      </p:sp>
      <p:sp>
        <p:nvSpPr>
          <p:cNvPr id="218" name="Google Shape;218;p20"/>
          <p:cNvSpPr txBox="1"/>
          <p:nvPr/>
        </p:nvSpPr>
        <p:spPr>
          <a:xfrm>
            <a:off x="9529996" y="6544300"/>
            <a:ext cx="7879492" cy="2511471"/>
          </a:xfrm>
          <a:prstGeom prst="rect">
            <a:avLst/>
          </a:prstGeom>
          <a:noFill/>
          <a:ln>
            <a:noFill/>
          </a:ln>
        </p:spPr>
        <p:txBody>
          <a:bodyPr anchorCtr="0" anchor="t" bIns="0" lIns="0" spcFirstLastPara="1" rIns="0" wrap="square" tIns="0">
            <a:spAutoFit/>
          </a:bodyPr>
          <a:lstStyle/>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Best Prices</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Innovative Mindset</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Recently Built Platform &amp; Website</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Strong Brand Image &amp; Equity</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Good Quality of After Sales</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Very Relate to Society 5.0 </a:t>
            </a:r>
            <a:endParaRPr/>
          </a:p>
        </p:txBody>
      </p:sp>
      <p:sp>
        <p:nvSpPr>
          <p:cNvPr id="219" name="Google Shape;219;p20"/>
          <p:cNvSpPr txBox="1"/>
          <p:nvPr/>
        </p:nvSpPr>
        <p:spPr>
          <a:xfrm>
            <a:off x="9687821" y="2706278"/>
            <a:ext cx="8142370" cy="166325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You can fill the strengths factor with internal</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and positive attributes of your company.</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These are things that are within your</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company control.</a:t>
            </a:r>
            <a:endParaRPr/>
          </a:p>
        </p:txBody>
      </p:sp>
      <p:sp>
        <p:nvSpPr>
          <p:cNvPr id="220" name="Google Shape;220;p20"/>
          <p:cNvSpPr txBox="1"/>
          <p:nvPr/>
        </p:nvSpPr>
        <p:spPr>
          <a:xfrm>
            <a:off x="9687821" y="1768823"/>
            <a:ext cx="6470327"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Strength Overview</a:t>
            </a:r>
            <a:endParaRPr/>
          </a:p>
        </p:txBody>
      </p:sp>
      <p:sp>
        <p:nvSpPr>
          <p:cNvPr id="221" name="Google Shape;221;p20"/>
          <p:cNvSpPr/>
          <p:nvPr/>
        </p:nvSpPr>
        <p:spPr>
          <a:xfrm>
            <a:off x="9144000" y="1980977"/>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
          <p:cNvSpPr/>
          <p:nvPr/>
        </p:nvSpPr>
        <p:spPr>
          <a:xfrm>
            <a:off x="9144000" y="5756224"/>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79FF"/>
        </a:solidFill>
      </p:bgPr>
    </p:bg>
    <p:spTree>
      <p:nvGrpSpPr>
        <p:cNvPr id="226" name="Shape 226"/>
        <p:cNvGrpSpPr/>
        <p:nvPr/>
      </p:nvGrpSpPr>
      <p:grpSpPr>
        <a:xfrm>
          <a:off x="0" y="0"/>
          <a:ext cx="0" cy="0"/>
          <a:chOff x="0" y="0"/>
          <a:chExt cx="0" cy="0"/>
        </a:xfrm>
      </p:grpSpPr>
      <p:sp>
        <p:nvSpPr>
          <p:cNvPr id="227" name="Google Shape;227;p21"/>
          <p:cNvSpPr/>
          <p:nvPr/>
        </p:nvSpPr>
        <p:spPr>
          <a:xfrm>
            <a:off x="-515125" y="-225981"/>
            <a:ext cx="4740048" cy="1709732"/>
          </a:xfrm>
          <a:custGeom>
            <a:rect b="b" l="l" r="r" t="t"/>
            <a:pathLst>
              <a:path extrusionOk="0" h="690339" w="1913890">
                <a:moveTo>
                  <a:pt x="1789430" y="690339"/>
                </a:moveTo>
                <a:lnTo>
                  <a:pt x="124460" y="690339"/>
                </a:lnTo>
                <a:cubicBezTo>
                  <a:pt x="55880" y="690339"/>
                  <a:pt x="0" y="634459"/>
                  <a:pt x="0" y="565879"/>
                </a:cubicBezTo>
                <a:lnTo>
                  <a:pt x="0" y="124460"/>
                </a:lnTo>
                <a:cubicBezTo>
                  <a:pt x="0" y="55880"/>
                  <a:pt x="55880" y="0"/>
                  <a:pt x="124460" y="0"/>
                </a:cubicBezTo>
                <a:lnTo>
                  <a:pt x="1789430" y="0"/>
                </a:lnTo>
                <a:cubicBezTo>
                  <a:pt x="1858010" y="0"/>
                  <a:pt x="1913890" y="55880"/>
                  <a:pt x="1913890" y="124460"/>
                </a:cubicBezTo>
                <a:lnTo>
                  <a:pt x="1913890" y="565879"/>
                </a:lnTo>
                <a:cubicBezTo>
                  <a:pt x="1913890" y="634459"/>
                  <a:pt x="1858010" y="690339"/>
                  <a:pt x="1789430" y="690339"/>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rot="5402572">
            <a:off x="12035203" y="794731"/>
            <a:ext cx="6201860" cy="9271246"/>
          </a:xfrm>
          <a:custGeom>
            <a:rect b="b" l="l" r="r" t="t"/>
            <a:pathLst>
              <a:path extrusionOk="0"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FF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txBox="1"/>
          <p:nvPr/>
        </p:nvSpPr>
        <p:spPr>
          <a:xfrm>
            <a:off x="357020" y="270789"/>
            <a:ext cx="3696709" cy="458939"/>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None/>
            </a:pPr>
            <a:r>
              <a:rPr b="0" i="0" lang="en-US" sz="2708" u="none" cap="none" strike="noStrike">
                <a:solidFill>
                  <a:srgbClr val="0B48B3"/>
                </a:solidFill>
                <a:latin typeface="Inter"/>
                <a:ea typeface="Inter"/>
                <a:cs typeface="Inter"/>
                <a:sym typeface="Inter"/>
              </a:rPr>
              <a:t>SWOT ANALYSIS</a:t>
            </a:r>
            <a:endParaRPr/>
          </a:p>
        </p:txBody>
      </p:sp>
      <p:sp>
        <p:nvSpPr>
          <p:cNvPr id="230" name="Google Shape;230;p21"/>
          <p:cNvSpPr txBox="1"/>
          <p:nvPr/>
        </p:nvSpPr>
        <p:spPr>
          <a:xfrm>
            <a:off x="357020" y="773956"/>
            <a:ext cx="2593331" cy="357218"/>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0" i="0" lang="en-US" sz="2106" u="none" cap="none" strike="noStrike">
                <a:solidFill>
                  <a:srgbClr val="0B48B3"/>
                </a:solidFill>
                <a:latin typeface="Inter"/>
                <a:ea typeface="Inter"/>
                <a:cs typeface="Inter"/>
                <a:sym typeface="Inter"/>
              </a:rPr>
              <a:t>Identification</a:t>
            </a:r>
            <a:endParaRPr/>
          </a:p>
        </p:txBody>
      </p:sp>
      <p:sp>
        <p:nvSpPr>
          <p:cNvPr id="231" name="Google Shape;231;p21"/>
          <p:cNvSpPr/>
          <p:nvPr/>
        </p:nvSpPr>
        <p:spPr>
          <a:xfrm rot="10800000">
            <a:off x="11243307" y="3082556"/>
            <a:ext cx="4601094" cy="4601094"/>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txBox="1"/>
          <p:nvPr/>
        </p:nvSpPr>
        <p:spPr>
          <a:xfrm>
            <a:off x="11967159" y="3354231"/>
            <a:ext cx="3153391" cy="365814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21316" u="none" cap="none" strike="noStrike">
                <a:solidFill>
                  <a:srgbClr val="FFFCFC"/>
                </a:solidFill>
                <a:latin typeface="Inter"/>
                <a:ea typeface="Inter"/>
                <a:cs typeface="Inter"/>
                <a:sym typeface="Inter"/>
              </a:rPr>
              <a:t>W</a:t>
            </a:r>
            <a:endParaRPr/>
          </a:p>
        </p:txBody>
      </p:sp>
      <p:sp>
        <p:nvSpPr>
          <p:cNvPr id="233" name="Google Shape;233;p21"/>
          <p:cNvSpPr txBox="1"/>
          <p:nvPr/>
        </p:nvSpPr>
        <p:spPr>
          <a:xfrm>
            <a:off x="1629671" y="5746422"/>
            <a:ext cx="5998711"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Weaknesses Points</a:t>
            </a:r>
            <a:endParaRPr/>
          </a:p>
        </p:txBody>
      </p:sp>
      <p:sp>
        <p:nvSpPr>
          <p:cNvPr id="234" name="Google Shape;234;p21"/>
          <p:cNvSpPr txBox="1"/>
          <p:nvPr/>
        </p:nvSpPr>
        <p:spPr>
          <a:xfrm>
            <a:off x="1471846" y="6746652"/>
            <a:ext cx="7879492" cy="2511471"/>
          </a:xfrm>
          <a:prstGeom prst="rect">
            <a:avLst/>
          </a:prstGeom>
          <a:noFill/>
          <a:ln>
            <a:noFill/>
          </a:ln>
        </p:spPr>
        <p:txBody>
          <a:bodyPr anchorCtr="0" anchor="t" bIns="0" lIns="0" spcFirstLastPara="1" rIns="0" wrap="square" tIns="0">
            <a:spAutoFit/>
          </a:bodyPr>
          <a:lstStyle/>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Best Prices</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Innovative Mindset</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Recently Built Platform &amp; Website</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Strong Brand Image &amp; Equity</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Good Quality of After Sales</a:t>
            </a:r>
            <a:endParaRPr/>
          </a:p>
          <a:p>
            <a:pPr indent="-260175" lvl="1" marL="520352" marR="0" rtl="0" algn="l">
              <a:lnSpc>
                <a:spcPct val="140000"/>
              </a:lnSpc>
              <a:spcBef>
                <a:spcPts val="0"/>
              </a:spcBef>
              <a:spcAft>
                <a:spcPts val="0"/>
              </a:spcAft>
              <a:buClr>
                <a:srgbClr val="FFFCFC"/>
              </a:buClr>
              <a:buSzPts val="2410"/>
              <a:buFont typeface="Arial"/>
              <a:buChar char="•"/>
            </a:pPr>
            <a:r>
              <a:rPr b="0" i="0" lang="en-US" sz="2410" u="none" cap="none" strike="noStrike">
                <a:solidFill>
                  <a:srgbClr val="FFFCFC"/>
                </a:solidFill>
                <a:latin typeface="Inter"/>
                <a:ea typeface="Inter"/>
                <a:cs typeface="Inter"/>
                <a:sym typeface="Inter"/>
              </a:rPr>
              <a:t>Very Relate to Society 5.0 </a:t>
            </a:r>
            <a:endParaRPr/>
          </a:p>
        </p:txBody>
      </p:sp>
      <p:sp>
        <p:nvSpPr>
          <p:cNvPr id="235" name="Google Shape;235;p21"/>
          <p:cNvSpPr txBox="1"/>
          <p:nvPr/>
        </p:nvSpPr>
        <p:spPr>
          <a:xfrm>
            <a:off x="1629671" y="2908630"/>
            <a:ext cx="8589723" cy="166325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You can fill the negative factors that detract</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from company strengths. These are things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that you might need to improve on to be </a:t>
            </a:r>
            <a:endParaRPr/>
          </a:p>
          <a:p>
            <a:pPr indent="0" lvl="0" marL="0" marR="0" rtl="0" algn="l">
              <a:lnSpc>
                <a:spcPct val="140016"/>
              </a:lnSpc>
              <a:spcBef>
                <a:spcPts val="0"/>
              </a:spcBef>
              <a:spcAft>
                <a:spcPts val="0"/>
              </a:spcAft>
              <a:buNone/>
            </a:pPr>
            <a:r>
              <a:rPr b="0" i="0" lang="en-US" sz="2399" u="none" cap="none" strike="noStrike">
                <a:solidFill>
                  <a:srgbClr val="FFFCFC"/>
                </a:solidFill>
                <a:latin typeface="Inter"/>
                <a:ea typeface="Inter"/>
                <a:cs typeface="Inter"/>
                <a:sym typeface="Inter"/>
              </a:rPr>
              <a:t>more competitive.</a:t>
            </a:r>
            <a:endParaRPr/>
          </a:p>
        </p:txBody>
      </p:sp>
      <p:sp>
        <p:nvSpPr>
          <p:cNvPr id="236" name="Google Shape;236;p21"/>
          <p:cNvSpPr txBox="1"/>
          <p:nvPr/>
        </p:nvSpPr>
        <p:spPr>
          <a:xfrm>
            <a:off x="1629671" y="1971175"/>
            <a:ext cx="6470327" cy="667453"/>
          </a:xfrm>
          <a:prstGeom prst="rect">
            <a:avLst/>
          </a:prstGeom>
          <a:noFill/>
          <a:ln>
            <a:noFill/>
          </a:ln>
        </p:spPr>
        <p:txBody>
          <a:bodyPr anchorCtr="0" anchor="t" bIns="0" lIns="0" spcFirstLastPara="1" rIns="0" wrap="square" tIns="0">
            <a:spAutoFit/>
          </a:bodyPr>
          <a:lstStyle/>
          <a:p>
            <a:pPr indent="0" lvl="0" marL="0" marR="0" rtl="0" algn="l">
              <a:lnSpc>
                <a:spcPct val="140041"/>
              </a:lnSpc>
              <a:spcBef>
                <a:spcPts val="0"/>
              </a:spcBef>
              <a:spcAft>
                <a:spcPts val="0"/>
              </a:spcAft>
              <a:buNone/>
            </a:pPr>
            <a:r>
              <a:rPr b="0" i="0" lang="en-US" sz="3891" u="none" cap="none" strike="noStrike">
                <a:solidFill>
                  <a:srgbClr val="FFFCFC"/>
                </a:solidFill>
                <a:latin typeface="Inter"/>
                <a:ea typeface="Inter"/>
                <a:cs typeface="Inter"/>
                <a:sym typeface="Inter"/>
              </a:rPr>
              <a:t>Weaknesses Overview</a:t>
            </a:r>
            <a:endParaRPr/>
          </a:p>
        </p:txBody>
      </p:sp>
      <p:sp>
        <p:nvSpPr>
          <p:cNvPr id="237" name="Google Shape;237;p21"/>
          <p:cNvSpPr/>
          <p:nvPr/>
        </p:nvSpPr>
        <p:spPr>
          <a:xfrm>
            <a:off x="1085850" y="2183329"/>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a:off x="1085850" y="5958577"/>
            <a:ext cx="319321" cy="319321"/>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E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