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Inter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B7F1FF-B06C-442D-BE4F-571FA7E1FF92}">
  <a:tblStyle styleId="{E7B7F1FF-B06C-442D-BE4F-571FA7E1FF9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-boldItalic.fntdata"/><Relationship Id="rId16" Type="http://schemas.openxmlformats.org/officeDocument/2006/relationships/font" Target="fonts/Int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6.jpg"/><Relationship Id="rId10" Type="http://schemas.openxmlformats.org/officeDocument/2006/relationships/image" Target="../media/image1.png"/><Relationship Id="rId9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5.jpg"/><Relationship Id="rId7" Type="http://schemas.openxmlformats.org/officeDocument/2006/relationships/image" Target="../media/image20.jpg"/><Relationship Id="rId8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20.jp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2044981" y="1203014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521" l="0" r="0" t="-334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2044981" y="6729781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5688" l="-27121" r="0" t="-4481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14905085" y="6729781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841" l="-81291" r="-36066" t="-397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2044981" y="3966397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0326" l="-20813" r="-3239" t="-255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4905085" y="1203014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2417" l="-70927" r="-113705" t="-2740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14905085" y="3966397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0792" l="0" r="0" t="-3920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 rot="-1953537">
            <a:off x="-9990755" y="-2947562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18975572" y="16600771"/>
                </a:moveTo>
                <a:lnTo>
                  <a:pt x="0" y="16600771"/>
                </a:lnTo>
                <a:lnTo>
                  <a:pt x="0" y="0"/>
                </a:lnTo>
                <a:lnTo>
                  <a:pt x="18975572" y="0"/>
                </a:lnTo>
                <a:lnTo>
                  <a:pt x="18975572" y="16600771"/>
                </a:lnTo>
                <a:close/>
              </a:path>
            </a:pathLst>
          </a:custGeom>
          <a:blipFill rotWithShape="1">
            <a:blip r:embed="rId10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>
            <a:off x="1564005" y="3237888"/>
            <a:ext cx="9795087" cy="3770742"/>
            <a:chOff x="0" y="200025"/>
            <a:chExt cx="13060116" cy="5027656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0" y="200025"/>
              <a:ext cx="13060116" cy="3677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9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61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99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61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PERSONAS</a:t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63517" y="4251009"/>
              <a:ext cx="12733081" cy="976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8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57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-2465590" y="-13563944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7" y="0"/>
                </a:lnTo>
                <a:lnTo>
                  <a:pt x="19243227" y="16834930"/>
                </a:lnTo>
                <a:lnTo>
                  <a:pt x="0" y="16834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1054154" y="2416368"/>
            <a:ext cx="6205146" cy="6486535"/>
          </a:xfrm>
          <a:custGeom>
            <a:rect b="b" l="l" r="r" t="t"/>
            <a:pathLst>
              <a:path extrusionOk="0" h="6486535" w="6205146">
                <a:moveTo>
                  <a:pt x="0" y="0"/>
                </a:moveTo>
                <a:lnTo>
                  <a:pt x="6205146" y="0"/>
                </a:lnTo>
                <a:lnTo>
                  <a:pt x="6205146" y="6486535"/>
                </a:lnTo>
                <a:lnTo>
                  <a:pt x="0" y="6486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2656" l="0" r="0" t="-702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 rot="5606122">
            <a:off x="13710231" y="957915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0"/>
                </a:lnTo>
                <a:lnTo>
                  <a:pt x="0" y="1660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 txBox="1"/>
          <p:nvPr/>
        </p:nvSpPr>
        <p:spPr>
          <a:xfrm>
            <a:off x="2098298" y="1799453"/>
            <a:ext cx="12566457" cy="616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5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USER PERSONA INTRODUCTION</a:t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2098298" y="3448727"/>
            <a:ext cx="7252046" cy="4552968"/>
            <a:chOff x="0" y="-76200"/>
            <a:chExt cx="9669395" cy="6070623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0" y="-76200"/>
              <a:ext cx="9669395" cy="496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3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BUYER PROFILE</a:t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900002"/>
              <a:ext cx="9669395" cy="1930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9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3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Suspendisse dolor sit amet, consectetur adipiscing elit. Mauris vestibulum, arcu eu faucibus egestas, ipsum dolor bibendum mi, eu auctor tortor est ut velit. Cras eget metus ut eros congue molestie. </a:t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3849305"/>
              <a:ext cx="9669395" cy="496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3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4825506"/>
              <a:ext cx="9669395" cy="1168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9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3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Cras in libero sit ipsum dolor sit amet, consectetur adipiscing elit. Cras in libero sit amet nisl cursus fringilla. Nullam felis orci, maximus sit.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 rot="-8855567">
            <a:off x="-11064292" y="5861206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0"/>
                </a:lnTo>
                <a:lnTo>
                  <a:pt x="0" y="1660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1028700" y="1548168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2417" l="-70927" r="-113705" t="-2740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 rot="-1833624">
            <a:off x="10723619" y="-16939207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8" y="0"/>
                </a:lnTo>
                <a:lnTo>
                  <a:pt x="19243228" y="16834929"/>
                </a:lnTo>
                <a:lnTo>
                  <a:pt x="0" y="16834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17" name="Google Shape;117;p15"/>
          <p:cNvGraphicFramePr/>
          <p:nvPr/>
        </p:nvGraphicFramePr>
        <p:xfrm>
          <a:off x="5517341" y="599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3175725"/>
                <a:gridCol w="8134100"/>
              </a:tblGrid>
              <a:tr h="107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INTERESTS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Travelling, cooking, sports, reading books, psychology.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1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CHALLENGES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Can't find time for personal life. Has difficulty with staying connected with friends and family.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6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STEPS TAKES TO FIX THAT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Purchases the time management application.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GOALS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Easy to use product that helps with time management. To have more time. Wants to stay connected. 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6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MOTIVATION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 be more organised.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6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FRUSTRATION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Messy application navigation. Can't decide on the plan.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6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SOURCES OF INFO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media, newspapers, online news platforms, word of mouth.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ADDITIONAL.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8" name="Google Shape;118;p15"/>
          <p:cNvSpPr txBox="1"/>
          <p:nvPr/>
        </p:nvSpPr>
        <p:spPr>
          <a:xfrm>
            <a:off x="1028700" y="647612"/>
            <a:ext cx="3910799" cy="381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USER PERSONA 1</a:t>
            </a: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1028700" y="4532849"/>
            <a:ext cx="1522413" cy="3173573"/>
            <a:chOff x="0" y="19050"/>
            <a:chExt cx="2029884" cy="4231431"/>
          </a:xfrm>
        </p:grpSpPr>
        <p:sp>
          <p:nvSpPr>
            <p:cNvPr id="120" name="Google Shape;120;p15"/>
            <p:cNvSpPr txBox="1"/>
            <p:nvPr/>
          </p:nvSpPr>
          <p:spPr>
            <a:xfrm>
              <a:off x="0" y="1801718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OCCUPATION</a:t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0" y="19050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NAME</a:t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0" y="614831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AGE</a:t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1206696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LOCATION</a:t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0" y="2394342"/>
              <a:ext cx="2029884" cy="45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MARITAL STATUS</a:t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0" y="3201377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KIDS</a:t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3792482"/>
              <a:ext cx="2029884" cy="45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ANNUAL INCOME</a:t>
              </a:r>
              <a:endParaRPr/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2744676" y="4535787"/>
            <a:ext cx="2194824" cy="2868486"/>
            <a:chOff x="0" y="19050"/>
            <a:chExt cx="2926431" cy="3824648"/>
          </a:xfrm>
        </p:grpSpPr>
        <p:sp>
          <p:nvSpPr>
            <p:cNvPr id="128" name="Google Shape;128;p15"/>
            <p:cNvSpPr txBox="1"/>
            <p:nvPr/>
          </p:nvSpPr>
          <p:spPr>
            <a:xfrm>
              <a:off x="0" y="1905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Daniel Gallego</a:t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0" y="179789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Front-End Engineer</a:t>
              </a: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0" y="1206755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Neil Tran</a:t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0" y="610944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35</a:t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0" y="2390543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Married</a:t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2981678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No</a:t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0" y="3572813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$70.000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140" name="Google Shape;140;p16"/>
          <p:cNvSpPr/>
          <p:nvPr/>
        </p:nvSpPr>
        <p:spPr>
          <a:xfrm flipH="1" rot="-6375370">
            <a:off x="-10968257" y="10535586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18975571" y="0"/>
                </a:moveTo>
                <a:lnTo>
                  <a:pt x="0" y="0"/>
                </a:lnTo>
                <a:lnTo>
                  <a:pt x="0" y="16600770"/>
                </a:lnTo>
                <a:lnTo>
                  <a:pt x="18975571" y="16600770"/>
                </a:lnTo>
                <a:lnTo>
                  <a:pt x="18975571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6"/>
          <p:cNvSpPr/>
          <p:nvPr/>
        </p:nvSpPr>
        <p:spPr>
          <a:xfrm>
            <a:off x="1028700" y="1548168"/>
            <a:ext cx="2354215" cy="235420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4880" l="-23796" r="-5773" t="-2930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flipH="1" rot="5543276">
            <a:off x="14537019" y="-3014683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16834929"/>
                </a:moveTo>
                <a:lnTo>
                  <a:pt x="19243228" y="16834929"/>
                </a:lnTo>
                <a:lnTo>
                  <a:pt x="19243228" y="0"/>
                </a:lnTo>
                <a:lnTo>
                  <a:pt x="0" y="0"/>
                </a:lnTo>
                <a:lnTo>
                  <a:pt x="0" y="16834929"/>
                </a:lnTo>
                <a:close/>
              </a:path>
            </a:pathLst>
          </a:custGeom>
          <a:blipFill rotWithShape="1">
            <a:blip r:embed="rId6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43" name="Google Shape;143;p16"/>
          <p:cNvGraphicFramePr/>
          <p:nvPr/>
        </p:nvGraphicFramePr>
        <p:xfrm>
          <a:off x="5517341" y="549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1873225"/>
                <a:gridCol w="3872700"/>
              </a:tblGrid>
              <a:tr h="143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INTERESTS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Travelling, cooking, sports, reading books, psychology.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9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CHALLENGES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Can't find time for personal life. Has difficulty with staying connected with friends and family.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4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STEPS TAKES TO FIX THAT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Purchases the time management application.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1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GOALS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Easy to use product that helps with time management. To have more time. Wants to stay connected. 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6"/>
          <p:cNvSpPr txBox="1"/>
          <p:nvPr/>
        </p:nvSpPr>
        <p:spPr>
          <a:xfrm>
            <a:off x="1028700" y="647612"/>
            <a:ext cx="3910799" cy="381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USER PERSONA 2</a:t>
            </a:r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1028700" y="4532849"/>
            <a:ext cx="1522413" cy="3173573"/>
            <a:chOff x="0" y="19050"/>
            <a:chExt cx="2029884" cy="4231431"/>
          </a:xfrm>
        </p:grpSpPr>
        <p:sp>
          <p:nvSpPr>
            <p:cNvPr id="146" name="Google Shape;146;p16"/>
            <p:cNvSpPr txBox="1"/>
            <p:nvPr/>
          </p:nvSpPr>
          <p:spPr>
            <a:xfrm>
              <a:off x="0" y="1801718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OCCUPATION</a:t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0" y="19050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NAME</a:t>
              </a: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0" y="614831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AGE</a:t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0" y="1206696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LOCATION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0" y="2394342"/>
              <a:ext cx="2029884" cy="45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MARITAL STATUS</a:t>
              </a: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0" y="3201377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KIDS</a:t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0" y="3792482"/>
              <a:ext cx="2029884" cy="45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ANNUAL INCOME</a:t>
              </a:r>
              <a:endParaRPr/>
            </a:p>
          </p:txBody>
        </p:sp>
      </p:grpSp>
      <p:grpSp>
        <p:nvGrpSpPr>
          <p:cNvPr id="153" name="Google Shape;153;p16"/>
          <p:cNvGrpSpPr/>
          <p:nvPr/>
        </p:nvGrpSpPr>
        <p:grpSpPr>
          <a:xfrm>
            <a:off x="2744676" y="4535787"/>
            <a:ext cx="2194824" cy="2868486"/>
            <a:chOff x="0" y="19050"/>
            <a:chExt cx="2926431" cy="3824648"/>
          </a:xfrm>
        </p:grpSpPr>
        <p:sp>
          <p:nvSpPr>
            <p:cNvPr id="154" name="Google Shape;154;p16"/>
            <p:cNvSpPr txBox="1"/>
            <p:nvPr/>
          </p:nvSpPr>
          <p:spPr>
            <a:xfrm>
              <a:off x="0" y="1905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Daniel Gallego</a:t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0" y="179789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Front-End Engineer</a:t>
              </a:r>
              <a:endParaRPr/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0" y="1206755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Neil Tran</a:t>
              </a:r>
              <a:endParaRPr/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0" y="610944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35</a:t>
              </a: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0" y="2390543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Married</a:t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0" y="2981678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No</a:t>
              </a:r>
              <a:endParaRPr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0" y="3572813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$70.000</a:t>
              </a:r>
              <a:endParaRPr/>
            </a:p>
          </p:txBody>
        </p:sp>
      </p:grpSp>
      <p:graphicFrame>
        <p:nvGraphicFramePr>
          <p:cNvPr id="161" name="Google Shape;161;p16"/>
          <p:cNvGraphicFramePr/>
          <p:nvPr/>
        </p:nvGraphicFramePr>
        <p:xfrm>
          <a:off x="11754460" y="549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2013300"/>
                <a:gridCol w="3732625"/>
              </a:tblGrid>
              <a:tr h="143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MOTIVATION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 be more organised.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8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FRUSTRATION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Messy application navigation. Can't decide on the plan.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5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SOURCES OF INFO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media, newspapers, online news platforms, word of mouth.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ADDITIONAL.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167" name="Google Shape;167;p17"/>
          <p:cNvSpPr/>
          <p:nvPr/>
        </p:nvSpPr>
        <p:spPr>
          <a:xfrm rot="-8855567">
            <a:off x="-15667851" y="3792120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1"/>
                </a:lnTo>
                <a:lnTo>
                  <a:pt x="0" y="16600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 rot="2082714">
            <a:off x="10314245" y="-12417193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8" y="0"/>
                </a:lnTo>
                <a:lnTo>
                  <a:pt x="19243228" y="16834929"/>
                </a:lnTo>
                <a:lnTo>
                  <a:pt x="0" y="16834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7"/>
          <p:cNvGrpSpPr/>
          <p:nvPr/>
        </p:nvGrpSpPr>
        <p:grpSpPr>
          <a:xfrm>
            <a:off x="1028700" y="6516999"/>
            <a:ext cx="1522413" cy="1518553"/>
            <a:chOff x="0" y="19050"/>
            <a:chExt cx="2029884" cy="2024737"/>
          </a:xfrm>
        </p:grpSpPr>
        <p:sp>
          <p:nvSpPr>
            <p:cNvPr id="170" name="Google Shape;170;p17"/>
            <p:cNvSpPr txBox="1"/>
            <p:nvPr/>
          </p:nvSpPr>
          <p:spPr>
            <a:xfrm>
              <a:off x="0" y="1801718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OCCUPATION</a:t>
              </a:r>
              <a:endParaRPr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0" y="19050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NAME</a:t>
              </a:r>
              <a:endParaRPr/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614831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AGE</a:t>
              </a:r>
              <a:endParaRPr/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0" y="1206696"/>
              <a:ext cx="2029884" cy="24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LOCATION</a:t>
              </a:r>
              <a:endParaRPr/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2744676" y="6519937"/>
            <a:ext cx="2194824" cy="1537294"/>
            <a:chOff x="0" y="19050"/>
            <a:chExt cx="2926431" cy="2049725"/>
          </a:xfrm>
        </p:grpSpPr>
        <p:sp>
          <p:nvSpPr>
            <p:cNvPr id="175" name="Google Shape;175;p17"/>
            <p:cNvSpPr txBox="1"/>
            <p:nvPr/>
          </p:nvSpPr>
          <p:spPr>
            <a:xfrm>
              <a:off x="0" y="1905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Daniel Gallego</a:t>
              </a: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0" y="1797890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Front-End Engineer</a:t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0" y="1206755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Neil Tran</a:t>
              </a:r>
              <a:endParaRPr/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0" y="610944"/>
              <a:ext cx="2926431" cy="270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4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35</a:t>
              </a:r>
              <a:endParaRPr/>
            </a:p>
          </p:txBody>
        </p:sp>
      </p:grpSp>
      <p:graphicFrame>
        <p:nvGraphicFramePr>
          <p:cNvPr id="179" name="Google Shape;179;p17"/>
          <p:cNvGraphicFramePr/>
          <p:nvPr/>
        </p:nvGraphicFramePr>
        <p:xfrm>
          <a:off x="11577594" y="599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1879425"/>
                <a:gridCol w="3885550"/>
              </a:tblGrid>
              <a:tr h="168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INTERESTS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Travelling, cooking, sports, reading books, psychology.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CHALLENGES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Can't find time for personal life. Has difficulty with staying connected with friends and family.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8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STEPS TAKES TO FIX THAT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Purchases the time management application.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GOALS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Easy to use product that helps with time management. To have more time. Wants to stay connected. 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" name="Google Shape;180;p17"/>
          <p:cNvGraphicFramePr/>
          <p:nvPr/>
        </p:nvGraphicFramePr>
        <p:xfrm>
          <a:off x="5517341" y="36532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2032400"/>
                <a:gridCol w="3732600"/>
              </a:tblGrid>
              <a:tr h="137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MOTIVATION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 be more organised.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FRUSTRATION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Messy application navigation. Can't decide on the plan.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SOURCES OF INFO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media, newspapers, online news platforms, word of mouth.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3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ADDITIONAL.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399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17"/>
          <p:cNvSpPr/>
          <p:nvPr/>
        </p:nvSpPr>
        <p:spPr>
          <a:xfrm>
            <a:off x="1028700" y="1486611"/>
            <a:ext cx="3408989" cy="4488546"/>
          </a:xfrm>
          <a:custGeom>
            <a:rect b="b" l="l" r="r" t="t"/>
            <a:pathLst>
              <a:path extrusionOk="0" h="4488546" w="3408989">
                <a:moveTo>
                  <a:pt x="0" y="0"/>
                </a:moveTo>
                <a:lnTo>
                  <a:pt x="3408989" y="0"/>
                </a:lnTo>
                <a:lnTo>
                  <a:pt x="3408989" y="4488547"/>
                </a:lnTo>
                <a:lnTo>
                  <a:pt x="0" y="4488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1688" l="-27055" r="-10448" t="-34818"/>
            </a:stretch>
          </a:blipFill>
          <a:ln>
            <a:noFill/>
          </a:ln>
        </p:spPr>
      </p:sp>
      <p:sp>
        <p:nvSpPr>
          <p:cNvPr id="182" name="Google Shape;182;p17"/>
          <p:cNvSpPr txBox="1"/>
          <p:nvPr/>
        </p:nvSpPr>
        <p:spPr>
          <a:xfrm>
            <a:off x="1028700" y="647612"/>
            <a:ext cx="3910799" cy="381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USER PERSONA 3</a:t>
            </a:r>
            <a:endParaRPr/>
          </a:p>
        </p:txBody>
      </p:sp>
      <p:graphicFrame>
        <p:nvGraphicFramePr>
          <p:cNvPr id="183" name="Google Shape;183;p17"/>
          <p:cNvGraphicFramePr/>
          <p:nvPr/>
        </p:nvGraphicFramePr>
        <p:xfrm>
          <a:off x="5517341" y="599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2045075"/>
                <a:gridCol w="3719900"/>
              </a:tblGrid>
              <a:tr h="90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MARITAL STATUS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Married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KIDS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0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ANNUAL INCOME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$70.000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OCCUPATION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Front-End Engineer</a:t>
                      </a:r>
                      <a:endParaRPr sz="1100" u="none" cap="none" strike="noStrike"/>
                    </a:p>
                  </a:txBody>
                  <a:tcPr marT="150225" marB="150225" marR="150225" marL="150225" anchor="ctr">
                    <a:lnL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4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189" name="Google Shape;189;p18"/>
          <p:cNvSpPr/>
          <p:nvPr/>
        </p:nvSpPr>
        <p:spPr>
          <a:xfrm rot="-8855567">
            <a:off x="-13271040" y="4577689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1"/>
                </a:lnTo>
                <a:lnTo>
                  <a:pt x="0" y="16600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/>
          <p:nvPr/>
        </p:nvSpPr>
        <p:spPr>
          <a:xfrm rot="1011426">
            <a:off x="12142243" y="-12699081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8" y="0"/>
                </a:lnTo>
                <a:lnTo>
                  <a:pt x="19243228" y="16834929"/>
                </a:lnTo>
                <a:lnTo>
                  <a:pt x="0" y="16834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91" name="Google Shape;191;p18"/>
          <p:cNvGraphicFramePr/>
          <p:nvPr/>
        </p:nvGraphicFramePr>
        <p:xfrm>
          <a:off x="1028700" y="38004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{E7B7F1FF-B06C-442D-BE4F-571FA7E1FF92}</a:tableStyleId>
              </a:tblPr>
              <a:tblGrid>
                <a:gridCol w="3330050"/>
                <a:gridCol w="4300175"/>
                <a:gridCol w="4300175"/>
                <a:gridCol w="4300175"/>
              </a:tblGrid>
              <a:tr h="79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NAME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8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Eleanor Fitzgerald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8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Kimberly Nguyen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8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Lorna Alvarado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8C24"/>
                    </a:solidFill>
                  </a:tcPr>
                </a:tc>
              </a:tr>
              <a:tr h="127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GOALS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Easy to use product that helps with time management. 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 have more time. Wants to stay connected.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accomplish many personal and professional goals by improving time management.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MOTIVATION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 be more organised.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Connection with the team.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improve workflow.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FRUSTRATION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Messy application navigation. 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Can't decide on the plan.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Needs a consultation.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SOURCES OF INFO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media, newspapers, online news platforms, word of mouth.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media, news.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Professional network, social media.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ADDITIONAL.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Always on the go.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Needs all tools in one place.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Wants to share her account with her personal assistant.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67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192;p18"/>
          <p:cNvSpPr txBox="1"/>
          <p:nvPr/>
        </p:nvSpPr>
        <p:spPr>
          <a:xfrm>
            <a:off x="1028700" y="647623"/>
            <a:ext cx="3326758" cy="108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6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USER PERSONAS 4, 5, 6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5446037" y="1235573"/>
            <a:ext cx="2007158" cy="200715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6521" l="0" r="0" t="-334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9730219" y="1235573"/>
            <a:ext cx="2007158" cy="200715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0841" l="-81291" r="-36066" t="-397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14014400" y="1235573"/>
            <a:ext cx="2007158" cy="200715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0792" l="0" r="0" t="-3920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201" name="Google Shape;201;p19"/>
          <p:cNvSpPr/>
          <p:nvPr/>
        </p:nvSpPr>
        <p:spPr>
          <a:xfrm rot="-5055762">
            <a:off x="-14513019" y="-3156885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2" y="0"/>
                </a:lnTo>
                <a:lnTo>
                  <a:pt x="18975572" y="16600770"/>
                </a:lnTo>
                <a:lnTo>
                  <a:pt x="0" y="1660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9"/>
          <p:cNvSpPr txBox="1"/>
          <p:nvPr/>
        </p:nvSpPr>
        <p:spPr>
          <a:xfrm>
            <a:off x="2098298" y="1104900"/>
            <a:ext cx="14091404" cy="61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64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ANALYSIS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 rot="873553">
            <a:off x="12594613" y="-12392050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8" y="0"/>
                </a:lnTo>
                <a:lnTo>
                  <a:pt x="19243228" y="16834930"/>
                </a:lnTo>
                <a:lnTo>
                  <a:pt x="0" y="16834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4" name="Google Shape;204;p19"/>
          <p:cNvGrpSpPr/>
          <p:nvPr/>
        </p:nvGrpSpPr>
        <p:grpSpPr>
          <a:xfrm>
            <a:off x="3251071" y="3088398"/>
            <a:ext cx="5122173" cy="5527101"/>
            <a:chOff x="0" y="0"/>
            <a:chExt cx="6829564" cy="7369468"/>
          </a:xfrm>
        </p:grpSpPr>
        <p:sp>
          <p:nvSpPr>
            <p:cNvPr id="205" name="Google Shape;205;p19"/>
            <p:cNvSpPr txBox="1"/>
            <p:nvPr/>
          </p:nvSpPr>
          <p:spPr>
            <a:xfrm>
              <a:off x="0" y="0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TO THINK ABOUT</a:t>
              </a:r>
              <a:endParaRPr/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0" y="691584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0" y="2802494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PRODUCT POSITIONING</a:t>
              </a:r>
              <a:endParaRPr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0" y="3494078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0" y="5604988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HIGH QUALITY</a:t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0" y="6296572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9914756" y="3088398"/>
            <a:ext cx="5122173" cy="5527101"/>
            <a:chOff x="0" y="0"/>
            <a:chExt cx="6829564" cy="7369468"/>
          </a:xfrm>
        </p:grpSpPr>
        <p:sp>
          <p:nvSpPr>
            <p:cNvPr id="212" name="Google Shape;212;p19"/>
            <p:cNvSpPr txBox="1"/>
            <p:nvPr/>
          </p:nvSpPr>
          <p:spPr>
            <a:xfrm>
              <a:off x="0" y="0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PRODUCT UX</a:t>
              </a:r>
              <a:endParaRPr/>
            </a:p>
          </p:txBody>
        </p:sp>
        <p:sp>
          <p:nvSpPr>
            <p:cNvPr id="213" name="Google Shape;213;p19"/>
            <p:cNvSpPr txBox="1"/>
            <p:nvPr/>
          </p:nvSpPr>
          <p:spPr>
            <a:xfrm>
              <a:off x="0" y="691584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0" y="2802494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SUSTAINABILITY</a:t>
              </a:r>
              <a:endParaRPr/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0" y="3494078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0" y="5604988"/>
              <a:ext cx="6829564" cy="41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WRONG AUDIENCE</a:t>
              </a:r>
              <a:endParaRPr/>
            </a:p>
          </p:txBody>
        </p:sp>
        <p:sp>
          <p:nvSpPr>
            <p:cNvPr id="217" name="Google Shape;217;p19"/>
            <p:cNvSpPr txBox="1"/>
            <p:nvPr/>
          </p:nvSpPr>
          <p:spPr>
            <a:xfrm>
              <a:off x="0" y="6296572"/>
              <a:ext cx="6829564" cy="1072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223" name="Google Shape;223;p20"/>
          <p:cNvSpPr/>
          <p:nvPr/>
        </p:nvSpPr>
        <p:spPr>
          <a:xfrm rot="-540886">
            <a:off x="-6099293" y="-13785473"/>
            <a:ext cx="19243228" cy="16834929"/>
          </a:xfrm>
          <a:custGeom>
            <a:rect b="b" l="l" r="r" t="t"/>
            <a:pathLst>
              <a:path extrusionOk="0" h="16834929" w="19243228">
                <a:moveTo>
                  <a:pt x="0" y="0"/>
                </a:moveTo>
                <a:lnTo>
                  <a:pt x="19243228" y="0"/>
                </a:lnTo>
                <a:lnTo>
                  <a:pt x="19243228" y="16834929"/>
                </a:lnTo>
                <a:lnTo>
                  <a:pt x="0" y="16834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0"/>
          <p:cNvSpPr/>
          <p:nvPr/>
        </p:nvSpPr>
        <p:spPr>
          <a:xfrm rot="5606122">
            <a:off x="13710231" y="957915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0"/>
                </a:lnTo>
                <a:lnTo>
                  <a:pt x="0" y="1660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0"/>
          <p:cNvSpPr txBox="1"/>
          <p:nvPr/>
        </p:nvSpPr>
        <p:spPr>
          <a:xfrm>
            <a:off x="2860772" y="1104900"/>
            <a:ext cx="12566457" cy="616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5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ACTION STEPS</a:t>
            </a:r>
            <a:endParaRPr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1230045" y="3498457"/>
            <a:ext cx="2698394" cy="3638346"/>
            <a:chOff x="0" y="390525"/>
            <a:chExt cx="3597859" cy="4851129"/>
          </a:xfrm>
        </p:grpSpPr>
        <p:sp>
          <p:nvSpPr>
            <p:cNvPr id="227" name="Google Shape;227;p20"/>
            <p:cNvSpPr txBox="1"/>
            <p:nvPr/>
          </p:nvSpPr>
          <p:spPr>
            <a:xfrm>
              <a:off x="1254355" y="390525"/>
              <a:ext cx="1089150" cy="16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DB8C24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/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212408" y="2111367"/>
              <a:ext cx="3173042" cy="403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IMPROVE UX</a:t>
              </a:r>
              <a:endParaRPr/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0" y="3102134"/>
              <a:ext cx="3597859" cy="21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</p:grpSp>
      <p:grpSp>
        <p:nvGrpSpPr>
          <p:cNvPr id="230" name="Google Shape;230;p20"/>
          <p:cNvGrpSpPr/>
          <p:nvPr/>
        </p:nvGrpSpPr>
        <p:grpSpPr>
          <a:xfrm>
            <a:off x="4512424" y="3498457"/>
            <a:ext cx="2698394" cy="4171702"/>
            <a:chOff x="0" y="390525"/>
            <a:chExt cx="3597859" cy="5562270"/>
          </a:xfrm>
        </p:grpSpPr>
        <p:sp>
          <p:nvSpPr>
            <p:cNvPr id="231" name="Google Shape;231;p20"/>
            <p:cNvSpPr txBox="1"/>
            <p:nvPr/>
          </p:nvSpPr>
          <p:spPr>
            <a:xfrm>
              <a:off x="1254355" y="390525"/>
              <a:ext cx="1089150" cy="16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DB8C24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/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212408" y="2111367"/>
              <a:ext cx="3173042" cy="403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TARGETED ADS</a:t>
              </a:r>
              <a:endParaRPr/>
            </a:p>
          </p:txBody>
        </p:sp>
        <p:sp>
          <p:nvSpPr>
            <p:cNvPr id="233" name="Google Shape;233;p20"/>
            <p:cNvSpPr txBox="1"/>
            <p:nvPr/>
          </p:nvSpPr>
          <p:spPr>
            <a:xfrm>
              <a:off x="0" y="3102134"/>
              <a:ext cx="3597859" cy="2850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Donec lacinia elit et erat sollicitudin rhoncus. Integer dignissim ullamcorper molestie. Quisque vel pellentesque est, quis euismod arcu amet nisl cursus fringilla.</a:t>
              </a:r>
              <a:endParaRPr/>
            </a:p>
          </p:txBody>
        </p:sp>
      </p:grpSp>
      <p:grpSp>
        <p:nvGrpSpPr>
          <p:cNvPr id="234" name="Google Shape;234;p20"/>
          <p:cNvGrpSpPr/>
          <p:nvPr/>
        </p:nvGrpSpPr>
        <p:grpSpPr>
          <a:xfrm>
            <a:off x="7794803" y="3498457"/>
            <a:ext cx="2698394" cy="4209824"/>
            <a:chOff x="0" y="390525"/>
            <a:chExt cx="3597859" cy="5613099"/>
          </a:xfrm>
        </p:grpSpPr>
        <p:sp>
          <p:nvSpPr>
            <p:cNvPr id="235" name="Google Shape;235;p20"/>
            <p:cNvSpPr txBox="1"/>
            <p:nvPr/>
          </p:nvSpPr>
          <p:spPr>
            <a:xfrm>
              <a:off x="1254355" y="390525"/>
              <a:ext cx="1089150" cy="16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DB8C24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/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212408" y="2111367"/>
              <a:ext cx="3173042" cy="810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CLEAR MESSAGE</a:t>
              </a:r>
              <a:endParaRPr/>
            </a:p>
          </p:txBody>
        </p:sp>
        <p:sp>
          <p:nvSpPr>
            <p:cNvPr id="237" name="Google Shape;237;p20"/>
            <p:cNvSpPr txBox="1"/>
            <p:nvPr/>
          </p:nvSpPr>
          <p:spPr>
            <a:xfrm>
              <a:off x="0" y="3508534"/>
              <a:ext cx="3597859" cy="2495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Quisque vel ipsum dolor sit amet, consectetur adipiscing elit. Cras in libero sit amet nisl cursus fringilla. Nullam felis orci, maximus sit.</a:t>
              </a:r>
              <a:endParaRPr/>
            </a:p>
          </p:txBody>
        </p:sp>
      </p:grpSp>
      <p:grpSp>
        <p:nvGrpSpPr>
          <p:cNvPr id="238" name="Google Shape;238;p20"/>
          <p:cNvGrpSpPr/>
          <p:nvPr/>
        </p:nvGrpSpPr>
        <p:grpSpPr>
          <a:xfrm>
            <a:off x="11077182" y="3498457"/>
            <a:ext cx="2698394" cy="3638346"/>
            <a:chOff x="0" y="390525"/>
            <a:chExt cx="3597859" cy="4851129"/>
          </a:xfrm>
        </p:grpSpPr>
        <p:sp>
          <p:nvSpPr>
            <p:cNvPr id="239" name="Google Shape;239;p20"/>
            <p:cNvSpPr txBox="1"/>
            <p:nvPr/>
          </p:nvSpPr>
          <p:spPr>
            <a:xfrm>
              <a:off x="1254355" y="390525"/>
              <a:ext cx="1089150" cy="16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DB8C24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/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212408" y="2111367"/>
              <a:ext cx="3173042" cy="403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BRAINSTORM</a:t>
              </a:r>
              <a:endParaRPr/>
            </a:p>
          </p:txBody>
        </p:sp>
        <p:sp>
          <p:nvSpPr>
            <p:cNvPr id="241" name="Google Shape;241;p20"/>
            <p:cNvSpPr txBox="1"/>
            <p:nvPr/>
          </p:nvSpPr>
          <p:spPr>
            <a:xfrm>
              <a:off x="0" y="3102134"/>
              <a:ext cx="3597859" cy="21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elit. Cras in libero sit amet nisl cursus fringilla. Nullam felis orci, maximus sit.</a:t>
              </a:r>
              <a:endParaRPr/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14359561" y="3498457"/>
            <a:ext cx="2698394" cy="3905024"/>
            <a:chOff x="0" y="390525"/>
            <a:chExt cx="3597859" cy="5206699"/>
          </a:xfrm>
        </p:grpSpPr>
        <p:sp>
          <p:nvSpPr>
            <p:cNvPr id="243" name="Google Shape;243;p20"/>
            <p:cNvSpPr txBox="1"/>
            <p:nvPr/>
          </p:nvSpPr>
          <p:spPr>
            <a:xfrm>
              <a:off x="1254355" y="390525"/>
              <a:ext cx="1089150" cy="16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DB8C24"/>
                  </a:solidFill>
                  <a:latin typeface="Inter"/>
                  <a:ea typeface="Inter"/>
                  <a:cs typeface="Inter"/>
                  <a:sym typeface="Inter"/>
                </a:rPr>
                <a:t>5</a:t>
              </a:r>
              <a:endParaRPr/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212408" y="2111367"/>
              <a:ext cx="3173042" cy="403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0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PAIN POINTS</a:t>
              </a: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0" y="3102134"/>
              <a:ext cx="3597859" cy="2495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ED51"/>
                  </a:solidFill>
                  <a:latin typeface="Inter"/>
                  <a:ea typeface="Inter"/>
                  <a:cs typeface="Inter"/>
                  <a:sym typeface="Inter"/>
                </a:rPr>
                <a:t>Cras in libero sit ipsum dolor sit amet, consectetur adipiscing elit. Cras in libero sit amet nisl cursus fringilla. Nullam felis orci, maximus sit.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46" l="0" r="0" t="-16746"/>
            </a:stretch>
          </a:blipFill>
          <a:ln>
            <a:noFill/>
          </a:ln>
        </p:spPr>
      </p:sp>
      <p:sp>
        <p:nvSpPr>
          <p:cNvPr id="251" name="Google Shape;251;p21"/>
          <p:cNvSpPr/>
          <p:nvPr/>
        </p:nvSpPr>
        <p:spPr>
          <a:xfrm rot="9058190">
            <a:off x="9170840" y="-2725402"/>
            <a:ext cx="18975571" cy="16600770"/>
          </a:xfrm>
          <a:custGeom>
            <a:rect b="b" l="l" r="r" t="t"/>
            <a:pathLst>
              <a:path extrusionOk="0" h="16600770" w="18975571">
                <a:moveTo>
                  <a:pt x="0" y="0"/>
                </a:moveTo>
                <a:lnTo>
                  <a:pt x="18975571" y="0"/>
                </a:lnTo>
                <a:lnTo>
                  <a:pt x="18975571" y="16600770"/>
                </a:lnTo>
                <a:lnTo>
                  <a:pt x="0" y="1660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2" name="Google Shape;252;p21"/>
          <p:cNvGrpSpPr/>
          <p:nvPr/>
        </p:nvGrpSpPr>
        <p:grpSpPr>
          <a:xfrm>
            <a:off x="4246457" y="3572457"/>
            <a:ext cx="9795087" cy="2751677"/>
            <a:chOff x="0" y="200025"/>
            <a:chExt cx="13060116" cy="3668903"/>
          </a:xfrm>
        </p:grpSpPr>
        <p:sp>
          <p:nvSpPr>
            <p:cNvPr id="253" name="Google Shape;253;p21"/>
            <p:cNvSpPr txBox="1"/>
            <p:nvPr/>
          </p:nvSpPr>
          <p:spPr>
            <a:xfrm>
              <a:off x="0" y="200025"/>
              <a:ext cx="13060116" cy="1924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9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61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THANK YOU</a:t>
              </a:r>
              <a:endParaRPr/>
            </a:p>
          </p:txBody>
        </p:sp>
        <p:sp>
          <p:nvSpPr>
            <p:cNvPr id="254" name="Google Shape;254;p21"/>
            <p:cNvSpPr txBox="1"/>
            <p:nvPr/>
          </p:nvSpPr>
          <p:spPr>
            <a:xfrm>
              <a:off x="163517" y="2584164"/>
              <a:ext cx="12733081" cy="1284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2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57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LET US KNOW IF YOU</a:t>
              </a:r>
              <a:endParaRPr/>
            </a:p>
            <a:p>
              <a:pPr indent="0" lvl="0" marL="0" marR="0" rtl="0" algn="ctr">
                <a:lnSpc>
                  <a:spcPct val="142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57" u="none" cap="none" strike="noStrike">
                  <a:solidFill>
                    <a:srgbClr val="FFED51"/>
                  </a:solidFill>
                  <a:latin typeface="Arial"/>
                  <a:ea typeface="Arial"/>
                  <a:cs typeface="Arial"/>
                  <a:sym typeface="Arial"/>
                </a:rPr>
                <a:t>HAVE ANY QUESTIONS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