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Inter Semi-Bold" charset="1" panose="02000503000000020004"/>
      <p:regular r:id="rId21"/>
    </p:embeddedFont>
    <p:embeddedFont>
      <p:font typeface="Inter" charset="1" panose="020B0502030000000004"/>
      <p:regular r:id="rId22"/>
    </p:embeddedFont>
    <p:embeddedFont>
      <p:font typeface="Inter Bold" charset="1" panose="020B080203000000000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2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11" Target="../media/image40.png" Type="http://schemas.openxmlformats.org/officeDocument/2006/relationships/image"/><Relationship Id="rId12" Target="../media/image41.svg" Type="http://schemas.openxmlformats.org/officeDocument/2006/relationships/image"/><Relationship Id="rId2" Target="../media/image3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4.jpe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5.jpe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8.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5998072" y="9039225"/>
            <a:ext cx="3145928" cy="0"/>
          </a:xfrm>
          <a:prstGeom prst="line">
            <a:avLst/>
          </a:prstGeom>
          <a:ln cap="rnd" w="38100">
            <a:solidFill>
              <a:srgbClr val="0B48B3"/>
            </a:solidFill>
            <a:prstDash val="solid"/>
            <a:headEnd type="none" len="sm" w="sm"/>
            <a:tailEnd type="none" len="sm" w="sm"/>
          </a:ln>
        </p:spPr>
      </p:sp>
      <p:grpSp>
        <p:nvGrpSpPr>
          <p:cNvPr name="Group 3" id="3"/>
          <p:cNvGrpSpPr/>
          <p:nvPr/>
        </p:nvGrpSpPr>
        <p:grpSpPr>
          <a:xfrm rot="0">
            <a:off x="8395897" y="5919073"/>
            <a:ext cx="6134531" cy="7655765"/>
            <a:chOff x="0" y="0"/>
            <a:chExt cx="1615679" cy="2016333"/>
          </a:xfrm>
        </p:grpSpPr>
        <p:sp>
          <p:nvSpPr>
            <p:cNvPr name="Freeform 4" id="4"/>
            <p:cNvSpPr/>
            <p:nvPr/>
          </p:nvSpPr>
          <p:spPr>
            <a:xfrm flipH="false" flipV="false" rot="0">
              <a:off x="0" y="0"/>
              <a:ext cx="1615679" cy="2016333"/>
            </a:xfrm>
            <a:custGeom>
              <a:avLst/>
              <a:gdLst/>
              <a:ahLst/>
              <a:cxnLst/>
              <a:rect r="r" b="b" t="t" l="l"/>
              <a:pathLst>
                <a:path h="2016333" w="1615679">
                  <a:moveTo>
                    <a:pt x="126202" y="0"/>
                  </a:moveTo>
                  <a:lnTo>
                    <a:pt x="1489477" y="0"/>
                  </a:lnTo>
                  <a:cubicBezTo>
                    <a:pt x="1522947" y="0"/>
                    <a:pt x="1555047" y="13296"/>
                    <a:pt x="1578715" y="36964"/>
                  </a:cubicBezTo>
                  <a:cubicBezTo>
                    <a:pt x="1602383" y="60631"/>
                    <a:pt x="1615679" y="92731"/>
                    <a:pt x="1615679" y="126202"/>
                  </a:cubicBezTo>
                  <a:lnTo>
                    <a:pt x="1615679" y="1890131"/>
                  </a:lnTo>
                  <a:cubicBezTo>
                    <a:pt x="1615679" y="1959830"/>
                    <a:pt x="1559176" y="2016333"/>
                    <a:pt x="1489477" y="2016333"/>
                  </a:cubicBezTo>
                  <a:lnTo>
                    <a:pt x="126202" y="2016333"/>
                  </a:lnTo>
                  <a:cubicBezTo>
                    <a:pt x="56503" y="2016333"/>
                    <a:pt x="0" y="1959830"/>
                    <a:pt x="0" y="1890131"/>
                  </a:cubicBezTo>
                  <a:lnTo>
                    <a:pt x="0" y="126202"/>
                  </a:lnTo>
                  <a:cubicBezTo>
                    <a:pt x="0" y="56503"/>
                    <a:pt x="56503" y="0"/>
                    <a:pt x="126202" y="0"/>
                  </a:cubicBezTo>
                  <a:close/>
                </a:path>
              </a:pathLst>
            </a:custGeom>
            <a:solidFill>
              <a:srgbClr val="2E65EC"/>
            </a:solidFill>
          </p:spPr>
        </p:sp>
        <p:sp>
          <p:nvSpPr>
            <p:cNvPr name="TextBox 5" id="5"/>
            <p:cNvSpPr txBox="true"/>
            <p:nvPr/>
          </p:nvSpPr>
          <p:spPr>
            <a:xfrm>
              <a:off x="0" y="-38100"/>
              <a:ext cx="1615679" cy="2054433"/>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8395897" y="-2847641"/>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5201900" y="9039225"/>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11463162" y="-4978170"/>
            <a:ext cx="6134531" cy="7655765"/>
            <a:chOff x="0" y="0"/>
            <a:chExt cx="1615679" cy="2016333"/>
          </a:xfrm>
        </p:grpSpPr>
        <p:sp>
          <p:nvSpPr>
            <p:cNvPr name="Freeform 9" id="9"/>
            <p:cNvSpPr/>
            <p:nvPr/>
          </p:nvSpPr>
          <p:spPr>
            <a:xfrm flipH="false" flipV="false" rot="0">
              <a:off x="0" y="0"/>
              <a:ext cx="1615679" cy="2016333"/>
            </a:xfrm>
            <a:custGeom>
              <a:avLst/>
              <a:gdLst/>
              <a:ahLst/>
              <a:cxnLst/>
              <a:rect r="r" b="b" t="t" l="l"/>
              <a:pathLst>
                <a:path h="2016333" w="1615679">
                  <a:moveTo>
                    <a:pt x="126202" y="0"/>
                  </a:moveTo>
                  <a:lnTo>
                    <a:pt x="1489477" y="0"/>
                  </a:lnTo>
                  <a:cubicBezTo>
                    <a:pt x="1522947" y="0"/>
                    <a:pt x="1555047" y="13296"/>
                    <a:pt x="1578715" y="36964"/>
                  </a:cubicBezTo>
                  <a:cubicBezTo>
                    <a:pt x="1602383" y="60631"/>
                    <a:pt x="1615679" y="92731"/>
                    <a:pt x="1615679" y="126202"/>
                  </a:cubicBezTo>
                  <a:lnTo>
                    <a:pt x="1615679" y="1890131"/>
                  </a:lnTo>
                  <a:cubicBezTo>
                    <a:pt x="1615679" y="1959830"/>
                    <a:pt x="1559176" y="2016333"/>
                    <a:pt x="1489477" y="2016333"/>
                  </a:cubicBezTo>
                  <a:lnTo>
                    <a:pt x="126202" y="2016333"/>
                  </a:lnTo>
                  <a:cubicBezTo>
                    <a:pt x="56503" y="2016333"/>
                    <a:pt x="0" y="1959830"/>
                    <a:pt x="0" y="1890131"/>
                  </a:cubicBezTo>
                  <a:lnTo>
                    <a:pt x="0" y="126202"/>
                  </a:lnTo>
                  <a:cubicBezTo>
                    <a:pt x="0" y="56503"/>
                    <a:pt x="56503" y="0"/>
                    <a:pt x="126202" y="0"/>
                  </a:cubicBezTo>
                  <a:close/>
                </a:path>
              </a:pathLst>
            </a:custGeom>
            <a:solidFill>
              <a:srgbClr val="2E65EC"/>
            </a:solidFill>
          </p:spPr>
        </p:sp>
        <p:sp>
          <p:nvSpPr>
            <p:cNvPr name="TextBox 10" id="10"/>
            <p:cNvSpPr txBox="true"/>
            <p:nvPr/>
          </p:nvSpPr>
          <p:spPr>
            <a:xfrm>
              <a:off x="0" y="-38100"/>
              <a:ext cx="1615679" cy="2054433"/>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9411698" y="1752934"/>
            <a:ext cx="8876302" cy="6781133"/>
            <a:chOff x="0" y="0"/>
            <a:chExt cx="26335787" cy="20119467"/>
          </a:xfrm>
        </p:grpSpPr>
        <p:sp>
          <p:nvSpPr>
            <p:cNvPr name="Freeform 12" id="12"/>
            <p:cNvSpPr/>
            <p:nvPr/>
          </p:nvSpPr>
          <p:spPr>
            <a:xfrm flipH="false" flipV="false" rot="0">
              <a:off x="0" y="0"/>
              <a:ext cx="26335735" cy="20119595"/>
            </a:xfrm>
            <a:custGeom>
              <a:avLst/>
              <a:gdLst/>
              <a:ahLst/>
              <a:cxnLst/>
              <a:rect r="r" b="b" t="t" l="l"/>
              <a:pathLst>
                <a:path h="20119595" w="26335735">
                  <a:moveTo>
                    <a:pt x="5846064" y="0"/>
                  </a:moveTo>
                  <a:cubicBezTo>
                    <a:pt x="2617343" y="0"/>
                    <a:pt x="0" y="2617343"/>
                    <a:pt x="0" y="5846064"/>
                  </a:cubicBezTo>
                  <a:lnTo>
                    <a:pt x="0" y="14273530"/>
                  </a:lnTo>
                  <a:cubicBezTo>
                    <a:pt x="0" y="17502124"/>
                    <a:pt x="2617343" y="20119595"/>
                    <a:pt x="5846064" y="20119595"/>
                  </a:cubicBezTo>
                  <a:lnTo>
                    <a:pt x="26335735" y="20119595"/>
                  </a:lnTo>
                  <a:lnTo>
                    <a:pt x="26335735" y="0"/>
                  </a:lnTo>
                  <a:close/>
                </a:path>
              </a:pathLst>
            </a:custGeom>
            <a:blipFill>
              <a:blip r:embed="rId4"/>
              <a:stretch>
                <a:fillRect l="-10556" t="0" r="-3895" b="0"/>
              </a:stretch>
            </a:blipFill>
          </p:spPr>
        </p:sp>
      </p:grpSp>
      <p:sp>
        <p:nvSpPr>
          <p:cNvPr name="Freeform 13" id="13"/>
          <p:cNvSpPr/>
          <p:nvPr/>
        </p:nvSpPr>
        <p:spPr>
          <a:xfrm flipH="false" flipV="false" rot="0">
            <a:off x="1028700" y="926286"/>
            <a:ext cx="966761" cy="890629"/>
          </a:xfrm>
          <a:custGeom>
            <a:avLst/>
            <a:gdLst/>
            <a:ahLst/>
            <a:cxnLst/>
            <a:rect r="r" b="b" t="t" l="l"/>
            <a:pathLst>
              <a:path h="890629" w="966761">
                <a:moveTo>
                  <a:pt x="0" y="0"/>
                </a:moveTo>
                <a:lnTo>
                  <a:pt x="966761" y="0"/>
                </a:lnTo>
                <a:lnTo>
                  <a:pt x="966761" y="890628"/>
                </a:lnTo>
                <a:lnTo>
                  <a:pt x="0" y="8906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1028700" y="2420420"/>
            <a:ext cx="6229483" cy="2133815"/>
          </a:xfrm>
          <a:prstGeom prst="rect">
            <a:avLst/>
          </a:prstGeom>
        </p:spPr>
        <p:txBody>
          <a:bodyPr anchor="t" rtlCol="false" tIns="0" lIns="0" bIns="0" rIns="0">
            <a:spAutoFit/>
          </a:bodyPr>
          <a:lstStyle/>
          <a:p>
            <a:pPr algn="l">
              <a:lnSpc>
                <a:spcPts val="17313"/>
              </a:lnSpc>
            </a:pPr>
            <a:r>
              <a:rPr lang="en-US" b="true" sz="12366">
                <a:solidFill>
                  <a:srgbClr val="000000"/>
                </a:solidFill>
                <a:latin typeface="Inter Semi-Bold"/>
                <a:ea typeface="Inter Semi-Bold"/>
                <a:cs typeface="Inter Semi-Bold"/>
                <a:sym typeface="Inter Semi-Bold"/>
              </a:rPr>
              <a:t>SALES</a:t>
            </a:r>
          </a:p>
        </p:txBody>
      </p:sp>
      <p:sp>
        <p:nvSpPr>
          <p:cNvPr name="TextBox 15" id="15"/>
          <p:cNvSpPr txBox="true"/>
          <p:nvPr/>
        </p:nvSpPr>
        <p:spPr>
          <a:xfrm rot="0">
            <a:off x="1028700" y="3853305"/>
            <a:ext cx="6959732" cy="2133815"/>
          </a:xfrm>
          <a:prstGeom prst="rect">
            <a:avLst/>
          </a:prstGeom>
        </p:spPr>
        <p:txBody>
          <a:bodyPr anchor="t" rtlCol="false" tIns="0" lIns="0" bIns="0" rIns="0">
            <a:spAutoFit/>
          </a:bodyPr>
          <a:lstStyle/>
          <a:p>
            <a:pPr algn="l">
              <a:lnSpc>
                <a:spcPts val="17313"/>
              </a:lnSpc>
            </a:pPr>
            <a:r>
              <a:rPr lang="en-US" b="true" sz="12366">
                <a:solidFill>
                  <a:srgbClr val="000000"/>
                </a:solidFill>
                <a:latin typeface="Inter Semi-Bold"/>
                <a:ea typeface="Inter Semi-Bold"/>
                <a:cs typeface="Inter Semi-Bold"/>
                <a:sym typeface="Inter Semi-Bold"/>
              </a:rPr>
              <a:t>REPORT</a:t>
            </a:r>
          </a:p>
        </p:txBody>
      </p:sp>
      <p:sp>
        <p:nvSpPr>
          <p:cNvPr name="TextBox 16" id="16"/>
          <p:cNvSpPr txBox="true"/>
          <p:nvPr/>
        </p:nvSpPr>
        <p:spPr>
          <a:xfrm rot="0">
            <a:off x="1123590" y="5880973"/>
            <a:ext cx="6229483" cy="2581495"/>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Analyzing sales performance in a certain period, helping companies measure target achievement and sales strategies.</a:t>
            </a:r>
          </a:p>
        </p:txBody>
      </p:sp>
      <p:sp>
        <p:nvSpPr>
          <p:cNvPr name="TextBox 17" id="17"/>
          <p:cNvSpPr txBox="true"/>
          <p:nvPr/>
        </p:nvSpPr>
        <p:spPr>
          <a:xfrm rot="0">
            <a:off x="2121848" y="1104900"/>
            <a:ext cx="3319308"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Brand image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433173"/>
            <a:ext cx="6666596"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Customer</a:t>
            </a:r>
          </a:p>
        </p:txBody>
      </p:sp>
      <p:sp>
        <p:nvSpPr>
          <p:cNvPr name="TextBox 3" id="3"/>
          <p:cNvSpPr txBox="true"/>
          <p:nvPr/>
        </p:nvSpPr>
        <p:spPr>
          <a:xfrm rot="0">
            <a:off x="1028700" y="2502155"/>
            <a:ext cx="7472354"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Segmentation</a:t>
            </a:r>
          </a:p>
        </p:txBody>
      </p:sp>
      <p:sp>
        <p:nvSpPr>
          <p:cNvPr name="AutoShape 4" id="4"/>
          <p:cNvSpPr/>
          <p:nvPr/>
        </p:nvSpPr>
        <p:spPr>
          <a:xfrm>
            <a:off x="1075965" y="3927095"/>
            <a:ext cx="6619331" cy="0"/>
          </a:xfrm>
          <a:prstGeom prst="line">
            <a:avLst/>
          </a:prstGeom>
          <a:ln cap="flat" w="95250">
            <a:solidFill>
              <a:srgbClr val="2E65EC"/>
            </a:solidFill>
            <a:prstDash val="solid"/>
            <a:headEnd type="none" len="sm" w="sm"/>
            <a:tailEnd type="none" len="sm" w="sm"/>
          </a:ln>
        </p:spPr>
      </p:sp>
      <p:sp>
        <p:nvSpPr>
          <p:cNvPr name="TextBox 5" id="5"/>
          <p:cNvSpPr txBox="true"/>
          <p:nvPr/>
        </p:nvSpPr>
        <p:spPr>
          <a:xfrm rot="0">
            <a:off x="1075965" y="4261902"/>
            <a:ext cx="8496430" cy="2581495"/>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Sales Channels Performance is a part of the sales report that analyzes the performance of various distribution channels used by the company to sell its products.</a:t>
            </a:r>
          </a:p>
        </p:txBody>
      </p:sp>
      <p:grpSp>
        <p:nvGrpSpPr>
          <p:cNvPr name="Group 6" id="6"/>
          <p:cNvGrpSpPr/>
          <p:nvPr/>
        </p:nvGrpSpPr>
        <p:grpSpPr>
          <a:xfrm rot="0">
            <a:off x="10764644" y="838813"/>
            <a:ext cx="8232564" cy="4114800"/>
            <a:chOff x="0" y="0"/>
            <a:chExt cx="2168247" cy="1083733"/>
          </a:xfrm>
        </p:grpSpPr>
        <p:sp>
          <p:nvSpPr>
            <p:cNvPr name="Freeform 7" id="7"/>
            <p:cNvSpPr/>
            <p:nvPr/>
          </p:nvSpPr>
          <p:spPr>
            <a:xfrm flipH="false" flipV="false" rot="0">
              <a:off x="0" y="0"/>
              <a:ext cx="2168247" cy="1083733"/>
            </a:xfrm>
            <a:custGeom>
              <a:avLst/>
              <a:gdLst/>
              <a:ahLst/>
              <a:cxnLst/>
              <a:rect r="r" b="b" t="t" l="l"/>
              <a:pathLst>
                <a:path h="1083733" w="2168247">
                  <a:moveTo>
                    <a:pt x="94040" y="0"/>
                  </a:moveTo>
                  <a:lnTo>
                    <a:pt x="2074207" y="0"/>
                  </a:lnTo>
                  <a:cubicBezTo>
                    <a:pt x="2126144" y="0"/>
                    <a:pt x="2168247" y="42103"/>
                    <a:pt x="2168247" y="94040"/>
                  </a:cubicBezTo>
                  <a:lnTo>
                    <a:pt x="2168247" y="989693"/>
                  </a:lnTo>
                  <a:cubicBezTo>
                    <a:pt x="2168247" y="1041630"/>
                    <a:pt x="2126144" y="1083733"/>
                    <a:pt x="2074207" y="1083733"/>
                  </a:cubicBezTo>
                  <a:lnTo>
                    <a:pt x="94040" y="1083733"/>
                  </a:lnTo>
                  <a:cubicBezTo>
                    <a:pt x="42103" y="1083733"/>
                    <a:pt x="0" y="1041630"/>
                    <a:pt x="0" y="989693"/>
                  </a:cubicBezTo>
                  <a:lnTo>
                    <a:pt x="0" y="94040"/>
                  </a:lnTo>
                  <a:cubicBezTo>
                    <a:pt x="0" y="42103"/>
                    <a:pt x="42103" y="0"/>
                    <a:pt x="94040" y="0"/>
                  </a:cubicBezTo>
                  <a:close/>
                </a:path>
              </a:pathLst>
            </a:custGeom>
            <a:solidFill>
              <a:srgbClr val="2E65EC"/>
            </a:solidFill>
          </p:spPr>
        </p:sp>
        <p:sp>
          <p:nvSpPr>
            <p:cNvPr name="TextBox 8" id="8"/>
            <p:cNvSpPr txBox="true"/>
            <p:nvPr/>
          </p:nvSpPr>
          <p:spPr>
            <a:xfrm>
              <a:off x="0" y="-38100"/>
              <a:ext cx="2168247" cy="1121833"/>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0262588" y="8242076"/>
            <a:ext cx="4465938" cy="3222823"/>
            <a:chOff x="0" y="0"/>
            <a:chExt cx="1176214" cy="848809"/>
          </a:xfrm>
        </p:grpSpPr>
        <p:sp>
          <p:nvSpPr>
            <p:cNvPr name="Freeform 10" id="10"/>
            <p:cNvSpPr/>
            <p:nvPr/>
          </p:nvSpPr>
          <p:spPr>
            <a:xfrm flipH="false" flipV="false" rot="0">
              <a:off x="0" y="0"/>
              <a:ext cx="1176214" cy="848809"/>
            </a:xfrm>
            <a:custGeom>
              <a:avLst/>
              <a:gdLst/>
              <a:ahLst/>
              <a:cxnLst/>
              <a:rect r="r" b="b" t="t" l="l"/>
              <a:pathLst>
                <a:path h="848809" w="1176214">
                  <a:moveTo>
                    <a:pt x="173355" y="0"/>
                  </a:moveTo>
                  <a:lnTo>
                    <a:pt x="1002859" y="0"/>
                  </a:lnTo>
                  <a:cubicBezTo>
                    <a:pt x="1098601" y="0"/>
                    <a:pt x="1176214" y="77614"/>
                    <a:pt x="1176214" y="173355"/>
                  </a:cubicBezTo>
                  <a:lnTo>
                    <a:pt x="1176214" y="675455"/>
                  </a:lnTo>
                  <a:cubicBezTo>
                    <a:pt x="1176214" y="771196"/>
                    <a:pt x="1098601" y="848809"/>
                    <a:pt x="1002859" y="848809"/>
                  </a:cubicBezTo>
                  <a:lnTo>
                    <a:pt x="173355" y="848809"/>
                  </a:lnTo>
                  <a:cubicBezTo>
                    <a:pt x="127378" y="848809"/>
                    <a:pt x="83285" y="830545"/>
                    <a:pt x="50774" y="798035"/>
                  </a:cubicBezTo>
                  <a:cubicBezTo>
                    <a:pt x="18264" y="765525"/>
                    <a:pt x="0" y="721431"/>
                    <a:pt x="0" y="675455"/>
                  </a:cubicBezTo>
                  <a:lnTo>
                    <a:pt x="0" y="173355"/>
                  </a:lnTo>
                  <a:cubicBezTo>
                    <a:pt x="0" y="77614"/>
                    <a:pt x="77614" y="0"/>
                    <a:pt x="173355" y="0"/>
                  </a:cubicBezTo>
                  <a:close/>
                </a:path>
              </a:pathLst>
            </a:custGeom>
            <a:solidFill>
              <a:srgbClr val="2E65EC"/>
            </a:solidFill>
          </p:spPr>
        </p:sp>
        <p:sp>
          <p:nvSpPr>
            <p:cNvPr name="TextBox 11" id="11"/>
            <p:cNvSpPr txBox="true"/>
            <p:nvPr/>
          </p:nvSpPr>
          <p:spPr>
            <a:xfrm>
              <a:off x="0" y="-38100"/>
              <a:ext cx="1176214" cy="886909"/>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1849418" y="0"/>
            <a:ext cx="4537908" cy="9407499"/>
            <a:chOff x="0" y="0"/>
            <a:chExt cx="16807066" cy="34842590"/>
          </a:xfrm>
        </p:grpSpPr>
        <p:sp>
          <p:nvSpPr>
            <p:cNvPr name="Freeform 13" id="13"/>
            <p:cNvSpPr/>
            <p:nvPr/>
          </p:nvSpPr>
          <p:spPr>
            <a:xfrm flipH="false" flipV="false" rot="0">
              <a:off x="0" y="0"/>
              <a:ext cx="16807053" cy="34842577"/>
            </a:xfrm>
            <a:custGeom>
              <a:avLst/>
              <a:gdLst/>
              <a:ahLst/>
              <a:cxnLst/>
              <a:rect r="r" b="b" t="t" l="l"/>
              <a:pathLst>
                <a:path h="34842577" w="16807053">
                  <a:moveTo>
                    <a:pt x="0" y="0"/>
                  </a:moveTo>
                  <a:lnTo>
                    <a:pt x="0" y="30124908"/>
                  </a:lnTo>
                  <a:cubicBezTo>
                    <a:pt x="0" y="32726505"/>
                    <a:pt x="2106041" y="34836354"/>
                    <a:pt x="4706239" y="34842577"/>
                  </a:cubicBezTo>
                  <a:lnTo>
                    <a:pt x="12100814" y="34842577"/>
                  </a:lnTo>
                  <a:cubicBezTo>
                    <a:pt x="14701013" y="34836354"/>
                    <a:pt x="16807053" y="32726505"/>
                    <a:pt x="16807053" y="30124908"/>
                  </a:cubicBezTo>
                  <a:lnTo>
                    <a:pt x="16807053" y="0"/>
                  </a:lnTo>
                  <a:close/>
                </a:path>
              </a:pathLst>
            </a:custGeom>
            <a:blipFill>
              <a:blip r:embed="rId2"/>
              <a:stretch>
                <a:fillRect l="-19103" t="0" r="-19103" b="0"/>
              </a:stretch>
            </a:blipFill>
          </p:spPr>
        </p:sp>
      </p:grpSp>
      <p:sp>
        <p:nvSpPr>
          <p:cNvPr name="Freeform 14" id="14"/>
          <p:cNvSpPr/>
          <p:nvPr/>
        </p:nvSpPr>
        <p:spPr>
          <a:xfrm flipH="false" flipV="true" rot="0">
            <a:off x="17073158" y="7350099"/>
            <a:ext cx="4114800" cy="4114800"/>
          </a:xfrm>
          <a:custGeom>
            <a:avLst/>
            <a:gdLst/>
            <a:ahLst/>
            <a:cxnLst/>
            <a:rect r="r" b="b" t="t" l="l"/>
            <a:pathLst>
              <a:path h="4114800" w="4114800">
                <a:moveTo>
                  <a:pt x="0" y="4114800"/>
                </a:moveTo>
                <a:lnTo>
                  <a:pt x="4114800" y="4114800"/>
                </a:lnTo>
                <a:lnTo>
                  <a:pt x="4114800" y="0"/>
                </a:lnTo>
                <a:lnTo>
                  <a:pt x="0" y="0"/>
                </a:lnTo>
                <a:lnTo>
                  <a:pt x="0" y="411480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1075965" y="6677141"/>
            <a:ext cx="340130" cy="259349"/>
          </a:xfrm>
          <a:custGeom>
            <a:avLst/>
            <a:gdLst/>
            <a:ahLst/>
            <a:cxnLst/>
            <a:rect r="r" b="b" t="t" l="l"/>
            <a:pathLst>
              <a:path h="259349" w="340130">
                <a:moveTo>
                  <a:pt x="0" y="0"/>
                </a:moveTo>
                <a:lnTo>
                  <a:pt x="340131" y="0"/>
                </a:lnTo>
                <a:lnTo>
                  <a:pt x="340131" y="259349"/>
                </a:lnTo>
                <a:lnTo>
                  <a:pt x="0" y="2593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075965" y="7191491"/>
            <a:ext cx="340130" cy="259349"/>
          </a:xfrm>
          <a:custGeom>
            <a:avLst/>
            <a:gdLst/>
            <a:ahLst/>
            <a:cxnLst/>
            <a:rect r="r" b="b" t="t" l="l"/>
            <a:pathLst>
              <a:path h="259349" w="340130">
                <a:moveTo>
                  <a:pt x="0" y="0"/>
                </a:moveTo>
                <a:lnTo>
                  <a:pt x="340131" y="0"/>
                </a:lnTo>
                <a:lnTo>
                  <a:pt x="340131" y="259349"/>
                </a:lnTo>
                <a:lnTo>
                  <a:pt x="0" y="2593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075965" y="7705841"/>
            <a:ext cx="340130" cy="259349"/>
          </a:xfrm>
          <a:custGeom>
            <a:avLst/>
            <a:gdLst/>
            <a:ahLst/>
            <a:cxnLst/>
            <a:rect r="r" b="b" t="t" l="l"/>
            <a:pathLst>
              <a:path h="259349" w="340130">
                <a:moveTo>
                  <a:pt x="0" y="0"/>
                </a:moveTo>
                <a:lnTo>
                  <a:pt x="340131" y="0"/>
                </a:lnTo>
                <a:lnTo>
                  <a:pt x="340131" y="259349"/>
                </a:lnTo>
                <a:lnTo>
                  <a:pt x="0" y="2593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075965" y="8220191"/>
            <a:ext cx="340130" cy="259349"/>
          </a:xfrm>
          <a:custGeom>
            <a:avLst/>
            <a:gdLst/>
            <a:ahLst/>
            <a:cxnLst/>
            <a:rect r="r" b="b" t="t" l="l"/>
            <a:pathLst>
              <a:path h="259349" w="340130">
                <a:moveTo>
                  <a:pt x="0" y="0"/>
                </a:moveTo>
                <a:lnTo>
                  <a:pt x="340131" y="0"/>
                </a:lnTo>
                <a:lnTo>
                  <a:pt x="340131" y="259349"/>
                </a:lnTo>
                <a:lnTo>
                  <a:pt x="0" y="2593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9" id="19"/>
          <p:cNvSpPr txBox="true"/>
          <p:nvPr/>
        </p:nvSpPr>
        <p:spPr>
          <a:xfrm rot="0">
            <a:off x="1529768" y="6528852"/>
            <a:ext cx="4118561"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Demographics</a:t>
            </a:r>
          </a:p>
        </p:txBody>
      </p:sp>
      <p:sp>
        <p:nvSpPr>
          <p:cNvPr name="TextBox 20" id="20"/>
          <p:cNvSpPr txBox="true"/>
          <p:nvPr/>
        </p:nvSpPr>
        <p:spPr>
          <a:xfrm rot="0">
            <a:off x="1529768" y="7043202"/>
            <a:ext cx="4118561"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Geographic</a:t>
            </a:r>
          </a:p>
        </p:txBody>
      </p:sp>
      <p:sp>
        <p:nvSpPr>
          <p:cNvPr name="TextBox 21" id="21"/>
          <p:cNvSpPr txBox="true"/>
          <p:nvPr/>
        </p:nvSpPr>
        <p:spPr>
          <a:xfrm rot="0">
            <a:off x="1529768" y="7557552"/>
            <a:ext cx="4118561"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Psychographics</a:t>
            </a:r>
          </a:p>
        </p:txBody>
      </p:sp>
      <p:sp>
        <p:nvSpPr>
          <p:cNvPr name="TextBox 22" id="22"/>
          <p:cNvSpPr txBox="true"/>
          <p:nvPr/>
        </p:nvSpPr>
        <p:spPr>
          <a:xfrm rot="0">
            <a:off x="1529768" y="8071902"/>
            <a:ext cx="4118561"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Behavioral</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75965" y="1596088"/>
            <a:ext cx="340130" cy="259349"/>
          </a:xfrm>
          <a:custGeom>
            <a:avLst/>
            <a:gdLst/>
            <a:ahLst/>
            <a:cxnLst/>
            <a:rect r="r" b="b" t="t" l="l"/>
            <a:pathLst>
              <a:path h="259349" w="340130">
                <a:moveTo>
                  <a:pt x="0" y="0"/>
                </a:moveTo>
                <a:lnTo>
                  <a:pt x="340131" y="0"/>
                </a:lnTo>
                <a:lnTo>
                  <a:pt x="340131" y="259350"/>
                </a:lnTo>
                <a:lnTo>
                  <a:pt x="0" y="2593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529768" y="1447800"/>
            <a:ext cx="4118561"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Demographics</a:t>
            </a:r>
          </a:p>
        </p:txBody>
      </p:sp>
      <p:sp>
        <p:nvSpPr>
          <p:cNvPr name="TextBox 4" id="4"/>
          <p:cNvSpPr txBox="true"/>
          <p:nvPr/>
        </p:nvSpPr>
        <p:spPr>
          <a:xfrm rot="0">
            <a:off x="1514752" y="1962150"/>
            <a:ext cx="10566404" cy="1038313"/>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Group customers by age, gender, income, education, marital status, etc.</a:t>
            </a:r>
          </a:p>
        </p:txBody>
      </p:sp>
      <p:sp>
        <p:nvSpPr>
          <p:cNvPr name="Freeform 5" id="5"/>
          <p:cNvSpPr/>
          <p:nvPr/>
        </p:nvSpPr>
        <p:spPr>
          <a:xfrm flipH="false" flipV="false" rot="0">
            <a:off x="1028700" y="3367738"/>
            <a:ext cx="340130" cy="259349"/>
          </a:xfrm>
          <a:custGeom>
            <a:avLst/>
            <a:gdLst/>
            <a:ahLst/>
            <a:cxnLst/>
            <a:rect r="r" b="b" t="t" l="l"/>
            <a:pathLst>
              <a:path h="259349" w="340130">
                <a:moveTo>
                  <a:pt x="0" y="0"/>
                </a:moveTo>
                <a:lnTo>
                  <a:pt x="340130" y="0"/>
                </a:lnTo>
                <a:lnTo>
                  <a:pt x="340130" y="259350"/>
                </a:lnTo>
                <a:lnTo>
                  <a:pt x="0" y="2593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28700" y="5139388"/>
            <a:ext cx="340130" cy="259349"/>
          </a:xfrm>
          <a:custGeom>
            <a:avLst/>
            <a:gdLst/>
            <a:ahLst/>
            <a:cxnLst/>
            <a:rect r="r" b="b" t="t" l="l"/>
            <a:pathLst>
              <a:path h="259349" w="340130">
                <a:moveTo>
                  <a:pt x="0" y="0"/>
                </a:moveTo>
                <a:lnTo>
                  <a:pt x="340130" y="0"/>
                </a:lnTo>
                <a:lnTo>
                  <a:pt x="340130" y="259350"/>
                </a:lnTo>
                <a:lnTo>
                  <a:pt x="0" y="2593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028700" y="6911038"/>
            <a:ext cx="340130" cy="259349"/>
          </a:xfrm>
          <a:custGeom>
            <a:avLst/>
            <a:gdLst/>
            <a:ahLst/>
            <a:cxnLst/>
            <a:rect r="r" b="b" t="t" l="l"/>
            <a:pathLst>
              <a:path h="259349" w="340130">
                <a:moveTo>
                  <a:pt x="0" y="0"/>
                </a:moveTo>
                <a:lnTo>
                  <a:pt x="340130" y="0"/>
                </a:lnTo>
                <a:lnTo>
                  <a:pt x="340130" y="259350"/>
                </a:lnTo>
                <a:lnTo>
                  <a:pt x="0" y="2593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1482502" y="3219450"/>
            <a:ext cx="4118561"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Geographic</a:t>
            </a:r>
          </a:p>
        </p:txBody>
      </p:sp>
      <p:sp>
        <p:nvSpPr>
          <p:cNvPr name="TextBox 9" id="9"/>
          <p:cNvSpPr txBox="true"/>
          <p:nvPr/>
        </p:nvSpPr>
        <p:spPr>
          <a:xfrm rot="0">
            <a:off x="1482502" y="4991100"/>
            <a:ext cx="4118561"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Psychographics</a:t>
            </a:r>
          </a:p>
        </p:txBody>
      </p:sp>
      <p:sp>
        <p:nvSpPr>
          <p:cNvPr name="TextBox 10" id="10"/>
          <p:cNvSpPr txBox="true"/>
          <p:nvPr/>
        </p:nvSpPr>
        <p:spPr>
          <a:xfrm rot="0">
            <a:off x="1482502" y="6762750"/>
            <a:ext cx="4118561"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Behavioral</a:t>
            </a:r>
          </a:p>
        </p:txBody>
      </p:sp>
      <p:sp>
        <p:nvSpPr>
          <p:cNvPr name="TextBox 11" id="11"/>
          <p:cNvSpPr txBox="true"/>
          <p:nvPr/>
        </p:nvSpPr>
        <p:spPr>
          <a:xfrm rot="0">
            <a:off x="1482502" y="3733800"/>
            <a:ext cx="10566404" cy="1038313"/>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Group customers by geographic location such as country, city, or zip code.</a:t>
            </a:r>
          </a:p>
        </p:txBody>
      </p:sp>
      <p:sp>
        <p:nvSpPr>
          <p:cNvPr name="TextBox 12" id="12"/>
          <p:cNvSpPr txBox="true"/>
          <p:nvPr/>
        </p:nvSpPr>
        <p:spPr>
          <a:xfrm rot="0">
            <a:off x="1482502" y="5505450"/>
            <a:ext cx="10566404" cy="1038313"/>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Group customers based on lifestyle, personality, values, interests, and attitudes.</a:t>
            </a:r>
          </a:p>
        </p:txBody>
      </p:sp>
      <p:sp>
        <p:nvSpPr>
          <p:cNvPr name="TextBox 13" id="13"/>
          <p:cNvSpPr txBox="true"/>
          <p:nvPr/>
        </p:nvSpPr>
        <p:spPr>
          <a:xfrm rot="0">
            <a:off x="1482502" y="7277100"/>
            <a:ext cx="10566404" cy="2067101"/>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Group customers based on their behavior toward products or services, such as purchasing patterns, loyalty, product usage, and response to marketing campaigns.</a:t>
            </a:r>
          </a:p>
        </p:txBody>
      </p:sp>
      <p:grpSp>
        <p:nvGrpSpPr>
          <p:cNvPr name="Group 14" id="14"/>
          <p:cNvGrpSpPr/>
          <p:nvPr/>
        </p:nvGrpSpPr>
        <p:grpSpPr>
          <a:xfrm rot="0">
            <a:off x="15756624" y="0"/>
            <a:ext cx="3045724" cy="10287000"/>
            <a:chOff x="0" y="0"/>
            <a:chExt cx="802166" cy="2709333"/>
          </a:xfrm>
        </p:grpSpPr>
        <p:sp>
          <p:nvSpPr>
            <p:cNvPr name="Freeform 15" id="15"/>
            <p:cNvSpPr/>
            <p:nvPr/>
          </p:nvSpPr>
          <p:spPr>
            <a:xfrm flipH="false" flipV="false" rot="0">
              <a:off x="0" y="0"/>
              <a:ext cx="802166" cy="2709333"/>
            </a:xfrm>
            <a:custGeom>
              <a:avLst/>
              <a:gdLst/>
              <a:ahLst/>
              <a:cxnLst/>
              <a:rect r="r" b="b" t="t" l="l"/>
              <a:pathLst>
                <a:path h="2709333" w="802166">
                  <a:moveTo>
                    <a:pt x="254190" y="0"/>
                  </a:moveTo>
                  <a:lnTo>
                    <a:pt x="547976" y="0"/>
                  </a:lnTo>
                  <a:cubicBezTo>
                    <a:pt x="615391" y="0"/>
                    <a:pt x="680046" y="26781"/>
                    <a:pt x="727715" y="74450"/>
                  </a:cubicBezTo>
                  <a:cubicBezTo>
                    <a:pt x="775385" y="122120"/>
                    <a:pt x="802166" y="186775"/>
                    <a:pt x="802166" y="254190"/>
                  </a:cubicBezTo>
                  <a:lnTo>
                    <a:pt x="802166" y="2455143"/>
                  </a:lnTo>
                  <a:cubicBezTo>
                    <a:pt x="802166" y="2595529"/>
                    <a:pt x="688361" y="2709333"/>
                    <a:pt x="547976" y="2709333"/>
                  </a:cubicBezTo>
                  <a:lnTo>
                    <a:pt x="254190" y="2709333"/>
                  </a:lnTo>
                  <a:cubicBezTo>
                    <a:pt x="113805" y="2709333"/>
                    <a:pt x="0" y="2595529"/>
                    <a:pt x="0" y="2455143"/>
                  </a:cubicBezTo>
                  <a:lnTo>
                    <a:pt x="0" y="254190"/>
                  </a:lnTo>
                  <a:cubicBezTo>
                    <a:pt x="0" y="113805"/>
                    <a:pt x="113805" y="0"/>
                    <a:pt x="254190" y="0"/>
                  </a:cubicBezTo>
                  <a:close/>
                </a:path>
              </a:pathLst>
            </a:custGeom>
            <a:solidFill>
              <a:srgbClr val="2E65EC"/>
            </a:solidFill>
          </p:spPr>
        </p:sp>
        <p:sp>
          <p:nvSpPr>
            <p:cNvPr name="TextBox 16" id="16"/>
            <p:cNvSpPr txBox="true"/>
            <p:nvPr/>
          </p:nvSpPr>
          <p:spPr>
            <a:xfrm>
              <a:off x="0" y="-38100"/>
              <a:ext cx="802166"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558749" y="0"/>
            <a:ext cx="1029476" cy="10287000"/>
            <a:chOff x="0" y="0"/>
            <a:chExt cx="271138" cy="2709333"/>
          </a:xfrm>
        </p:grpSpPr>
        <p:sp>
          <p:nvSpPr>
            <p:cNvPr name="Freeform 18" id="18"/>
            <p:cNvSpPr/>
            <p:nvPr/>
          </p:nvSpPr>
          <p:spPr>
            <a:xfrm flipH="false" flipV="false" rot="0">
              <a:off x="0" y="0"/>
              <a:ext cx="271138" cy="2709333"/>
            </a:xfrm>
            <a:custGeom>
              <a:avLst/>
              <a:gdLst/>
              <a:ahLst/>
              <a:cxnLst/>
              <a:rect r="r" b="b" t="t" l="l"/>
              <a:pathLst>
                <a:path h="2709333" w="271138">
                  <a:moveTo>
                    <a:pt x="135569" y="0"/>
                  </a:moveTo>
                  <a:lnTo>
                    <a:pt x="135569" y="0"/>
                  </a:lnTo>
                  <a:cubicBezTo>
                    <a:pt x="210441" y="0"/>
                    <a:pt x="271138" y="60696"/>
                    <a:pt x="271138" y="135569"/>
                  </a:cubicBezTo>
                  <a:lnTo>
                    <a:pt x="271138" y="2573764"/>
                  </a:lnTo>
                  <a:cubicBezTo>
                    <a:pt x="271138" y="2648637"/>
                    <a:pt x="210441" y="2709333"/>
                    <a:pt x="135569" y="2709333"/>
                  </a:cubicBezTo>
                  <a:lnTo>
                    <a:pt x="135569" y="2709333"/>
                  </a:lnTo>
                  <a:cubicBezTo>
                    <a:pt x="60696" y="2709333"/>
                    <a:pt x="0" y="2648637"/>
                    <a:pt x="0" y="2573764"/>
                  </a:cubicBezTo>
                  <a:lnTo>
                    <a:pt x="0" y="135569"/>
                  </a:lnTo>
                  <a:cubicBezTo>
                    <a:pt x="0" y="60696"/>
                    <a:pt x="60696" y="0"/>
                    <a:pt x="135569" y="0"/>
                  </a:cubicBezTo>
                  <a:close/>
                </a:path>
              </a:pathLst>
            </a:custGeom>
            <a:solidFill>
              <a:srgbClr val="2E65EC"/>
            </a:solidFill>
          </p:spPr>
        </p:sp>
        <p:sp>
          <p:nvSpPr>
            <p:cNvPr name="TextBox 19" id="19"/>
            <p:cNvSpPr txBox="true"/>
            <p:nvPr/>
          </p:nvSpPr>
          <p:spPr>
            <a:xfrm>
              <a:off x="0" y="-38100"/>
              <a:ext cx="271138"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20" id="20"/>
          <p:cNvGrpSpPr/>
          <p:nvPr/>
        </p:nvGrpSpPr>
        <p:grpSpPr>
          <a:xfrm rot="0">
            <a:off x="13138431" y="1028700"/>
            <a:ext cx="4120869" cy="8229600"/>
            <a:chOff x="0" y="0"/>
            <a:chExt cx="717381" cy="1432648"/>
          </a:xfrm>
        </p:grpSpPr>
        <p:sp>
          <p:nvSpPr>
            <p:cNvPr name="Freeform 21" id="21"/>
            <p:cNvSpPr/>
            <p:nvPr/>
          </p:nvSpPr>
          <p:spPr>
            <a:xfrm flipH="false" flipV="false" rot="0">
              <a:off x="0" y="0"/>
              <a:ext cx="717381" cy="1432649"/>
            </a:xfrm>
            <a:custGeom>
              <a:avLst/>
              <a:gdLst/>
              <a:ahLst/>
              <a:cxnLst/>
              <a:rect r="r" b="b" t="t" l="l"/>
              <a:pathLst>
                <a:path h="1432649" w="717381">
                  <a:moveTo>
                    <a:pt x="127752" y="0"/>
                  </a:moveTo>
                  <a:lnTo>
                    <a:pt x="589628" y="0"/>
                  </a:lnTo>
                  <a:cubicBezTo>
                    <a:pt x="623510" y="0"/>
                    <a:pt x="656005" y="13460"/>
                    <a:pt x="679963" y="37418"/>
                  </a:cubicBezTo>
                  <a:cubicBezTo>
                    <a:pt x="703921" y="61376"/>
                    <a:pt x="717381" y="93870"/>
                    <a:pt x="717381" y="127752"/>
                  </a:cubicBezTo>
                  <a:lnTo>
                    <a:pt x="717381" y="1304896"/>
                  </a:lnTo>
                  <a:cubicBezTo>
                    <a:pt x="717381" y="1338778"/>
                    <a:pt x="703921" y="1371273"/>
                    <a:pt x="679963" y="1395231"/>
                  </a:cubicBezTo>
                  <a:cubicBezTo>
                    <a:pt x="656005" y="1419189"/>
                    <a:pt x="623510" y="1432649"/>
                    <a:pt x="589628" y="1432649"/>
                  </a:cubicBezTo>
                  <a:lnTo>
                    <a:pt x="127752" y="1432649"/>
                  </a:lnTo>
                  <a:cubicBezTo>
                    <a:pt x="93870" y="1432649"/>
                    <a:pt x="61376" y="1419189"/>
                    <a:pt x="37418" y="1395231"/>
                  </a:cubicBezTo>
                  <a:cubicBezTo>
                    <a:pt x="13460" y="1371273"/>
                    <a:pt x="0" y="1338778"/>
                    <a:pt x="0" y="1304896"/>
                  </a:cubicBezTo>
                  <a:lnTo>
                    <a:pt x="0" y="127752"/>
                  </a:lnTo>
                  <a:cubicBezTo>
                    <a:pt x="0" y="93870"/>
                    <a:pt x="13460" y="61376"/>
                    <a:pt x="37418" y="37418"/>
                  </a:cubicBezTo>
                  <a:cubicBezTo>
                    <a:pt x="61376" y="13460"/>
                    <a:pt x="93870" y="0"/>
                    <a:pt x="127752" y="0"/>
                  </a:cubicBezTo>
                  <a:close/>
                </a:path>
              </a:pathLst>
            </a:custGeom>
            <a:blipFill>
              <a:blip r:embed="rId4"/>
              <a:stretch>
                <a:fillRect l="-16568" t="0" r="-16568"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795998"/>
            <a:ext cx="6666596" cy="2943913"/>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Sales Trends</a:t>
            </a:r>
          </a:p>
        </p:txBody>
      </p:sp>
      <p:sp>
        <p:nvSpPr>
          <p:cNvPr name="TextBox 3" id="3"/>
          <p:cNvSpPr txBox="true"/>
          <p:nvPr/>
        </p:nvSpPr>
        <p:spPr>
          <a:xfrm rot="0">
            <a:off x="1028700" y="2864105"/>
            <a:ext cx="7472354"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and Analysis</a:t>
            </a:r>
          </a:p>
        </p:txBody>
      </p:sp>
      <p:sp>
        <p:nvSpPr>
          <p:cNvPr name="AutoShape 4" id="4"/>
          <p:cNvSpPr/>
          <p:nvPr/>
        </p:nvSpPr>
        <p:spPr>
          <a:xfrm flipV="true">
            <a:off x="1075965" y="4289045"/>
            <a:ext cx="5971500" cy="0"/>
          </a:xfrm>
          <a:prstGeom prst="line">
            <a:avLst/>
          </a:prstGeom>
          <a:ln cap="flat" w="95250">
            <a:solidFill>
              <a:srgbClr val="2E65EC"/>
            </a:solidFill>
            <a:prstDash val="solid"/>
            <a:headEnd type="none" len="sm" w="sm"/>
            <a:tailEnd type="none" len="sm" w="sm"/>
          </a:ln>
        </p:spPr>
      </p:sp>
      <p:sp>
        <p:nvSpPr>
          <p:cNvPr name="TextBox 5" id="5"/>
          <p:cNvSpPr txBox="true"/>
          <p:nvPr/>
        </p:nvSpPr>
        <p:spPr>
          <a:xfrm rot="0">
            <a:off x="1075965" y="4623852"/>
            <a:ext cx="7425089" cy="4124678"/>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Sales Trends and Analysis is a part of a sales report that identifies and evaluates patterns and changes in a company's sales over a certain period of time. The goal is to provide insight into how sales change over time and what factors influence those changes.</a:t>
            </a:r>
          </a:p>
        </p:txBody>
      </p:sp>
      <p:grpSp>
        <p:nvGrpSpPr>
          <p:cNvPr name="Group 6" id="6"/>
          <p:cNvGrpSpPr/>
          <p:nvPr/>
        </p:nvGrpSpPr>
        <p:grpSpPr>
          <a:xfrm rot="0">
            <a:off x="9445645" y="7256923"/>
            <a:ext cx="8842355" cy="4248743"/>
            <a:chOff x="0" y="0"/>
            <a:chExt cx="2328851" cy="1119010"/>
          </a:xfrm>
        </p:grpSpPr>
        <p:sp>
          <p:nvSpPr>
            <p:cNvPr name="Freeform 7" id="7"/>
            <p:cNvSpPr/>
            <p:nvPr/>
          </p:nvSpPr>
          <p:spPr>
            <a:xfrm flipH="false" flipV="false" rot="0">
              <a:off x="0" y="0"/>
              <a:ext cx="2328850" cy="1119010"/>
            </a:xfrm>
            <a:custGeom>
              <a:avLst/>
              <a:gdLst/>
              <a:ahLst/>
              <a:cxnLst/>
              <a:rect r="r" b="b" t="t" l="l"/>
              <a:pathLst>
                <a:path h="1119010" w="2328850">
                  <a:moveTo>
                    <a:pt x="87555" y="0"/>
                  </a:moveTo>
                  <a:lnTo>
                    <a:pt x="2241296" y="0"/>
                  </a:lnTo>
                  <a:cubicBezTo>
                    <a:pt x="2264517" y="0"/>
                    <a:pt x="2286787" y="9225"/>
                    <a:pt x="2303206" y="25644"/>
                  </a:cubicBezTo>
                  <a:cubicBezTo>
                    <a:pt x="2319626" y="42064"/>
                    <a:pt x="2328850" y="64334"/>
                    <a:pt x="2328850" y="87555"/>
                  </a:cubicBezTo>
                  <a:lnTo>
                    <a:pt x="2328850" y="1031455"/>
                  </a:lnTo>
                  <a:cubicBezTo>
                    <a:pt x="2328850" y="1079811"/>
                    <a:pt x="2289651" y="1119010"/>
                    <a:pt x="2241296" y="1119010"/>
                  </a:cubicBezTo>
                  <a:lnTo>
                    <a:pt x="87555" y="1119010"/>
                  </a:lnTo>
                  <a:cubicBezTo>
                    <a:pt x="39200" y="1119010"/>
                    <a:pt x="0" y="1079811"/>
                    <a:pt x="0" y="1031455"/>
                  </a:cubicBezTo>
                  <a:lnTo>
                    <a:pt x="0" y="87555"/>
                  </a:lnTo>
                  <a:cubicBezTo>
                    <a:pt x="0" y="39200"/>
                    <a:pt x="39200" y="0"/>
                    <a:pt x="87555" y="0"/>
                  </a:cubicBezTo>
                  <a:close/>
                </a:path>
              </a:pathLst>
            </a:custGeom>
            <a:solidFill>
              <a:srgbClr val="2E65EC"/>
            </a:solidFill>
          </p:spPr>
        </p:sp>
        <p:sp>
          <p:nvSpPr>
            <p:cNvPr name="TextBox 8" id="8"/>
            <p:cNvSpPr txBox="true"/>
            <p:nvPr/>
          </p:nvSpPr>
          <p:spPr>
            <a:xfrm>
              <a:off x="0" y="-38100"/>
              <a:ext cx="2328851" cy="115711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4213576" y="783631"/>
            <a:ext cx="8148847" cy="4248743"/>
            <a:chOff x="0" y="0"/>
            <a:chExt cx="2146198" cy="1119010"/>
          </a:xfrm>
        </p:grpSpPr>
        <p:sp>
          <p:nvSpPr>
            <p:cNvPr name="Freeform 10" id="10"/>
            <p:cNvSpPr/>
            <p:nvPr/>
          </p:nvSpPr>
          <p:spPr>
            <a:xfrm flipH="false" flipV="false" rot="0">
              <a:off x="0" y="0"/>
              <a:ext cx="2146198" cy="1119010"/>
            </a:xfrm>
            <a:custGeom>
              <a:avLst/>
              <a:gdLst/>
              <a:ahLst/>
              <a:cxnLst/>
              <a:rect r="r" b="b" t="t" l="l"/>
              <a:pathLst>
                <a:path h="1119010" w="2146198">
                  <a:moveTo>
                    <a:pt x="95006" y="0"/>
                  </a:moveTo>
                  <a:lnTo>
                    <a:pt x="2051192" y="0"/>
                  </a:lnTo>
                  <a:cubicBezTo>
                    <a:pt x="2103663" y="0"/>
                    <a:pt x="2146198" y="42536"/>
                    <a:pt x="2146198" y="95006"/>
                  </a:cubicBezTo>
                  <a:lnTo>
                    <a:pt x="2146198" y="1024004"/>
                  </a:lnTo>
                  <a:cubicBezTo>
                    <a:pt x="2146198" y="1049201"/>
                    <a:pt x="2136189" y="1073367"/>
                    <a:pt x="2118372" y="1091184"/>
                  </a:cubicBezTo>
                  <a:cubicBezTo>
                    <a:pt x="2100555" y="1109001"/>
                    <a:pt x="2076389" y="1119010"/>
                    <a:pt x="2051192" y="1119010"/>
                  </a:cubicBezTo>
                  <a:lnTo>
                    <a:pt x="95006" y="1119010"/>
                  </a:lnTo>
                  <a:cubicBezTo>
                    <a:pt x="69809" y="1119010"/>
                    <a:pt x="45644" y="1109001"/>
                    <a:pt x="27827" y="1091184"/>
                  </a:cubicBezTo>
                  <a:cubicBezTo>
                    <a:pt x="10010" y="1073367"/>
                    <a:pt x="0" y="1049201"/>
                    <a:pt x="0" y="1024004"/>
                  </a:cubicBezTo>
                  <a:lnTo>
                    <a:pt x="0" y="95006"/>
                  </a:lnTo>
                  <a:cubicBezTo>
                    <a:pt x="0" y="69809"/>
                    <a:pt x="10010" y="45644"/>
                    <a:pt x="27827" y="27827"/>
                  </a:cubicBezTo>
                  <a:cubicBezTo>
                    <a:pt x="45644" y="10010"/>
                    <a:pt x="69809" y="0"/>
                    <a:pt x="95006" y="0"/>
                  </a:cubicBezTo>
                  <a:close/>
                </a:path>
              </a:pathLst>
            </a:custGeom>
            <a:solidFill>
              <a:srgbClr val="2E65EC"/>
            </a:solidFill>
          </p:spPr>
        </p:sp>
        <p:sp>
          <p:nvSpPr>
            <p:cNvPr name="TextBox 11" id="11"/>
            <p:cNvSpPr txBox="true"/>
            <p:nvPr/>
          </p:nvSpPr>
          <p:spPr>
            <a:xfrm>
              <a:off x="0" y="-38100"/>
              <a:ext cx="2146198" cy="1157110"/>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0925612" y="2271733"/>
            <a:ext cx="5882421" cy="6579732"/>
            <a:chOff x="0" y="0"/>
            <a:chExt cx="1024040" cy="1145432"/>
          </a:xfrm>
        </p:grpSpPr>
        <p:sp>
          <p:nvSpPr>
            <p:cNvPr name="Freeform 13" id="13"/>
            <p:cNvSpPr/>
            <p:nvPr/>
          </p:nvSpPr>
          <p:spPr>
            <a:xfrm flipH="false" flipV="false" rot="0">
              <a:off x="0" y="0"/>
              <a:ext cx="1024040" cy="1145432"/>
            </a:xfrm>
            <a:custGeom>
              <a:avLst/>
              <a:gdLst/>
              <a:ahLst/>
              <a:cxnLst/>
              <a:rect r="r" b="b" t="t" l="l"/>
              <a:pathLst>
                <a:path h="1145432" w="1024040">
                  <a:moveTo>
                    <a:pt x="131611" y="0"/>
                  </a:moveTo>
                  <a:lnTo>
                    <a:pt x="892429" y="0"/>
                  </a:lnTo>
                  <a:cubicBezTo>
                    <a:pt x="927334" y="0"/>
                    <a:pt x="960810" y="13866"/>
                    <a:pt x="985492" y="38548"/>
                  </a:cubicBezTo>
                  <a:cubicBezTo>
                    <a:pt x="1010174" y="63230"/>
                    <a:pt x="1024040" y="96706"/>
                    <a:pt x="1024040" y="131611"/>
                  </a:cubicBezTo>
                  <a:lnTo>
                    <a:pt x="1024040" y="1013820"/>
                  </a:lnTo>
                  <a:cubicBezTo>
                    <a:pt x="1024040" y="1048726"/>
                    <a:pt x="1010174" y="1082202"/>
                    <a:pt x="985492" y="1106884"/>
                  </a:cubicBezTo>
                  <a:cubicBezTo>
                    <a:pt x="960810" y="1131565"/>
                    <a:pt x="927334" y="1145432"/>
                    <a:pt x="892429" y="1145432"/>
                  </a:cubicBezTo>
                  <a:lnTo>
                    <a:pt x="131611" y="1145432"/>
                  </a:lnTo>
                  <a:cubicBezTo>
                    <a:pt x="58924" y="1145432"/>
                    <a:pt x="0" y="1086507"/>
                    <a:pt x="0" y="1013820"/>
                  </a:cubicBezTo>
                  <a:lnTo>
                    <a:pt x="0" y="131611"/>
                  </a:lnTo>
                  <a:cubicBezTo>
                    <a:pt x="0" y="96706"/>
                    <a:pt x="13866" y="63230"/>
                    <a:pt x="38548" y="38548"/>
                  </a:cubicBezTo>
                  <a:cubicBezTo>
                    <a:pt x="63230" y="13866"/>
                    <a:pt x="96706" y="0"/>
                    <a:pt x="131611" y="0"/>
                  </a:cubicBezTo>
                  <a:close/>
                </a:path>
              </a:pathLst>
            </a:custGeom>
            <a:blipFill>
              <a:blip r:embed="rId2"/>
              <a:stretch>
                <a:fillRect l="-33785" t="0" r="-33785" b="0"/>
              </a:stretch>
            </a:blipFill>
          </p:spPr>
        </p:sp>
      </p:grpSp>
      <p:sp>
        <p:nvSpPr>
          <p:cNvPr name="Freeform 14" id="14"/>
          <p:cNvSpPr/>
          <p:nvPr/>
        </p:nvSpPr>
        <p:spPr>
          <a:xfrm flipH="false" flipV="false" rot="0">
            <a:off x="9445645" y="-277461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604838" y="-595312"/>
            <a:ext cx="19488150" cy="11477625"/>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776948"/>
            <a:ext cx="8646840"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Marketing and</a:t>
            </a:r>
          </a:p>
        </p:txBody>
      </p:sp>
      <p:sp>
        <p:nvSpPr>
          <p:cNvPr name="TextBox 3" id="3"/>
          <p:cNvSpPr txBox="true"/>
          <p:nvPr/>
        </p:nvSpPr>
        <p:spPr>
          <a:xfrm rot="0">
            <a:off x="1028700" y="2864105"/>
            <a:ext cx="8646840"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Sales Initiatives</a:t>
            </a:r>
          </a:p>
        </p:txBody>
      </p:sp>
      <p:sp>
        <p:nvSpPr>
          <p:cNvPr name="AutoShape 4" id="4"/>
          <p:cNvSpPr/>
          <p:nvPr/>
        </p:nvSpPr>
        <p:spPr>
          <a:xfrm>
            <a:off x="1075965" y="4289045"/>
            <a:ext cx="7732847" cy="0"/>
          </a:xfrm>
          <a:prstGeom prst="line">
            <a:avLst/>
          </a:prstGeom>
          <a:ln cap="flat" w="95250">
            <a:solidFill>
              <a:srgbClr val="2E65EC"/>
            </a:solidFill>
            <a:prstDash val="solid"/>
            <a:headEnd type="none" len="sm" w="sm"/>
            <a:tailEnd type="none" len="sm" w="sm"/>
          </a:ln>
        </p:spPr>
      </p:sp>
      <p:sp>
        <p:nvSpPr>
          <p:cNvPr name="TextBox 5" id="5"/>
          <p:cNvSpPr txBox="true"/>
          <p:nvPr/>
        </p:nvSpPr>
        <p:spPr>
          <a:xfrm rot="0">
            <a:off x="1075965" y="4623852"/>
            <a:ext cx="8599574" cy="4124678"/>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Marketing and Sales Initiatives are strategies and actions designed and implemented by companies to increase sales, expand markets, and strengthen relationships with customers. These initiatives are often part of a broader business plan and include a variety of marketing and sales activities.</a:t>
            </a:r>
          </a:p>
        </p:txBody>
      </p:sp>
      <p:grpSp>
        <p:nvGrpSpPr>
          <p:cNvPr name="Group 6" id="6"/>
          <p:cNvGrpSpPr/>
          <p:nvPr/>
        </p:nvGrpSpPr>
        <p:grpSpPr>
          <a:xfrm rot="0">
            <a:off x="11339911" y="5143500"/>
            <a:ext cx="7657297" cy="4114800"/>
            <a:chOff x="0" y="0"/>
            <a:chExt cx="2016737" cy="1083733"/>
          </a:xfrm>
        </p:grpSpPr>
        <p:sp>
          <p:nvSpPr>
            <p:cNvPr name="Freeform 7" id="7"/>
            <p:cNvSpPr/>
            <p:nvPr/>
          </p:nvSpPr>
          <p:spPr>
            <a:xfrm flipH="false" flipV="false" rot="0">
              <a:off x="0" y="0"/>
              <a:ext cx="2016737" cy="1083733"/>
            </a:xfrm>
            <a:custGeom>
              <a:avLst/>
              <a:gdLst/>
              <a:ahLst/>
              <a:cxnLst/>
              <a:rect r="r" b="b" t="t" l="l"/>
              <a:pathLst>
                <a:path h="1083733" w="2016737">
                  <a:moveTo>
                    <a:pt x="101105" y="0"/>
                  </a:moveTo>
                  <a:lnTo>
                    <a:pt x="1915632" y="0"/>
                  </a:lnTo>
                  <a:cubicBezTo>
                    <a:pt x="1942446" y="0"/>
                    <a:pt x="1968163" y="10652"/>
                    <a:pt x="1987124" y="29613"/>
                  </a:cubicBezTo>
                  <a:cubicBezTo>
                    <a:pt x="2006085" y="48574"/>
                    <a:pt x="2016737" y="74290"/>
                    <a:pt x="2016737" y="101105"/>
                  </a:cubicBezTo>
                  <a:lnTo>
                    <a:pt x="2016737" y="982628"/>
                  </a:lnTo>
                  <a:cubicBezTo>
                    <a:pt x="2016737" y="1009443"/>
                    <a:pt x="2006085" y="1035159"/>
                    <a:pt x="1987124" y="1054120"/>
                  </a:cubicBezTo>
                  <a:cubicBezTo>
                    <a:pt x="1968163" y="1073081"/>
                    <a:pt x="1942446" y="1083733"/>
                    <a:pt x="1915632" y="1083733"/>
                  </a:cubicBezTo>
                  <a:lnTo>
                    <a:pt x="101105" y="1083733"/>
                  </a:lnTo>
                  <a:cubicBezTo>
                    <a:pt x="45266" y="1083733"/>
                    <a:pt x="0" y="1038467"/>
                    <a:pt x="0" y="982628"/>
                  </a:cubicBezTo>
                  <a:lnTo>
                    <a:pt x="0" y="101105"/>
                  </a:lnTo>
                  <a:cubicBezTo>
                    <a:pt x="0" y="45266"/>
                    <a:pt x="45266" y="0"/>
                    <a:pt x="101105" y="0"/>
                  </a:cubicBezTo>
                  <a:close/>
                </a:path>
              </a:pathLst>
            </a:custGeom>
            <a:solidFill>
              <a:srgbClr val="2E65EC"/>
            </a:solidFill>
          </p:spPr>
        </p:sp>
        <p:sp>
          <p:nvSpPr>
            <p:cNvPr name="TextBox 8" id="8"/>
            <p:cNvSpPr txBox="true"/>
            <p:nvPr/>
          </p:nvSpPr>
          <p:spPr>
            <a:xfrm>
              <a:off x="0" y="-38100"/>
              <a:ext cx="2016737" cy="1121833"/>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9951286" y="-790555"/>
            <a:ext cx="4465938" cy="3222823"/>
            <a:chOff x="0" y="0"/>
            <a:chExt cx="1176214" cy="848809"/>
          </a:xfrm>
        </p:grpSpPr>
        <p:sp>
          <p:nvSpPr>
            <p:cNvPr name="Freeform 10" id="10"/>
            <p:cNvSpPr/>
            <p:nvPr/>
          </p:nvSpPr>
          <p:spPr>
            <a:xfrm flipH="false" flipV="false" rot="0">
              <a:off x="0" y="0"/>
              <a:ext cx="1176214" cy="848809"/>
            </a:xfrm>
            <a:custGeom>
              <a:avLst/>
              <a:gdLst/>
              <a:ahLst/>
              <a:cxnLst/>
              <a:rect r="r" b="b" t="t" l="l"/>
              <a:pathLst>
                <a:path h="848809" w="1176214">
                  <a:moveTo>
                    <a:pt x="173355" y="0"/>
                  </a:moveTo>
                  <a:lnTo>
                    <a:pt x="1002859" y="0"/>
                  </a:lnTo>
                  <a:cubicBezTo>
                    <a:pt x="1098601" y="0"/>
                    <a:pt x="1176214" y="77614"/>
                    <a:pt x="1176214" y="173355"/>
                  </a:cubicBezTo>
                  <a:lnTo>
                    <a:pt x="1176214" y="675455"/>
                  </a:lnTo>
                  <a:cubicBezTo>
                    <a:pt x="1176214" y="771196"/>
                    <a:pt x="1098601" y="848809"/>
                    <a:pt x="1002859" y="848809"/>
                  </a:cubicBezTo>
                  <a:lnTo>
                    <a:pt x="173355" y="848809"/>
                  </a:lnTo>
                  <a:cubicBezTo>
                    <a:pt x="127378" y="848809"/>
                    <a:pt x="83285" y="830545"/>
                    <a:pt x="50774" y="798035"/>
                  </a:cubicBezTo>
                  <a:cubicBezTo>
                    <a:pt x="18264" y="765525"/>
                    <a:pt x="0" y="721431"/>
                    <a:pt x="0" y="675455"/>
                  </a:cubicBezTo>
                  <a:lnTo>
                    <a:pt x="0" y="173355"/>
                  </a:lnTo>
                  <a:cubicBezTo>
                    <a:pt x="0" y="77614"/>
                    <a:pt x="77614" y="0"/>
                    <a:pt x="173355" y="0"/>
                  </a:cubicBezTo>
                  <a:close/>
                </a:path>
              </a:pathLst>
            </a:custGeom>
            <a:solidFill>
              <a:srgbClr val="2E65EC"/>
            </a:solidFill>
          </p:spPr>
        </p:sp>
        <p:sp>
          <p:nvSpPr>
            <p:cNvPr name="TextBox 11" id="11"/>
            <p:cNvSpPr txBox="true"/>
            <p:nvPr/>
          </p:nvSpPr>
          <p:spPr>
            <a:xfrm>
              <a:off x="0" y="-38100"/>
              <a:ext cx="1176214" cy="886909"/>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2184255" y="1028700"/>
            <a:ext cx="4465938" cy="9258300"/>
            <a:chOff x="0" y="0"/>
            <a:chExt cx="16807066" cy="34842590"/>
          </a:xfrm>
        </p:grpSpPr>
        <p:sp>
          <p:nvSpPr>
            <p:cNvPr name="Freeform 13" id="13"/>
            <p:cNvSpPr/>
            <p:nvPr/>
          </p:nvSpPr>
          <p:spPr>
            <a:xfrm flipH="false" flipV="false" rot="0">
              <a:off x="0" y="0"/>
              <a:ext cx="16807053" cy="34842577"/>
            </a:xfrm>
            <a:custGeom>
              <a:avLst/>
              <a:gdLst/>
              <a:ahLst/>
              <a:cxnLst/>
              <a:rect r="r" b="b" t="t" l="l"/>
              <a:pathLst>
                <a:path h="34842577" w="16807053">
                  <a:moveTo>
                    <a:pt x="4717669" y="0"/>
                  </a:moveTo>
                  <a:cubicBezTo>
                    <a:pt x="2112137" y="0"/>
                    <a:pt x="0" y="2112137"/>
                    <a:pt x="0" y="4717669"/>
                  </a:cubicBezTo>
                  <a:lnTo>
                    <a:pt x="0" y="34842577"/>
                  </a:lnTo>
                  <a:lnTo>
                    <a:pt x="16807053" y="34842577"/>
                  </a:lnTo>
                  <a:lnTo>
                    <a:pt x="16807053" y="4717669"/>
                  </a:lnTo>
                  <a:cubicBezTo>
                    <a:pt x="16807053" y="2112137"/>
                    <a:pt x="14694915" y="0"/>
                    <a:pt x="12089384" y="0"/>
                  </a:cubicBezTo>
                  <a:close/>
                </a:path>
              </a:pathLst>
            </a:custGeom>
            <a:blipFill>
              <a:blip r:embed="rId2"/>
              <a:stretch>
                <a:fillRect l="-18671" t="0" r="-18671" b="0"/>
              </a:stretch>
            </a:blipFill>
          </p:spPr>
        </p:sp>
      </p:grpSp>
      <p:sp>
        <p:nvSpPr>
          <p:cNvPr name="Freeform 14" id="14"/>
          <p:cNvSpPr/>
          <p:nvPr/>
        </p:nvSpPr>
        <p:spPr>
          <a:xfrm flipH="false" flipV="false" rot="0">
            <a:off x="17073158" y="-26140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986415" y="0"/>
            <a:ext cx="8029465" cy="10287000"/>
            <a:chOff x="0" y="0"/>
            <a:chExt cx="1397808" cy="1790811"/>
          </a:xfrm>
        </p:grpSpPr>
        <p:sp>
          <p:nvSpPr>
            <p:cNvPr name="Freeform 3" id="3"/>
            <p:cNvSpPr/>
            <p:nvPr/>
          </p:nvSpPr>
          <p:spPr>
            <a:xfrm flipH="false" flipV="false" rot="0">
              <a:off x="0" y="0"/>
              <a:ext cx="1397808" cy="1790811"/>
            </a:xfrm>
            <a:custGeom>
              <a:avLst/>
              <a:gdLst/>
              <a:ahLst/>
              <a:cxnLst/>
              <a:rect r="r" b="b" t="t" l="l"/>
              <a:pathLst>
                <a:path h="1790811" w="1397808">
                  <a:moveTo>
                    <a:pt x="96419" y="0"/>
                  </a:moveTo>
                  <a:lnTo>
                    <a:pt x="1301389" y="0"/>
                  </a:lnTo>
                  <a:cubicBezTo>
                    <a:pt x="1326961" y="0"/>
                    <a:pt x="1351486" y="10158"/>
                    <a:pt x="1369568" y="28240"/>
                  </a:cubicBezTo>
                  <a:cubicBezTo>
                    <a:pt x="1387650" y="46322"/>
                    <a:pt x="1397808" y="70847"/>
                    <a:pt x="1397808" y="96419"/>
                  </a:cubicBezTo>
                  <a:lnTo>
                    <a:pt x="1397808" y="1694392"/>
                  </a:lnTo>
                  <a:cubicBezTo>
                    <a:pt x="1397808" y="1719964"/>
                    <a:pt x="1387650" y="1744488"/>
                    <a:pt x="1369568" y="1762570"/>
                  </a:cubicBezTo>
                  <a:cubicBezTo>
                    <a:pt x="1351486" y="1780652"/>
                    <a:pt x="1326961" y="1790811"/>
                    <a:pt x="1301389" y="1790811"/>
                  </a:cubicBezTo>
                  <a:lnTo>
                    <a:pt x="96419" y="1790811"/>
                  </a:lnTo>
                  <a:cubicBezTo>
                    <a:pt x="43168" y="1790811"/>
                    <a:pt x="0" y="1747642"/>
                    <a:pt x="0" y="1694392"/>
                  </a:cubicBezTo>
                  <a:lnTo>
                    <a:pt x="0" y="96419"/>
                  </a:lnTo>
                  <a:cubicBezTo>
                    <a:pt x="0" y="70847"/>
                    <a:pt x="10158" y="46322"/>
                    <a:pt x="28240" y="28240"/>
                  </a:cubicBezTo>
                  <a:cubicBezTo>
                    <a:pt x="46322" y="10158"/>
                    <a:pt x="70847" y="0"/>
                    <a:pt x="96419" y="0"/>
                  </a:cubicBezTo>
                  <a:close/>
                </a:path>
              </a:pathLst>
            </a:custGeom>
            <a:blipFill>
              <a:blip r:embed="rId2"/>
              <a:stretch>
                <a:fillRect l="-45966" t="0" r="-45966" b="0"/>
              </a:stretch>
            </a:blipFill>
          </p:spPr>
        </p:sp>
      </p:grpSp>
      <p:grpSp>
        <p:nvGrpSpPr>
          <p:cNvPr name="Group 4" id="4"/>
          <p:cNvGrpSpPr/>
          <p:nvPr/>
        </p:nvGrpSpPr>
        <p:grpSpPr>
          <a:xfrm rot="0">
            <a:off x="-1361304" y="4552863"/>
            <a:ext cx="17998816" cy="4705437"/>
            <a:chOff x="0" y="0"/>
            <a:chExt cx="4740429" cy="1239292"/>
          </a:xfrm>
        </p:grpSpPr>
        <p:sp>
          <p:nvSpPr>
            <p:cNvPr name="Freeform 5" id="5"/>
            <p:cNvSpPr/>
            <p:nvPr/>
          </p:nvSpPr>
          <p:spPr>
            <a:xfrm flipH="false" flipV="false" rot="0">
              <a:off x="0" y="0"/>
              <a:ext cx="4740429" cy="1239292"/>
            </a:xfrm>
            <a:custGeom>
              <a:avLst/>
              <a:gdLst/>
              <a:ahLst/>
              <a:cxnLst/>
              <a:rect r="r" b="b" t="t" l="l"/>
              <a:pathLst>
                <a:path h="1239292" w="4740429">
                  <a:moveTo>
                    <a:pt x="43013" y="0"/>
                  </a:moveTo>
                  <a:lnTo>
                    <a:pt x="4697415" y="0"/>
                  </a:lnTo>
                  <a:cubicBezTo>
                    <a:pt x="4708823" y="0"/>
                    <a:pt x="4719764" y="4532"/>
                    <a:pt x="4727830" y="12598"/>
                  </a:cubicBezTo>
                  <a:cubicBezTo>
                    <a:pt x="4735897" y="20665"/>
                    <a:pt x="4740429" y="31606"/>
                    <a:pt x="4740429" y="43013"/>
                  </a:cubicBezTo>
                  <a:lnTo>
                    <a:pt x="4740429" y="1196279"/>
                  </a:lnTo>
                  <a:cubicBezTo>
                    <a:pt x="4740429" y="1207686"/>
                    <a:pt x="4735897" y="1218627"/>
                    <a:pt x="4727830" y="1226694"/>
                  </a:cubicBezTo>
                  <a:cubicBezTo>
                    <a:pt x="4719764" y="1234760"/>
                    <a:pt x="4708823" y="1239292"/>
                    <a:pt x="4697415" y="1239292"/>
                  </a:cubicBezTo>
                  <a:lnTo>
                    <a:pt x="43013" y="1239292"/>
                  </a:lnTo>
                  <a:cubicBezTo>
                    <a:pt x="31606" y="1239292"/>
                    <a:pt x="20665" y="1234760"/>
                    <a:pt x="12598" y="1226694"/>
                  </a:cubicBezTo>
                  <a:cubicBezTo>
                    <a:pt x="4532" y="1218627"/>
                    <a:pt x="0" y="1207686"/>
                    <a:pt x="0" y="1196279"/>
                  </a:cubicBezTo>
                  <a:lnTo>
                    <a:pt x="0" y="43013"/>
                  </a:lnTo>
                  <a:cubicBezTo>
                    <a:pt x="0" y="31606"/>
                    <a:pt x="4532" y="20665"/>
                    <a:pt x="12598" y="12598"/>
                  </a:cubicBezTo>
                  <a:cubicBezTo>
                    <a:pt x="20665" y="4532"/>
                    <a:pt x="31606" y="0"/>
                    <a:pt x="43013" y="0"/>
                  </a:cubicBezTo>
                  <a:close/>
                </a:path>
              </a:pathLst>
            </a:custGeom>
            <a:solidFill>
              <a:srgbClr val="2E65EC"/>
            </a:solidFill>
          </p:spPr>
        </p:sp>
        <p:sp>
          <p:nvSpPr>
            <p:cNvPr name="TextBox 6" id="6"/>
            <p:cNvSpPr txBox="true"/>
            <p:nvPr/>
          </p:nvSpPr>
          <p:spPr>
            <a:xfrm>
              <a:off x="0" y="-38100"/>
              <a:ext cx="4740429" cy="1277392"/>
            </a:xfrm>
            <a:prstGeom prst="rect">
              <a:avLst/>
            </a:prstGeom>
          </p:spPr>
          <p:txBody>
            <a:bodyPr anchor="ctr" rtlCol="false" tIns="50800" lIns="50800" bIns="50800" rIns="50800"/>
            <a:lstStyle/>
            <a:p>
              <a:pPr algn="ctr">
                <a:lnSpc>
                  <a:spcPts val="2659"/>
                </a:lnSpc>
                <a:spcBef>
                  <a:spcPct val="0"/>
                </a:spcBef>
              </a:pPr>
            </a:p>
          </p:txBody>
        </p:sp>
      </p:grpSp>
      <p:sp>
        <p:nvSpPr>
          <p:cNvPr name="Freeform 7" id="7"/>
          <p:cNvSpPr/>
          <p:nvPr/>
        </p:nvSpPr>
        <p:spPr>
          <a:xfrm flipH="false" flipV="false" rot="0">
            <a:off x="1028700" y="926286"/>
            <a:ext cx="966761" cy="890629"/>
          </a:xfrm>
          <a:custGeom>
            <a:avLst/>
            <a:gdLst/>
            <a:ahLst/>
            <a:cxnLst/>
            <a:rect r="r" b="b" t="t" l="l"/>
            <a:pathLst>
              <a:path h="890629" w="966761">
                <a:moveTo>
                  <a:pt x="0" y="0"/>
                </a:moveTo>
                <a:lnTo>
                  <a:pt x="966761" y="0"/>
                </a:lnTo>
                <a:lnTo>
                  <a:pt x="966761" y="890628"/>
                </a:lnTo>
                <a:lnTo>
                  <a:pt x="0" y="8906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332262" y="4999654"/>
            <a:ext cx="4951664" cy="842428"/>
            <a:chOff x="0" y="0"/>
            <a:chExt cx="1304142" cy="221874"/>
          </a:xfrm>
        </p:grpSpPr>
        <p:sp>
          <p:nvSpPr>
            <p:cNvPr name="Freeform 9" id="9"/>
            <p:cNvSpPr/>
            <p:nvPr/>
          </p:nvSpPr>
          <p:spPr>
            <a:xfrm flipH="false" flipV="false" rot="0">
              <a:off x="0" y="0"/>
              <a:ext cx="1304142" cy="221874"/>
            </a:xfrm>
            <a:custGeom>
              <a:avLst/>
              <a:gdLst/>
              <a:ahLst/>
              <a:cxnLst/>
              <a:rect r="r" b="b" t="t" l="l"/>
              <a:pathLst>
                <a:path h="221874" w="1304142">
                  <a:moveTo>
                    <a:pt x="43778" y="0"/>
                  </a:moveTo>
                  <a:lnTo>
                    <a:pt x="1260364" y="0"/>
                  </a:lnTo>
                  <a:cubicBezTo>
                    <a:pt x="1284542" y="0"/>
                    <a:pt x="1304142" y="19600"/>
                    <a:pt x="1304142" y="43778"/>
                  </a:cubicBezTo>
                  <a:lnTo>
                    <a:pt x="1304142" y="178096"/>
                  </a:lnTo>
                  <a:cubicBezTo>
                    <a:pt x="1304142" y="189707"/>
                    <a:pt x="1299530" y="200842"/>
                    <a:pt x="1291320" y="209052"/>
                  </a:cubicBezTo>
                  <a:cubicBezTo>
                    <a:pt x="1283110" y="217262"/>
                    <a:pt x="1271975" y="221874"/>
                    <a:pt x="1260364" y="221874"/>
                  </a:cubicBezTo>
                  <a:lnTo>
                    <a:pt x="43778" y="221874"/>
                  </a:lnTo>
                  <a:cubicBezTo>
                    <a:pt x="19600" y="221874"/>
                    <a:pt x="0" y="202274"/>
                    <a:pt x="0" y="178096"/>
                  </a:cubicBezTo>
                  <a:lnTo>
                    <a:pt x="0" y="43778"/>
                  </a:lnTo>
                  <a:cubicBezTo>
                    <a:pt x="0" y="19600"/>
                    <a:pt x="19600" y="0"/>
                    <a:pt x="43778" y="0"/>
                  </a:cubicBezTo>
                  <a:close/>
                </a:path>
              </a:pathLst>
            </a:custGeom>
            <a:solidFill>
              <a:srgbClr val="FFFFFF"/>
            </a:solidFill>
          </p:spPr>
        </p:sp>
        <p:sp>
          <p:nvSpPr>
            <p:cNvPr name="TextBox 10" id="10"/>
            <p:cNvSpPr txBox="true"/>
            <p:nvPr/>
          </p:nvSpPr>
          <p:spPr>
            <a:xfrm>
              <a:off x="0" y="-38100"/>
              <a:ext cx="1304142" cy="259974"/>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1028700" y="6289756"/>
            <a:ext cx="1028700" cy="1028700"/>
          </a:xfrm>
          <a:custGeom>
            <a:avLst/>
            <a:gdLst/>
            <a:ahLst/>
            <a:cxnLst/>
            <a:rect r="r" b="b" t="t" l="l"/>
            <a:pathLst>
              <a:path h="1028700" w="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028700" y="7531435"/>
            <a:ext cx="1028700" cy="1028700"/>
          </a:xfrm>
          <a:custGeom>
            <a:avLst/>
            <a:gdLst/>
            <a:ahLst/>
            <a:cxnLst/>
            <a:rect r="r" b="b" t="t" l="l"/>
            <a:pathLst>
              <a:path h="1028700" w="1028700">
                <a:moveTo>
                  <a:pt x="0" y="0"/>
                </a:moveTo>
                <a:lnTo>
                  <a:pt x="1028700" y="0"/>
                </a:lnTo>
                <a:lnTo>
                  <a:pt x="1028700" y="1028700"/>
                </a:lnTo>
                <a:lnTo>
                  <a:pt x="0" y="10287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7420108" y="6289756"/>
            <a:ext cx="1028700" cy="1028700"/>
          </a:xfrm>
          <a:custGeom>
            <a:avLst/>
            <a:gdLst/>
            <a:ahLst/>
            <a:cxnLst/>
            <a:rect r="r" b="b" t="t" l="l"/>
            <a:pathLst>
              <a:path h="1028700" w="1028700">
                <a:moveTo>
                  <a:pt x="0" y="0"/>
                </a:moveTo>
                <a:lnTo>
                  <a:pt x="1028700" y="0"/>
                </a:lnTo>
                <a:lnTo>
                  <a:pt x="1028700" y="1028700"/>
                </a:lnTo>
                <a:lnTo>
                  <a:pt x="0" y="10287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7419033" y="7531435"/>
            <a:ext cx="1028700" cy="1028700"/>
          </a:xfrm>
          <a:custGeom>
            <a:avLst/>
            <a:gdLst/>
            <a:ahLst/>
            <a:cxnLst/>
            <a:rect r="r" b="b" t="t" l="l"/>
            <a:pathLst>
              <a:path h="1028700" w="1028700">
                <a:moveTo>
                  <a:pt x="0" y="0"/>
                </a:moveTo>
                <a:lnTo>
                  <a:pt x="1028700" y="0"/>
                </a:lnTo>
                <a:lnTo>
                  <a:pt x="1028700" y="1028700"/>
                </a:lnTo>
                <a:lnTo>
                  <a:pt x="0" y="10287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1028700" y="2420420"/>
            <a:ext cx="6229483" cy="2132384"/>
          </a:xfrm>
          <a:prstGeom prst="rect">
            <a:avLst/>
          </a:prstGeom>
        </p:spPr>
        <p:txBody>
          <a:bodyPr anchor="t" rtlCol="false" tIns="0" lIns="0" bIns="0" rIns="0">
            <a:spAutoFit/>
          </a:bodyPr>
          <a:lstStyle/>
          <a:p>
            <a:pPr algn="l">
              <a:lnSpc>
                <a:spcPts val="17313"/>
              </a:lnSpc>
            </a:pPr>
            <a:r>
              <a:rPr lang="en-US" b="true" sz="12366">
                <a:solidFill>
                  <a:srgbClr val="000000"/>
                </a:solidFill>
                <a:latin typeface="Inter Semi-Bold"/>
                <a:ea typeface="Inter Semi-Bold"/>
                <a:cs typeface="Inter Semi-Bold"/>
                <a:sym typeface="Inter Semi-Bold"/>
              </a:rPr>
              <a:t>THANK</a:t>
            </a:r>
          </a:p>
        </p:txBody>
      </p:sp>
      <p:sp>
        <p:nvSpPr>
          <p:cNvPr name="TextBox 16" id="16"/>
          <p:cNvSpPr txBox="true"/>
          <p:nvPr/>
        </p:nvSpPr>
        <p:spPr>
          <a:xfrm rot="0">
            <a:off x="6209497" y="2420420"/>
            <a:ext cx="4005393" cy="2132384"/>
          </a:xfrm>
          <a:prstGeom prst="rect">
            <a:avLst/>
          </a:prstGeom>
        </p:spPr>
        <p:txBody>
          <a:bodyPr anchor="t" rtlCol="false" tIns="0" lIns="0" bIns="0" rIns="0">
            <a:spAutoFit/>
          </a:bodyPr>
          <a:lstStyle/>
          <a:p>
            <a:pPr algn="l">
              <a:lnSpc>
                <a:spcPts val="17313"/>
              </a:lnSpc>
            </a:pPr>
            <a:r>
              <a:rPr lang="en-US" b="true" sz="12366">
                <a:solidFill>
                  <a:srgbClr val="000000"/>
                </a:solidFill>
                <a:latin typeface="Inter Semi-Bold"/>
                <a:ea typeface="Inter Semi-Bold"/>
                <a:cs typeface="Inter Semi-Bold"/>
                <a:sym typeface="Inter Semi-Bold"/>
              </a:rPr>
              <a:t>YOU</a:t>
            </a:r>
          </a:p>
        </p:txBody>
      </p:sp>
      <p:sp>
        <p:nvSpPr>
          <p:cNvPr name="TextBox 17" id="17"/>
          <p:cNvSpPr txBox="true"/>
          <p:nvPr/>
        </p:nvSpPr>
        <p:spPr>
          <a:xfrm rot="0">
            <a:off x="2217173" y="6280231"/>
            <a:ext cx="5041010" cy="523919"/>
          </a:xfrm>
          <a:prstGeom prst="rect">
            <a:avLst/>
          </a:prstGeom>
        </p:spPr>
        <p:txBody>
          <a:bodyPr anchor="t" rtlCol="false" tIns="0" lIns="0" bIns="0" rIns="0">
            <a:spAutoFit/>
          </a:bodyPr>
          <a:lstStyle/>
          <a:p>
            <a:pPr algn="just">
              <a:lnSpc>
                <a:spcPts val="4079"/>
              </a:lnSpc>
            </a:pPr>
            <a:r>
              <a:rPr lang="en-US" b="true" sz="3399" spc="-67">
                <a:solidFill>
                  <a:srgbClr val="FFFFFF"/>
                </a:solidFill>
                <a:latin typeface="Inter Bold"/>
                <a:ea typeface="Inter Bold"/>
                <a:cs typeface="Inter Bold"/>
                <a:sym typeface="Inter Bold"/>
              </a:rPr>
              <a:t>Telephone:</a:t>
            </a:r>
          </a:p>
        </p:txBody>
      </p:sp>
      <p:sp>
        <p:nvSpPr>
          <p:cNvPr name="TextBox 18" id="18"/>
          <p:cNvSpPr txBox="true"/>
          <p:nvPr/>
        </p:nvSpPr>
        <p:spPr>
          <a:xfrm rot="0">
            <a:off x="2217173" y="7521910"/>
            <a:ext cx="5041010" cy="523919"/>
          </a:xfrm>
          <a:prstGeom prst="rect">
            <a:avLst/>
          </a:prstGeom>
        </p:spPr>
        <p:txBody>
          <a:bodyPr anchor="t" rtlCol="false" tIns="0" lIns="0" bIns="0" rIns="0">
            <a:spAutoFit/>
          </a:bodyPr>
          <a:lstStyle/>
          <a:p>
            <a:pPr algn="just">
              <a:lnSpc>
                <a:spcPts val="4079"/>
              </a:lnSpc>
            </a:pPr>
            <a:r>
              <a:rPr lang="en-US" b="true" sz="3399" spc="-67">
                <a:solidFill>
                  <a:srgbClr val="FFFFFF"/>
                </a:solidFill>
                <a:latin typeface="Inter Bold"/>
                <a:ea typeface="Inter Bold"/>
                <a:cs typeface="Inter Bold"/>
                <a:sym typeface="Inter Bold"/>
              </a:rPr>
              <a:t>Website:</a:t>
            </a:r>
          </a:p>
        </p:txBody>
      </p:sp>
      <p:sp>
        <p:nvSpPr>
          <p:cNvPr name="TextBox 19" id="19"/>
          <p:cNvSpPr txBox="true"/>
          <p:nvPr/>
        </p:nvSpPr>
        <p:spPr>
          <a:xfrm rot="0">
            <a:off x="8608582" y="6280231"/>
            <a:ext cx="2701331" cy="523919"/>
          </a:xfrm>
          <a:prstGeom prst="rect">
            <a:avLst/>
          </a:prstGeom>
        </p:spPr>
        <p:txBody>
          <a:bodyPr anchor="t" rtlCol="false" tIns="0" lIns="0" bIns="0" rIns="0">
            <a:spAutoFit/>
          </a:bodyPr>
          <a:lstStyle/>
          <a:p>
            <a:pPr algn="just">
              <a:lnSpc>
                <a:spcPts val="4079"/>
              </a:lnSpc>
            </a:pPr>
            <a:r>
              <a:rPr lang="en-US" b="true" sz="3399" spc="-67">
                <a:solidFill>
                  <a:srgbClr val="FFFFFF"/>
                </a:solidFill>
                <a:latin typeface="Inter Bold"/>
                <a:ea typeface="Inter Bold"/>
                <a:cs typeface="Inter Bold"/>
                <a:sym typeface="Inter Bold"/>
              </a:rPr>
              <a:t>Email:</a:t>
            </a:r>
          </a:p>
        </p:txBody>
      </p:sp>
      <p:sp>
        <p:nvSpPr>
          <p:cNvPr name="TextBox 20" id="20"/>
          <p:cNvSpPr txBox="true"/>
          <p:nvPr/>
        </p:nvSpPr>
        <p:spPr>
          <a:xfrm rot="0">
            <a:off x="8608582" y="7521910"/>
            <a:ext cx="2701331" cy="523919"/>
          </a:xfrm>
          <a:prstGeom prst="rect">
            <a:avLst/>
          </a:prstGeom>
        </p:spPr>
        <p:txBody>
          <a:bodyPr anchor="t" rtlCol="false" tIns="0" lIns="0" bIns="0" rIns="0">
            <a:spAutoFit/>
          </a:bodyPr>
          <a:lstStyle/>
          <a:p>
            <a:pPr algn="just">
              <a:lnSpc>
                <a:spcPts val="4079"/>
              </a:lnSpc>
            </a:pPr>
            <a:r>
              <a:rPr lang="en-US" b="true" sz="3399" spc="-67">
                <a:solidFill>
                  <a:srgbClr val="FFFFFF"/>
                </a:solidFill>
                <a:latin typeface="Inter Bold"/>
                <a:ea typeface="Inter Bold"/>
                <a:cs typeface="Inter Bold"/>
                <a:sym typeface="Inter Bold"/>
              </a:rPr>
              <a:t>Address:</a:t>
            </a:r>
          </a:p>
        </p:txBody>
      </p:sp>
      <p:sp>
        <p:nvSpPr>
          <p:cNvPr name="TextBox 21" id="21"/>
          <p:cNvSpPr txBox="true"/>
          <p:nvPr/>
        </p:nvSpPr>
        <p:spPr>
          <a:xfrm rot="0">
            <a:off x="2121848" y="1104900"/>
            <a:ext cx="3319308"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Brand Image</a:t>
            </a:r>
          </a:p>
        </p:txBody>
      </p:sp>
      <p:sp>
        <p:nvSpPr>
          <p:cNvPr name="TextBox 22" id="22"/>
          <p:cNvSpPr txBox="true"/>
          <p:nvPr/>
        </p:nvSpPr>
        <p:spPr>
          <a:xfrm rot="0">
            <a:off x="1028700" y="5154167"/>
            <a:ext cx="2752802" cy="1038313"/>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CONTACT US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39911" y="5143500"/>
            <a:ext cx="7657297" cy="4114800"/>
            <a:chOff x="0" y="0"/>
            <a:chExt cx="2016737" cy="1083733"/>
          </a:xfrm>
        </p:grpSpPr>
        <p:sp>
          <p:nvSpPr>
            <p:cNvPr name="Freeform 3" id="3"/>
            <p:cNvSpPr/>
            <p:nvPr/>
          </p:nvSpPr>
          <p:spPr>
            <a:xfrm flipH="false" flipV="false" rot="0">
              <a:off x="0" y="0"/>
              <a:ext cx="2016737" cy="1083733"/>
            </a:xfrm>
            <a:custGeom>
              <a:avLst/>
              <a:gdLst/>
              <a:ahLst/>
              <a:cxnLst/>
              <a:rect r="r" b="b" t="t" l="l"/>
              <a:pathLst>
                <a:path h="1083733" w="2016737">
                  <a:moveTo>
                    <a:pt x="101105" y="0"/>
                  </a:moveTo>
                  <a:lnTo>
                    <a:pt x="1915632" y="0"/>
                  </a:lnTo>
                  <a:cubicBezTo>
                    <a:pt x="1942446" y="0"/>
                    <a:pt x="1968163" y="10652"/>
                    <a:pt x="1987124" y="29613"/>
                  </a:cubicBezTo>
                  <a:cubicBezTo>
                    <a:pt x="2006085" y="48574"/>
                    <a:pt x="2016737" y="74290"/>
                    <a:pt x="2016737" y="101105"/>
                  </a:cubicBezTo>
                  <a:lnTo>
                    <a:pt x="2016737" y="982628"/>
                  </a:lnTo>
                  <a:cubicBezTo>
                    <a:pt x="2016737" y="1009443"/>
                    <a:pt x="2006085" y="1035159"/>
                    <a:pt x="1987124" y="1054120"/>
                  </a:cubicBezTo>
                  <a:cubicBezTo>
                    <a:pt x="1968163" y="1073081"/>
                    <a:pt x="1942446" y="1083733"/>
                    <a:pt x="1915632" y="1083733"/>
                  </a:cubicBezTo>
                  <a:lnTo>
                    <a:pt x="101105" y="1083733"/>
                  </a:lnTo>
                  <a:cubicBezTo>
                    <a:pt x="45266" y="1083733"/>
                    <a:pt x="0" y="1038467"/>
                    <a:pt x="0" y="982628"/>
                  </a:cubicBezTo>
                  <a:lnTo>
                    <a:pt x="0" y="101105"/>
                  </a:lnTo>
                  <a:cubicBezTo>
                    <a:pt x="0" y="45266"/>
                    <a:pt x="45266" y="0"/>
                    <a:pt x="101105" y="0"/>
                  </a:cubicBezTo>
                  <a:close/>
                </a:path>
              </a:pathLst>
            </a:custGeom>
            <a:solidFill>
              <a:srgbClr val="2979FF"/>
            </a:solidFill>
          </p:spPr>
        </p:sp>
        <p:sp>
          <p:nvSpPr>
            <p:cNvPr name="TextBox 4" id="4"/>
            <p:cNvSpPr txBox="true"/>
            <p:nvPr/>
          </p:nvSpPr>
          <p:spPr>
            <a:xfrm>
              <a:off x="0" y="-38100"/>
              <a:ext cx="2016737" cy="11218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951286" y="-790555"/>
            <a:ext cx="4465938" cy="3222823"/>
            <a:chOff x="0" y="0"/>
            <a:chExt cx="1176214" cy="848809"/>
          </a:xfrm>
        </p:grpSpPr>
        <p:sp>
          <p:nvSpPr>
            <p:cNvPr name="Freeform 6" id="6"/>
            <p:cNvSpPr/>
            <p:nvPr/>
          </p:nvSpPr>
          <p:spPr>
            <a:xfrm flipH="false" flipV="false" rot="0">
              <a:off x="0" y="0"/>
              <a:ext cx="1176214" cy="848809"/>
            </a:xfrm>
            <a:custGeom>
              <a:avLst/>
              <a:gdLst/>
              <a:ahLst/>
              <a:cxnLst/>
              <a:rect r="r" b="b" t="t" l="l"/>
              <a:pathLst>
                <a:path h="848809" w="1176214">
                  <a:moveTo>
                    <a:pt x="173355" y="0"/>
                  </a:moveTo>
                  <a:lnTo>
                    <a:pt x="1002859" y="0"/>
                  </a:lnTo>
                  <a:cubicBezTo>
                    <a:pt x="1098601" y="0"/>
                    <a:pt x="1176214" y="77614"/>
                    <a:pt x="1176214" y="173355"/>
                  </a:cubicBezTo>
                  <a:lnTo>
                    <a:pt x="1176214" y="675455"/>
                  </a:lnTo>
                  <a:cubicBezTo>
                    <a:pt x="1176214" y="771196"/>
                    <a:pt x="1098601" y="848809"/>
                    <a:pt x="1002859" y="848809"/>
                  </a:cubicBezTo>
                  <a:lnTo>
                    <a:pt x="173355" y="848809"/>
                  </a:lnTo>
                  <a:cubicBezTo>
                    <a:pt x="127378" y="848809"/>
                    <a:pt x="83285" y="830545"/>
                    <a:pt x="50774" y="798035"/>
                  </a:cubicBezTo>
                  <a:cubicBezTo>
                    <a:pt x="18264" y="765525"/>
                    <a:pt x="0" y="721431"/>
                    <a:pt x="0" y="675455"/>
                  </a:cubicBezTo>
                  <a:lnTo>
                    <a:pt x="0" y="173355"/>
                  </a:lnTo>
                  <a:cubicBezTo>
                    <a:pt x="0" y="77614"/>
                    <a:pt x="77614" y="0"/>
                    <a:pt x="173355" y="0"/>
                  </a:cubicBezTo>
                  <a:close/>
                </a:path>
              </a:pathLst>
            </a:custGeom>
            <a:solidFill>
              <a:srgbClr val="2979FF"/>
            </a:solidFill>
          </p:spPr>
        </p:sp>
        <p:sp>
          <p:nvSpPr>
            <p:cNvPr name="TextBox 7" id="7"/>
            <p:cNvSpPr txBox="true"/>
            <p:nvPr/>
          </p:nvSpPr>
          <p:spPr>
            <a:xfrm>
              <a:off x="0" y="-38100"/>
              <a:ext cx="1176214" cy="886909"/>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2184255" y="1028700"/>
            <a:ext cx="4465938" cy="9258300"/>
            <a:chOff x="0" y="0"/>
            <a:chExt cx="16807066" cy="34842590"/>
          </a:xfrm>
        </p:grpSpPr>
        <p:sp>
          <p:nvSpPr>
            <p:cNvPr name="Freeform 9" id="9"/>
            <p:cNvSpPr/>
            <p:nvPr/>
          </p:nvSpPr>
          <p:spPr>
            <a:xfrm flipH="false" flipV="false" rot="0">
              <a:off x="0" y="0"/>
              <a:ext cx="16807053" cy="34842577"/>
            </a:xfrm>
            <a:custGeom>
              <a:avLst/>
              <a:gdLst/>
              <a:ahLst/>
              <a:cxnLst/>
              <a:rect r="r" b="b" t="t" l="l"/>
              <a:pathLst>
                <a:path h="34842577" w="16807053">
                  <a:moveTo>
                    <a:pt x="4717669" y="0"/>
                  </a:moveTo>
                  <a:cubicBezTo>
                    <a:pt x="2112137" y="0"/>
                    <a:pt x="0" y="2112137"/>
                    <a:pt x="0" y="4717669"/>
                  </a:cubicBezTo>
                  <a:lnTo>
                    <a:pt x="0" y="34842577"/>
                  </a:lnTo>
                  <a:lnTo>
                    <a:pt x="16807053" y="34842577"/>
                  </a:lnTo>
                  <a:lnTo>
                    <a:pt x="16807053" y="4717669"/>
                  </a:lnTo>
                  <a:cubicBezTo>
                    <a:pt x="16807053" y="2112137"/>
                    <a:pt x="14694915" y="0"/>
                    <a:pt x="12089384" y="0"/>
                  </a:cubicBezTo>
                  <a:close/>
                </a:path>
              </a:pathLst>
            </a:custGeom>
            <a:blipFill>
              <a:blip r:embed="rId2"/>
              <a:stretch>
                <a:fillRect l="-19189" t="0" r="-19189" b="0"/>
              </a:stretch>
            </a:blipFill>
          </p:spPr>
        </p:sp>
      </p:grpSp>
      <p:sp>
        <p:nvSpPr>
          <p:cNvPr name="Freeform 10" id="10"/>
          <p:cNvSpPr/>
          <p:nvPr/>
        </p:nvSpPr>
        <p:spPr>
          <a:xfrm flipH="false" flipV="false" rot="0">
            <a:off x="17073158" y="-26140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1028700" y="1291173"/>
            <a:ext cx="7036508"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Introduction</a:t>
            </a:r>
          </a:p>
        </p:txBody>
      </p:sp>
      <p:sp>
        <p:nvSpPr>
          <p:cNvPr name="TextBox 12" id="12"/>
          <p:cNvSpPr txBox="true"/>
          <p:nvPr/>
        </p:nvSpPr>
        <p:spPr>
          <a:xfrm rot="0">
            <a:off x="1028700" y="2349755"/>
            <a:ext cx="7394091" cy="1451001"/>
          </a:xfrm>
          <a:prstGeom prst="rect">
            <a:avLst/>
          </a:prstGeom>
        </p:spPr>
        <p:txBody>
          <a:bodyPr anchor="t" rtlCol="false" tIns="0" lIns="0" bIns="0" rIns="0">
            <a:spAutoFit/>
          </a:bodyPr>
          <a:lstStyle/>
          <a:p>
            <a:pPr algn="l">
              <a:lnSpc>
                <a:spcPts val="11760"/>
              </a:lnSpc>
            </a:pPr>
            <a:r>
              <a:rPr lang="en-US" sz="8400" b="true">
                <a:solidFill>
                  <a:srgbClr val="0B48B3"/>
                </a:solidFill>
                <a:latin typeface="Inter Semi-Bold"/>
                <a:ea typeface="Inter Semi-Bold"/>
                <a:cs typeface="Inter Semi-Bold"/>
                <a:sym typeface="Inter Semi-Bold"/>
              </a:rPr>
              <a:t>Sales Report</a:t>
            </a:r>
          </a:p>
        </p:txBody>
      </p:sp>
      <p:sp>
        <p:nvSpPr>
          <p:cNvPr name="AutoShape 13" id="13"/>
          <p:cNvSpPr/>
          <p:nvPr/>
        </p:nvSpPr>
        <p:spPr>
          <a:xfrm>
            <a:off x="1075965" y="3774695"/>
            <a:ext cx="6153464" cy="0"/>
          </a:xfrm>
          <a:prstGeom prst="line">
            <a:avLst/>
          </a:prstGeom>
          <a:ln cap="flat" w="95250">
            <a:solidFill>
              <a:srgbClr val="0B48B3"/>
            </a:solidFill>
            <a:prstDash val="solid"/>
            <a:headEnd type="none" len="sm" w="sm"/>
            <a:tailEnd type="none" len="sm" w="sm"/>
          </a:ln>
        </p:spPr>
      </p:sp>
      <p:sp>
        <p:nvSpPr>
          <p:cNvPr name="TextBox 14" id="14"/>
          <p:cNvSpPr txBox="true"/>
          <p:nvPr/>
        </p:nvSpPr>
        <p:spPr>
          <a:xfrm rot="0">
            <a:off x="1075965" y="4109502"/>
            <a:ext cx="9210112" cy="5153466"/>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Introduction Sales Report is the initial part of the sales report which provides a general overview of the contents of the report. This section usually includes the purpose of the report, the time period covered, a summary of key sales data, and any relevant context or background. The goal is to give readers an initial understanding of what they will find in the report and why the information is important.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389120"/>
            <a:ext cx="9958955"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Overview of</a:t>
            </a:r>
          </a:p>
        </p:txBody>
      </p:sp>
      <p:sp>
        <p:nvSpPr>
          <p:cNvPr name="TextBox 3" id="3"/>
          <p:cNvSpPr txBox="true"/>
          <p:nvPr/>
        </p:nvSpPr>
        <p:spPr>
          <a:xfrm rot="0">
            <a:off x="1028700" y="2446395"/>
            <a:ext cx="11764131"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Sales Performance</a:t>
            </a:r>
          </a:p>
        </p:txBody>
      </p:sp>
      <p:sp>
        <p:nvSpPr>
          <p:cNvPr name="AutoShape 4" id="4"/>
          <p:cNvSpPr/>
          <p:nvPr/>
        </p:nvSpPr>
        <p:spPr>
          <a:xfrm>
            <a:off x="1075965" y="3871335"/>
            <a:ext cx="8866415" cy="0"/>
          </a:xfrm>
          <a:prstGeom prst="line">
            <a:avLst/>
          </a:prstGeom>
          <a:ln cap="flat" w="95250">
            <a:solidFill>
              <a:srgbClr val="2E65EC"/>
            </a:solidFill>
            <a:prstDash val="solid"/>
            <a:headEnd type="none" len="sm" w="sm"/>
            <a:tailEnd type="none" len="sm" w="sm"/>
          </a:ln>
        </p:spPr>
      </p:sp>
      <p:grpSp>
        <p:nvGrpSpPr>
          <p:cNvPr name="Group 5" id="5"/>
          <p:cNvGrpSpPr/>
          <p:nvPr/>
        </p:nvGrpSpPr>
        <p:grpSpPr>
          <a:xfrm rot="0">
            <a:off x="1075965" y="6742573"/>
            <a:ext cx="280189" cy="280189"/>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075965" y="7256923"/>
            <a:ext cx="280189" cy="280189"/>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075965" y="7771273"/>
            <a:ext cx="280189" cy="280189"/>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075965" y="8282843"/>
            <a:ext cx="280189" cy="280189"/>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110683" y="6802318"/>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1110683" y="7316668"/>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1110683" y="7831018"/>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1110683" y="8342587"/>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21" id="21"/>
          <p:cNvGrpSpPr/>
          <p:nvPr/>
        </p:nvGrpSpPr>
        <p:grpSpPr>
          <a:xfrm rot="0">
            <a:off x="10139153" y="7256923"/>
            <a:ext cx="8148847" cy="4248743"/>
            <a:chOff x="0" y="0"/>
            <a:chExt cx="2146198" cy="1119010"/>
          </a:xfrm>
        </p:grpSpPr>
        <p:sp>
          <p:nvSpPr>
            <p:cNvPr name="Freeform 22" id="22"/>
            <p:cNvSpPr/>
            <p:nvPr/>
          </p:nvSpPr>
          <p:spPr>
            <a:xfrm flipH="false" flipV="false" rot="0">
              <a:off x="0" y="0"/>
              <a:ext cx="2146198" cy="1119010"/>
            </a:xfrm>
            <a:custGeom>
              <a:avLst/>
              <a:gdLst/>
              <a:ahLst/>
              <a:cxnLst/>
              <a:rect r="r" b="b" t="t" l="l"/>
              <a:pathLst>
                <a:path h="1119010" w="2146198">
                  <a:moveTo>
                    <a:pt x="95006" y="0"/>
                  </a:moveTo>
                  <a:lnTo>
                    <a:pt x="2051192" y="0"/>
                  </a:lnTo>
                  <a:cubicBezTo>
                    <a:pt x="2103663" y="0"/>
                    <a:pt x="2146198" y="42536"/>
                    <a:pt x="2146198" y="95006"/>
                  </a:cubicBezTo>
                  <a:lnTo>
                    <a:pt x="2146198" y="1024004"/>
                  </a:lnTo>
                  <a:cubicBezTo>
                    <a:pt x="2146198" y="1049201"/>
                    <a:pt x="2136189" y="1073367"/>
                    <a:pt x="2118372" y="1091184"/>
                  </a:cubicBezTo>
                  <a:cubicBezTo>
                    <a:pt x="2100555" y="1109001"/>
                    <a:pt x="2076389" y="1119010"/>
                    <a:pt x="2051192" y="1119010"/>
                  </a:cubicBezTo>
                  <a:lnTo>
                    <a:pt x="95006" y="1119010"/>
                  </a:lnTo>
                  <a:cubicBezTo>
                    <a:pt x="69809" y="1119010"/>
                    <a:pt x="45644" y="1109001"/>
                    <a:pt x="27827" y="1091184"/>
                  </a:cubicBezTo>
                  <a:cubicBezTo>
                    <a:pt x="10010" y="1073367"/>
                    <a:pt x="0" y="1049201"/>
                    <a:pt x="0" y="1024004"/>
                  </a:cubicBezTo>
                  <a:lnTo>
                    <a:pt x="0" y="95006"/>
                  </a:lnTo>
                  <a:cubicBezTo>
                    <a:pt x="0" y="69809"/>
                    <a:pt x="10010" y="45644"/>
                    <a:pt x="27827" y="27827"/>
                  </a:cubicBezTo>
                  <a:cubicBezTo>
                    <a:pt x="45644" y="10010"/>
                    <a:pt x="69809" y="0"/>
                    <a:pt x="95006" y="0"/>
                  </a:cubicBezTo>
                  <a:close/>
                </a:path>
              </a:pathLst>
            </a:custGeom>
            <a:solidFill>
              <a:srgbClr val="2E65EC"/>
            </a:solidFill>
          </p:spPr>
        </p:sp>
        <p:sp>
          <p:nvSpPr>
            <p:cNvPr name="TextBox 23" id="23"/>
            <p:cNvSpPr txBox="true"/>
            <p:nvPr/>
          </p:nvSpPr>
          <p:spPr>
            <a:xfrm>
              <a:off x="0" y="-38100"/>
              <a:ext cx="2146198" cy="1157110"/>
            </a:xfrm>
            <a:prstGeom prst="rect">
              <a:avLst/>
            </a:prstGeom>
          </p:spPr>
          <p:txBody>
            <a:bodyPr anchor="ctr" rtlCol="false" tIns="50800" lIns="50800" bIns="50800" rIns="50800"/>
            <a:lstStyle/>
            <a:p>
              <a:pPr algn="ctr">
                <a:lnSpc>
                  <a:spcPts val="2659"/>
                </a:lnSpc>
                <a:spcBef>
                  <a:spcPct val="0"/>
                </a:spcBef>
              </a:pPr>
            </a:p>
          </p:txBody>
        </p:sp>
      </p:grpSp>
      <p:grpSp>
        <p:nvGrpSpPr>
          <p:cNvPr name="Group 24" id="24"/>
          <p:cNvGrpSpPr/>
          <p:nvPr/>
        </p:nvGrpSpPr>
        <p:grpSpPr>
          <a:xfrm rot="0">
            <a:off x="14213576" y="783631"/>
            <a:ext cx="8148847" cy="4248743"/>
            <a:chOff x="0" y="0"/>
            <a:chExt cx="2146198" cy="1119010"/>
          </a:xfrm>
        </p:grpSpPr>
        <p:sp>
          <p:nvSpPr>
            <p:cNvPr name="Freeform 25" id="25"/>
            <p:cNvSpPr/>
            <p:nvPr/>
          </p:nvSpPr>
          <p:spPr>
            <a:xfrm flipH="false" flipV="false" rot="0">
              <a:off x="0" y="0"/>
              <a:ext cx="2146198" cy="1119010"/>
            </a:xfrm>
            <a:custGeom>
              <a:avLst/>
              <a:gdLst/>
              <a:ahLst/>
              <a:cxnLst/>
              <a:rect r="r" b="b" t="t" l="l"/>
              <a:pathLst>
                <a:path h="1119010" w="2146198">
                  <a:moveTo>
                    <a:pt x="95006" y="0"/>
                  </a:moveTo>
                  <a:lnTo>
                    <a:pt x="2051192" y="0"/>
                  </a:lnTo>
                  <a:cubicBezTo>
                    <a:pt x="2103663" y="0"/>
                    <a:pt x="2146198" y="42536"/>
                    <a:pt x="2146198" y="95006"/>
                  </a:cubicBezTo>
                  <a:lnTo>
                    <a:pt x="2146198" y="1024004"/>
                  </a:lnTo>
                  <a:cubicBezTo>
                    <a:pt x="2146198" y="1049201"/>
                    <a:pt x="2136189" y="1073367"/>
                    <a:pt x="2118372" y="1091184"/>
                  </a:cubicBezTo>
                  <a:cubicBezTo>
                    <a:pt x="2100555" y="1109001"/>
                    <a:pt x="2076389" y="1119010"/>
                    <a:pt x="2051192" y="1119010"/>
                  </a:cubicBezTo>
                  <a:lnTo>
                    <a:pt x="95006" y="1119010"/>
                  </a:lnTo>
                  <a:cubicBezTo>
                    <a:pt x="69809" y="1119010"/>
                    <a:pt x="45644" y="1109001"/>
                    <a:pt x="27827" y="1091184"/>
                  </a:cubicBezTo>
                  <a:cubicBezTo>
                    <a:pt x="10010" y="1073367"/>
                    <a:pt x="0" y="1049201"/>
                    <a:pt x="0" y="1024004"/>
                  </a:cubicBezTo>
                  <a:lnTo>
                    <a:pt x="0" y="95006"/>
                  </a:lnTo>
                  <a:cubicBezTo>
                    <a:pt x="0" y="69809"/>
                    <a:pt x="10010" y="45644"/>
                    <a:pt x="27827" y="27827"/>
                  </a:cubicBezTo>
                  <a:cubicBezTo>
                    <a:pt x="45644" y="10010"/>
                    <a:pt x="69809" y="0"/>
                    <a:pt x="95006" y="0"/>
                  </a:cubicBezTo>
                  <a:close/>
                </a:path>
              </a:pathLst>
            </a:custGeom>
            <a:solidFill>
              <a:srgbClr val="2E65EC"/>
            </a:solidFill>
          </p:spPr>
        </p:sp>
        <p:sp>
          <p:nvSpPr>
            <p:cNvPr name="TextBox 26" id="26"/>
            <p:cNvSpPr txBox="true"/>
            <p:nvPr/>
          </p:nvSpPr>
          <p:spPr>
            <a:xfrm>
              <a:off x="0" y="-38100"/>
              <a:ext cx="2146198" cy="1157110"/>
            </a:xfrm>
            <a:prstGeom prst="rect">
              <a:avLst/>
            </a:prstGeom>
          </p:spPr>
          <p:txBody>
            <a:bodyPr anchor="ctr" rtlCol="false" tIns="50800" lIns="50800" bIns="50800" rIns="50800"/>
            <a:lstStyle/>
            <a:p>
              <a:pPr algn="ctr">
                <a:lnSpc>
                  <a:spcPts val="2659"/>
                </a:lnSpc>
                <a:spcBef>
                  <a:spcPct val="0"/>
                </a:spcBef>
              </a:pPr>
            </a:p>
          </p:txBody>
        </p:sp>
      </p:grpSp>
      <p:grpSp>
        <p:nvGrpSpPr>
          <p:cNvPr name="Group 27" id="27"/>
          <p:cNvGrpSpPr/>
          <p:nvPr/>
        </p:nvGrpSpPr>
        <p:grpSpPr>
          <a:xfrm rot="0">
            <a:off x="11503045" y="2271733"/>
            <a:ext cx="5421062" cy="6579732"/>
            <a:chOff x="0" y="0"/>
            <a:chExt cx="943725" cy="1145432"/>
          </a:xfrm>
        </p:grpSpPr>
        <p:sp>
          <p:nvSpPr>
            <p:cNvPr name="Freeform 28" id="28"/>
            <p:cNvSpPr/>
            <p:nvPr/>
          </p:nvSpPr>
          <p:spPr>
            <a:xfrm flipH="false" flipV="false" rot="0">
              <a:off x="0" y="0"/>
              <a:ext cx="943725" cy="1145432"/>
            </a:xfrm>
            <a:custGeom>
              <a:avLst/>
              <a:gdLst/>
              <a:ahLst/>
              <a:cxnLst/>
              <a:rect r="r" b="b" t="t" l="l"/>
              <a:pathLst>
                <a:path h="1145432" w="943725">
                  <a:moveTo>
                    <a:pt x="142812" y="0"/>
                  </a:moveTo>
                  <a:lnTo>
                    <a:pt x="800913" y="0"/>
                  </a:lnTo>
                  <a:cubicBezTo>
                    <a:pt x="838789" y="0"/>
                    <a:pt x="875114" y="15046"/>
                    <a:pt x="901896" y="41829"/>
                  </a:cubicBezTo>
                  <a:cubicBezTo>
                    <a:pt x="928678" y="68611"/>
                    <a:pt x="943725" y="104936"/>
                    <a:pt x="943725" y="142812"/>
                  </a:cubicBezTo>
                  <a:lnTo>
                    <a:pt x="943725" y="1002620"/>
                  </a:lnTo>
                  <a:cubicBezTo>
                    <a:pt x="943725" y="1081493"/>
                    <a:pt x="879786" y="1145432"/>
                    <a:pt x="800913" y="1145432"/>
                  </a:cubicBezTo>
                  <a:lnTo>
                    <a:pt x="142812" y="1145432"/>
                  </a:lnTo>
                  <a:cubicBezTo>
                    <a:pt x="63939" y="1145432"/>
                    <a:pt x="0" y="1081493"/>
                    <a:pt x="0" y="1002620"/>
                  </a:cubicBezTo>
                  <a:lnTo>
                    <a:pt x="0" y="142812"/>
                  </a:lnTo>
                  <a:cubicBezTo>
                    <a:pt x="0" y="63939"/>
                    <a:pt x="63939" y="0"/>
                    <a:pt x="142812" y="0"/>
                  </a:cubicBezTo>
                  <a:close/>
                </a:path>
              </a:pathLst>
            </a:custGeom>
            <a:blipFill>
              <a:blip r:embed="rId4"/>
              <a:stretch>
                <a:fillRect l="-40916" t="0" r="-40916" b="0"/>
              </a:stretch>
            </a:blipFill>
          </p:spPr>
        </p:sp>
      </p:grpSp>
      <p:sp>
        <p:nvSpPr>
          <p:cNvPr name="Freeform 29" id="29"/>
          <p:cNvSpPr/>
          <p:nvPr/>
        </p:nvSpPr>
        <p:spPr>
          <a:xfrm flipH="false" flipV="false" rot="0">
            <a:off x="9445645" y="-277461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30" id="30"/>
          <p:cNvSpPr txBox="true"/>
          <p:nvPr/>
        </p:nvSpPr>
        <p:spPr>
          <a:xfrm rot="0">
            <a:off x="1075965" y="4206143"/>
            <a:ext cx="8866415" cy="2067101"/>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Sales Performance Overview is a part of the sales report that provides an overview of sales performance during a certain period. This section usually includes:</a:t>
            </a:r>
          </a:p>
        </p:txBody>
      </p:sp>
      <p:sp>
        <p:nvSpPr>
          <p:cNvPr name="TextBox 31" id="31"/>
          <p:cNvSpPr txBox="true"/>
          <p:nvPr/>
        </p:nvSpPr>
        <p:spPr>
          <a:xfrm rot="0">
            <a:off x="1430036" y="6587393"/>
            <a:ext cx="6750608"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Total Sales Summary</a:t>
            </a:r>
          </a:p>
        </p:txBody>
      </p:sp>
      <p:sp>
        <p:nvSpPr>
          <p:cNvPr name="TextBox 32" id="32"/>
          <p:cNvSpPr txBox="true"/>
          <p:nvPr/>
        </p:nvSpPr>
        <p:spPr>
          <a:xfrm rot="0">
            <a:off x="1430036" y="7101743"/>
            <a:ext cx="6750608"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Comparison with Previous Periods</a:t>
            </a:r>
          </a:p>
        </p:txBody>
      </p:sp>
      <p:sp>
        <p:nvSpPr>
          <p:cNvPr name="TextBox 33" id="33"/>
          <p:cNvSpPr txBox="true"/>
          <p:nvPr/>
        </p:nvSpPr>
        <p:spPr>
          <a:xfrm rot="0">
            <a:off x="1430036" y="7616093"/>
            <a:ext cx="6750608"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Achievement of Target</a:t>
            </a:r>
          </a:p>
        </p:txBody>
      </p:sp>
      <p:sp>
        <p:nvSpPr>
          <p:cNvPr name="TextBox 34" id="34"/>
          <p:cNvSpPr txBox="true"/>
          <p:nvPr/>
        </p:nvSpPr>
        <p:spPr>
          <a:xfrm rot="0">
            <a:off x="1430036" y="8127662"/>
            <a:ext cx="6750608"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Trend Analysis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75965" y="1845868"/>
            <a:ext cx="280189" cy="280189"/>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110683" y="1905613"/>
            <a:ext cx="210754" cy="160700"/>
          </a:xfrm>
          <a:custGeom>
            <a:avLst/>
            <a:gdLst/>
            <a:ahLst/>
            <a:cxnLst/>
            <a:rect r="r" b="b" t="t" l="l"/>
            <a:pathLst>
              <a:path h="160700" w="210754">
                <a:moveTo>
                  <a:pt x="0" y="0"/>
                </a:moveTo>
                <a:lnTo>
                  <a:pt x="210754" y="0"/>
                </a:lnTo>
                <a:lnTo>
                  <a:pt x="210754" y="160699"/>
                </a:lnTo>
                <a:lnTo>
                  <a:pt x="0" y="1606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430036" y="1690687"/>
            <a:ext cx="6750608"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Total Sales Summary</a:t>
            </a:r>
          </a:p>
        </p:txBody>
      </p:sp>
      <p:sp>
        <p:nvSpPr>
          <p:cNvPr name="TextBox 7" id="7"/>
          <p:cNvSpPr txBox="true"/>
          <p:nvPr/>
        </p:nvSpPr>
        <p:spPr>
          <a:xfrm rot="0">
            <a:off x="1430036" y="2205037"/>
            <a:ext cx="7234352"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Total sales achieved in that period.</a:t>
            </a:r>
          </a:p>
        </p:txBody>
      </p:sp>
      <p:grpSp>
        <p:nvGrpSpPr>
          <p:cNvPr name="Group 8" id="8"/>
          <p:cNvGrpSpPr/>
          <p:nvPr/>
        </p:nvGrpSpPr>
        <p:grpSpPr>
          <a:xfrm rot="0">
            <a:off x="1110683" y="3112693"/>
            <a:ext cx="280189" cy="280189"/>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110683" y="4893868"/>
            <a:ext cx="280189" cy="280189"/>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110683" y="6675043"/>
            <a:ext cx="280189" cy="280189"/>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145401" y="3172438"/>
            <a:ext cx="210754" cy="160700"/>
          </a:xfrm>
          <a:custGeom>
            <a:avLst/>
            <a:gdLst/>
            <a:ahLst/>
            <a:cxnLst/>
            <a:rect r="r" b="b" t="t" l="l"/>
            <a:pathLst>
              <a:path h="160700" w="210754">
                <a:moveTo>
                  <a:pt x="0" y="0"/>
                </a:moveTo>
                <a:lnTo>
                  <a:pt x="210754" y="0"/>
                </a:lnTo>
                <a:lnTo>
                  <a:pt x="210754" y="160699"/>
                </a:lnTo>
                <a:lnTo>
                  <a:pt x="0" y="1606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1145401" y="4953613"/>
            <a:ext cx="210754" cy="160700"/>
          </a:xfrm>
          <a:custGeom>
            <a:avLst/>
            <a:gdLst/>
            <a:ahLst/>
            <a:cxnLst/>
            <a:rect r="r" b="b" t="t" l="l"/>
            <a:pathLst>
              <a:path h="160700" w="210754">
                <a:moveTo>
                  <a:pt x="0" y="0"/>
                </a:moveTo>
                <a:lnTo>
                  <a:pt x="210754" y="0"/>
                </a:lnTo>
                <a:lnTo>
                  <a:pt x="210754" y="160699"/>
                </a:lnTo>
                <a:lnTo>
                  <a:pt x="0" y="1606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1145401" y="6734788"/>
            <a:ext cx="210754" cy="160700"/>
          </a:xfrm>
          <a:custGeom>
            <a:avLst/>
            <a:gdLst/>
            <a:ahLst/>
            <a:cxnLst/>
            <a:rect r="r" b="b" t="t" l="l"/>
            <a:pathLst>
              <a:path h="160700" w="210754">
                <a:moveTo>
                  <a:pt x="0" y="0"/>
                </a:moveTo>
                <a:lnTo>
                  <a:pt x="210754" y="0"/>
                </a:lnTo>
                <a:lnTo>
                  <a:pt x="210754" y="160699"/>
                </a:lnTo>
                <a:lnTo>
                  <a:pt x="0" y="1606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0" id="20"/>
          <p:cNvSpPr txBox="true"/>
          <p:nvPr/>
        </p:nvSpPr>
        <p:spPr>
          <a:xfrm rot="0">
            <a:off x="1464754" y="2957513"/>
            <a:ext cx="8230295"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Comparison with Previous Periods</a:t>
            </a:r>
          </a:p>
        </p:txBody>
      </p:sp>
      <p:sp>
        <p:nvSpPr>
          <p:cNvPr name="TextBox 21" id="21"/>
          <p:cNvSpPr txBox="true"/>
          <p:nvPr/>
        </p:nvSpPr>
        <p:spPr>
          <a:xfrm rot="0">
            <a:off x="1464754" y="4738687"/>
            <a:ext cx="8230295"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Achievement of Target</a:t>
            </a:r>
          </a:p>
        </p:txBody>
      </p:sp>
      <p:sp>
        <p:nvSpPr>
          <p:cNvPr name="TextBox 22" id="22"/>
          <p:cNvSpPr txBox="true"/>
          <p:nvPr/>
        </p:nvSpPr>
        <p:spPr>
          <a:xfrm rot="0">
            <a:off x="1464754" y="6519863"/>
            <a:ext cx="8230295"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Trend Analysis</a:t>
            </a:r>
          </a:p>
        </p:txBody>
      </p:sp>
      <p:sp>
        <p:nvSpPr>
          <p:cNvPr name="TextBox 23" id="23"/>
          <p:cNvSpPr txBox="true"/>
          <p:nvPr/>
        </p:nvSpPr>
        <p:spPr>
          <a:xfrm rot="0">
            <a:off x="1464754" y="3471863"/>
            <a:ext cx="8230295" cy="923881"/>
          </a:xfrm>
          <a:prstGeom prst="rect">
            <a:avLst/>
          </a:prstGeom>
        </p:spPr>
        <p:txBody>
          <a:bodyPr anchor="t" rtlCol="false" tIns="0" lIns="0" bIns="0" rIns="0">
            <a:spAutoFit/>
          </a:bodyPr>
          <a:lstStyle/>
          <a:p>
            <a:pPr algn="just">
              <a:lnSpc>
                <a:spcPts val="3600"/>
              </a:lnSpc>
            </a:pPr>
            <a:r>
              <a:rPr lang="en-US" sz="3000" spc="-60">
                <a:solidFill>
                  <a:srgbClr val="000000"/>
                </a:solidFill>
                <a:latin typeface="Inter"/>
                <a:ea typeface="Inter"/>
                <a:cs typeface="Inter"/>
                <a:sym typeface="Inter"/>
              </a:rPr>
              <a:t>Comparison of current sales performance with previous periods (month, quarter, year).</a:t>
            </a:r>
          </a:p>
        </p:txBody>
      </p:sp>
      <p:sp>
        <p:nvSpPr>
          <p:cNvPr name="TextBox 24" id="24"/>
          <p:cNvSpPr txBox="true"/>
          <p:nvPr/>
        </p:nvSpPr>
        <p:spPr>
          <a:xfrm rot="0">
            <a:off x="1464754" y="5253037"/>
            <a:ext cx="8230295" cy="1038313"/>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How close sales are meeting or exceeding set targets.</a:t>
            </a:r>
          </a:p>
        </p:txBody>
      </p:sp>
      <p:sp>
        <p:nvSpPr>
          <p:cNvPr name="TextBox 25" id="25"/>
          <p:cNvSpPr txBox="true"/>
          <p:nvPr/>
        </p:nvSpPr>
        <p:spPr>
          <a:xfrm rot="0">
            <a:off x="1464754" y="7034213"/>
            <a:ext cx="8230295" cy="1552707"/>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Visible sales trends, such as an increase or decrease in sales of a particular product or in a particular region.</a:t>
            </a:r>
          </a:p>
        </p:txBody>
      </p:sp>
      <p:grpSp>
        <p:nvGrpSpPr>
          <p:cNvPr name="Group 26" id="26"/>
          <p:cNvGrpSpPr/>
          <p:nvPr/>
        </p:nvGrpSpPr>
        <p:grpSpPr>
          <a:xfrm rot="0">
            <a:off x="10764644" y="838813"/>
            <a:ext cx="8232564" cy="4114800"/>
            <a:chOff x="0" y="0"/>
            <a:chExt cx="2168247" cy="1083733"/>
          </a:xfrm>
        </p:grpSpPr>
        <p:sp>
          <p:nvSpPr>
            <p:cNvPr name="Freeform 27" id="27"/>
            <p:cNvSpPr/>
            <p:nvPr/>
          </p:nvSpPr>
          <p:spPr>
            <a:xfrm flipH="false" flipV="false" rot="0">
              <a:off x="0" y="0"/>
              <a:ext cx="2168247" cy="1083733"/>
            </a:xfrm>
            <a:custGeom>
              <a:avLst/>
              <a:gdLst/>
              <a:ahLst/>
              <a:cxnLst/>
              <a:rect r="r" b="b" t="t" l="l"/>
              <a:pathLst>
                <a:path h="1083733" w="2168247">
                  <a:moveTo>
                    <a:pt x="94040" y="0"/>
                  </a:moveTo>
                  <a:lnTo>
                    <a:pt x="2074207" y="0"/>
                  </a:lnTo>
                  <a:cubicBezTo>
                    <a:pt x="2126144" y="0"/>
                    <a:pt x="2168247" y="42103"/>
                    <a:pt x="2168247" y="94040"/>
                  </a:cubicBezTo>
                  <a:lnTo>
                    <a:pt x="2168247" y="989693"/>
                  </a:lnTo>
                  <a:cubicBezTo>
                    <a:pt x="2168247" y="1041630"/>
                    <a:pt x="2126144" y="1083733"/>
                    <a:pt x="2074207" y="1083733"/>
                  </a:cubicBezTo>
                  <a:lnTo>
                    <a:pt x="94040" y="1083733"/>
                  </a:lnTo>
                  <a:cubicBezTo>
                    <a:pt x="42103" y="1083733"/>
                    <a:pt x="0" y="1041630"/>
                    <a:pt x="0" y="989693"/>
                  </a:cubicBezTo>
                  <a:lnTo>
                    <a:pt x="0" y="94040"/>
                  </a:lnTo>
                  <a:cubicBezTo>
                    <a:pt x="0" y="42103"/>
                    <a:pt x="42103" y="0"/>
                    <a:pt x="94040" y="0"/>
                  </a:cubicBezTo>
                  <a:close/>
                </a:path>
              </a:pathLst>
            </a:custGeom>
            <a:solidFill>
              <a:srgbClr val="2E65EC"/>
            </a:solidFill>
          </p:spPr>
        </p:sp>
        <p:sp>
          <p:nvSpPr>
            <p:cNvPr name="TextBox 28" id="28"/>
            <p:cNvSpPr txBox="true"/>
            <p:nvPr/>
          </p:nvSpPr>
          <p:spPr>
            <a:xfrm>
              <a:off x="0" y="-38100"/>
              <a:ext cx="2168247" cy="1121833"/>
            </a:xfrm>
            <a:prstGeom prst="rect">
              <a:avLst/>
            </a:prstGeom>
          </p:spPr>
          <p:txBody>
            <a:bodyPr anchor="ctr" rtlCol="false" tIns="50800" lIns="50800" bIns="50800" rIns="50800"/>
            <a:lstStyle/>
            <a:p>
              <a:pPr algn="ctr">
                <a:lnSpc>
                  <a:spcPts val="2659"/>
                </a:lnSpc>
                <a:spcBef>
                  <a:spcPct val="0"/>
                </a:spcBef>
              </a:pPr>
            </a:p>
          </p:txBody>
        </p:sp>
      </p:grpSp>
      <p:grpSp>
        <p:nvGrpSpPr>
          <p:cNvPr name="Group 29" id="29"/>
          <p:cNvGrpSpPr/>
          <p:nvPr/>
        </p:nvGrpSpPr>
        <p:grpSpPr>
          <a:xfrm rot="0">
            <a:off x="10262588" y="8242076"/>
            <a:ext cx="4465938" cy="3222823"/>
            <a:chOff x="0" y="0"/>
            <a:chExt cx="1176214" cy="848809"/>
          </a:xfrm>
        </p:grpSpPr>
        <p:sp>
          <p:nvSpPr>
            <p:cNvPr name="Freeform 30" id="30"/>
            <p:cNvSpPr/>
            <p:nvPr/>
          </p:nvSpPr>
          <p:spPr>
            <a:xfrm flipH="false" flipV="false" rot="0">
              <a:off x="0" y="0"/>
              <a:ext cx="1176214" cy="848809"/>
            </a:xfrm>
            <a:custGeom>
              <a:avLst/>
              <a:gdLst/>
              <a:ahLst/>
              <a:cxnLst/>
              <a:rect r="r" b="b" t="t" l="l"/>
              <a:pathLst>
                <a:path h="848809" w="1176214">
                  <a:moveTo>
                    <a:pt x="173355" y="0"/>
                  </a:moveTo>
                  <a:lnTo>
                    <a:pt x="1002859" y="0"/>
                  </a:lnTo>
                  <a:cubicBezTo>
                    <a:pt x="1098601" y="0"/>
                    <a:pt x="1176214" y="77614"/>
                    <a:pt x="1176214" y="173355"/>
                  </a:cubicBezTo>
                  <a:lnTo>
                    <a:pt x="1176214" y="675455"/>
                  </a:lnTo>
                  <a:cubicBezTo>
                    <a:pt x="1176214" y="771196"/>
                    <a:pt x="1098601" y="848809"/>
                    <a:pt x="1002859" y="848809"/>
                  </a:cubicBezTo>
                  <a:lnTo>
                    <a:pt x="173355" y="848809"/>
                  </a:lnTo>
                  <a:cubicBezTo>
                    <a:pt x="127378" y="848809"/>
                    <a:pt x="83285" y="830545"/>
                    <a:pt x="50774" y="798035"/>
                  </a:cubicBezTo>
                  <a:cubicBezTo>
                    <a:pt x="18264" y="765525"/>
                    <a:pt x="0" y="721431"/>
                    <a:pt x="0" y="675455"/>
                  </a:cubicBezTo>
                  <a:lnTo>
                    <a:pt x="0" y="173355"/>
                  </a:lnTo>
                  <a:cubicBezTo>
                    <a:pt x="0" y="77614"/>
                    <a:pt x="77614" y="0"/>
                    <a:pt x="173355" y="0"/>
                  </a:cubicBezTo>
                  <a:close/>
                </a:path>
              </a:pathLst>
            </a:custGeom>
            <a:solidFill>
              <a:srgbClr val="2E65EC"/>
            </a:solidFill>
          </p:spPr>
        </p:sp>
        <p:sp>
          <p:nvSpPr>
            <p:cNvPr name="TextBox 31" id="31"/>
            <p:cNvSpPr txBox="true"/>
            <p:nvPr/>
          </p:nvSpPr>
          <p:spPr>
            <a:xfrm>
              <a:off x="0" y="-38100"/>
              <a:ext cx="1176214" cy="886909"/>
            </a:xfrm>
            <a:prstGeom prst="rect">
              <a:avLst/>
            </a:prstGeom>
          </p:spPr>
          <p:txBody>
            <a:bodyPr anchor="ctr" rtlCol="false" tIns="50800" lIns="50800" bIns="50800" rIns="50800"/>
            <a:lstStyle/>
            <a:p>
              <a:pPr algn="ctr">
                <a:lnSpc>
                  <a:spcPts val="2659"/>
                </a:lnSpc>
                <a:spcBef>
                  <a:spcPct val="0"/>
                </a:spcBef>
              </a:pPr>
            </a:p>
          </p:txBody>
        </p:sp>
      </p:grpSp>
      <p:grpSp>
        <p:nvGrpSpPr>
          <p:cNvPr name="Group 32" id="32"/>
          <p:cNvGrpSpPr/>
          <p:nvPr/>
        </p:nvGrpSpPr>
        <p:grpSpPr>
          <a:xfrm rot="0">
            <a:off x="11849418" y="0"/>
            <a:ext cx="4537908" cy="9407499"/>
            <a:chOff x="0" y="0"/>
            <a:chExt cx="16807066" cy="34842590"/>
          </a:xfrm>
        </p:grpSpPr>
        <p:sp>
          <p:nvSpPr>
            <p:cNvPr name="Freeform 33" id="33"/>
            <p:cNvSpPr/>
            <p:nvPr/>
          </p:nvSpPr>
          <p:spPr>
            <a:xfrm flipH="false" flipV="false" rot="0">
              <a:off x="0" y="0"/>
              <a:ext cx="16807053" cy="34842577"/>
            </a:xfrm>
            <a:custGeom>
              <a:avLst/>
              <a:gdLst/>
              <a:ahLst/>
              <a:cxnLst/>
              <a:rect r="r" b="b" t="t" l="l"/>
              <a:pathLst>
                <a:path h="34842577" w="16807053">
                  <a:moveTo>
                    <a:pt x="0" y="0"/>
                  </a:moveTo>
                  <a:lnTo>
                    <a:pt x="0" y="30124908"/>
                  </a:lnTo>
                  <a:cubicBezTo>
                    <a:pt x="0" y="32726505"/>
                    <a:pt x="2106041" y="34836354"/>
                    <a:pt x="4706239" y="34842577"/>
                  </a:cubicBezTo>
                  <a:lnTo>
                    <a:pt x="12100814" y="34842577"/>
                  </a:lnTo>
                  <a:cubicBezTo>
                    <a:pt x="14701013" y="34836354"/>
                    <a:pt x="16807053" y="32726505"/>
                    <a:pt x="16807053" y="30124908"/>
                  </a:cubicBezTo>
                  <a:lnTo>
                    <a:pt x="16807053" y="0"/>
                  </a:lnTo>
                  <a:close/>
                </a:path>
              </a:pathLst>
            </a:custGeom>
            <a:blipFill>
              <a:blip r:embed="rId4"/>
              <a:stretch>
                <a:fillRect l="-19103" t="0" r="-19103" b="0"/>
              </a:stretch>
            </a:blipFill>
          </p:spPr>
        </p:sp>
      </p:grpSp>
      <p:sp>
        <p:nvSpPr>
          <p:cNvPr name="Freeform 34" id="34"/>
          <p:cNvSpPr/>
          <p:nvPr/>
        </p:nvSpPr>
        <p:spPr>
          <a:xfrm flipH="false" flipV="true" rot="0">
            <a:off x="17073158" y="7350099"/>
            <a:ext cx="4114800" cy="4114800"/>
          </a:xfrm>
          <a:custGeom>
            <a:avLst/>
            <a:gdLst/>
            <a:ahLst/>
            <a:cxnLst/>
            <a:rect r="r" b="b" t="t" l="l"/>
            <a:pathLst>
              <a:path h="4114800" w="4114800">
                <a:moveTo>
                  <a:pt x="0" y="4114800"/>
                </a:moveTo>
                <a:lnTo>
                  <a:pt x="4114800" y="4114800"/>
                </a:lnTo>
                <a:lnTo>
                  <a:pt x="4114800"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947277"/>
            <a:ext cx="5547693"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Sales</a:t>
            </a:r>
          </a:p>
        </p:txBody>
      </p:sp>
      <p:sp>
        <p:nvSpPr>
          <p:cNvPr name="TextBox 3" id="3"/>
          <p:cNvSpPr txBox="true"/>
          <p:nvPr/>
        </p:nvSpPr>
        <p:spPr>
          <a:xfrm rot="0">
            <a:off x="1028700" y="2005860"/>
            <a:ext cx="5547693"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by Region</a:t>
            </a:r>
          </a:p>
        </p:txBody>
      </p:sp>
      <p:sp>
        <p:nvSpPr>
          <p:cNvPr name="AutoShape 4" id="4"/>
          <p:cNvSpPr/>
          <p:nvPr/>
        </p:nvSpPr>
        <p:spPr>
          <a:xfrm>
            <a:off x="1075965" y="3430800"/>
            <a:ext cx="4705397" cy="0"/>
          </a:xfrm>
          <a:prstGeom prst="line">
            <a:avLst/>
          </a:prstGeom>
          <a:ln cap="flat" w="95250">
            <a:solidFill>
              <a:srgbClr val="2E65EC"/>
            </a:solidFill>
            <a:prstDash val="solid"/>
            <a:headEnd type="none" len="sm" w="sm"/>
            <a:tailEnd type="none" len="sm" w="sm"/>
          </a:ln>
        </p:spPr>
      </p:sp>
      <p:grpSp>
        <p:nvGrpSpPr>
          <p:cNvPr name="Group 5" id="5"/>
          <p:cNvGrpSpPr/>
          <p:nvPr/>
        </p:nvGrpSpPr>
        <p:grpSpPr>
          <a:xfrm rot="0">
            <a:off x="-1318933" y="6127807"/>
            <a:ext cx="10462933" cy="2964265"/>
            <a:chOff x="0" y="0"/>
            <a:chExt cx="2755669" cy="780712"/>
          </a:xfrm>
        </p:grpSpPr>
        <p:sp>
          <p:nvSpPr>
            <p:cNvPr name="Freeform 6" id="6"/>
            <p:cNvSpPr/>
            <p:nvPr/>
          </p:nvSpPr>
          <p:spPr>
            <a:xfrm flipH="false" flipV="false" rot="0">
              <a:off x="0" y="0"/>
              <a:ext cx="2755670" cy="780712"/>
            </a:xfrm>
            <a:custGeom>
              <a:avLst/>
              <a:gdLst/>
              <a:ahLst/>
              <a:cxnLst/>
              <a:rect r="r" b="b" t="t" l="l"/>
              <a:pathLst>
                <a:path h="780712" w="2755670">
                  <a:moveTo>
                    <a:pt x="73994" y="0"/>
                  </a:moveTo>
                  <a:lnTo>
                    <a:pt x="2681676" y="0"/>
                  </a:lnTo>
                  <a:cubicBezTo>
                    <a:pt x="2701300" y="0"/>
                    <a:pt x="2720121" y="7796"/>
                    <a:pt x="2733997" y="21672"/>
                  </a:cubicBezTo>
                  <a:cubicBezTo>
                    <a:pt x="2747874" y="35549"/>
                    <a:pt x="2755670" y="54369"/>
                    <a:pt x="2755670" y="73994"/>
                  </a:cubicBezTo>
                  <a:lnTo>
                    <a:pt x="2755670" y="706718"/>
                  </a:lnTo>
                  <a:cubicBezTo>
                    <a:pt x="2755670" y="726342"/>
                    <a:pt x="2747874" y="745163"/>
                    <a:pt x="2733997" y="759040"/>
                  </a:cubicBezTo>
                  <a:cubicBezTo>
                    <a:pt x="2720121" y="772916"/>
                    <a:pt x="2701300" y="780712"/>
                    <a:pt x="2681676" y="780712"/>
                  </a:cubicBezTo>
                  <a:lnTo>
                    <a:pt x="73994" y="780712"/>
                  </a:lnTo>
                  <a:cubicBezTo>
                    <a:pt x="33128" y="780712"/>
                    <a:pt x="0" y="747584"/>
                    <a:pt x="0" y="706718"/>
                  </a:cubicBezTo>
                  <a:lnTo>
                    <a:pt x="0" y="73994"/>
                  </a:lnTo>
                  <a:cubicBezTo>
                    <a:pt x="0" y="54369"/>
                    <a:pt x="7796" y="35549"/>
                    <a:pt x="21672" y="21672"/>
                  </a:cubicBezTo>
                  <a:cubicBezTo>
                    <a:pt x="35549" y="7796"/>
                    <a:pt x="54369" y="0"/>
                    <a:pt x="73994" y="0"/>
                  </a:cubicBezTo>
                  <a:close/>
                </a:path>
              </a:pathLst>
            </a:custGeom>
            <a:solidFill>
              <a:srgbClr val="2E65EC"/>
            </a:solidFill>
          </p:spPr>
        </p:sp>
        <p:sp>
          <p:nvSpPr>
            <p:cNvPr name="TextBox 7" id="7"/>
            <p:cNvSpPr txBox="true"/>
            <p:nvPr/>
          </p:nvSpPr>
          <p:spPr>
            <a:xfrm>
              <a:off x="0" y="-38100"/>
              <a:ext cx="2755669" cy="818812"/>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1075965" y="6720972"/>
            <a:ext cx="340130" cy="259349"/>
          </a:xfrm>
          <a:custGeom>
            <a:avLst/>
            <a:gdLst/>
            <a:ahLst/>
            <a:cxnLst/>
            <a:rect r="r" b="b" t="t" l="l"/>
            <a:pathLst>
              <a:path h="259349" w="340130">
                <a:moveTo>
                  <a:pt x="0" y="0"/>
                </a:moveTo>
                <a:lnTo>
                  <a:pt x="340131" y="0"/>
                </a:lnTo>
                <a:lnTo>
                  <a:pt x="340131" y="259349"/>
                </a:lnTo>
                <a:lnTo>
                  <a:pt x="0" y="2593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075965" y="7235322"/>
            <a:ext cx="340130" cy="259349"/>
          </a:xfrm>
          <a:custGeom>
            <a:avLst/>
            <a:gdLst/>
            <a:ahLst/>
            <a:cxnLst/>
            <a:rect r="r" b="b" t="t" l="l"/>
            <a:pathLst>
              <a:path h="259349" w="340130">
                <a:moveTo>
                  <a:pt x="0" y="0"/>
                </a:moveTo>
                <a:lnTo>
                  <a:pt x="340131" y="0"/>
                </a:lnTo>
                <a:lnTo>
                  <a:pt x="340131" y="259349"/>
                </a:lnTo>
                <a:lnTo>
                  <a:pt x="0" y="2593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075965" y="7749672"/>
            <a:ext cx="340130" cy="259349"/>
          </a:xfrm>
          <a:custGeom>
            <a:avLst/>
            <a:gdLst/>
            <a:ahLst/>
            <a:cxnLst/>
            <a:rect r="r" b="b" t="t" l="l"/>
            <a:pathLst>
              <a:path h="259349" w="340130">
                <a:moveTo>
                  <a:pt x="0" y="0"/>
                </a:moveTo>
                <a:lnTo>
                  <a:pt x="340131" y="0"/>
                </a:lnTo>
                <a:lnTo>
                  <a:pt x="340131" y="259349"/>
                </a:lnTo>
                <a:lnTo>
                  <a:pt x="0" y="2593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075965" y="8262084"/>
            <a:ext cx="340130" cy="259349"/>
          </a:xfrm>
          <a:custGeom>
            <a:avLst/>
            <a:gdLst/>
            <a:ahLst/>
            <a:cxnLst/>
            <a:rect r="r" b="b" t="t" l="l"/>
            <a:pathLst>
              <a:path h="259349" w="340130">
                <a:moveTo>
                  <a:pt x="0" y="0"/>
                </a:moveTo>
                <a:lnTo>
                  <a:pt x="340131" y="0"/>
                </a:lnTo>
                <a:lnTo>
                  <a:pt x="340131" y="259350"/>
                </a:lnTo>
                <a:lnTo>
                  <a:pt x="0" y="2593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1075965" y="3765607"/>
            <a:ext cx="7358959" cy="2581495"/>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Sales by Region is a part of the sales report that breaks down and analyzes sales data based on specific geographic regions. This section includes:</a:t>
            </a:r>
          </a:p>
        </p:txBody>
      </p:sp>
      <p:sp>
        <p:nvSpPr>
          <p:cNvPr name="TextBox 13" id="13"/>
          <p:cNvSpPr txBox="true"/>
          <p:nvPr/>
        </p:nvSpPr>
        <p:spPr>
          <a:xfrm rot="0">
            <a:off x="1529768" y="6572684"/>
            <a:ext cx="7358959" cy="523919"/>
          </a:xfrm>
          <a:prstGeom prst="rect">
            <a:avLst/>
          </a:prstGeom>
        </p:spPr>
        <p:txBody>
          <a:bodyPr anchor="t" rtlCol="false" tIns="0" lIns="0" bIns="0" rIns="0">
            <a:spAutoFit/>
          </a:bodyPr>
          <a:lstStyle/>
          <a:p>
            <a:pPr algn="just">
              <a:lnSpc>
                <a:spcPts val="4079"/>
              </a:lnSpc>
            </a:pPr>
            <a:r>
              <a:rPr lang="en-US" sz="3399" spc="-67">
                <a:solidFill>
                  <a:srgbClr val="FFFFFF"/>
                </a:solidFill>
                <a:latin typeface="Inter"/>
                <a:ea typeface="Inter"/>
                <a:cs typeface="Inter"/>
                <a:sym typeface="Inter"/>
              </a:rPr>
              <a:t>Total Sales per Region</a:t>
            </a:r>
          </a:p>
        </p:txBody>
      </p:sp>
      <p:sp>
        <p:nvSpPr>
          <p:cNvPr name="TextBox 14" id="14"/>
          <p:cNvSpPr txBox="true"/>
          <p:nvPr/>
        </p:nvSpPr>
        <p:spPr>
          <a:xfrm rot="0">
            <a:off x="1529768" y="7087034"/>
            <a:ext cx="7358959" cy="523919"/>
          </a:xfrm>
          <a:prstGeom prst="rect">
            <a:avLst/>
          </a:prstGeom>
        </p:spPr>
        <p:txBody>
          <a:bodyPr anchor="t" rtlCol="false" tIns="0" lIns="0" bIns="0" rIns="0">
            <a:spAutoFit/>
          </a:bodyPr>
          <a:lstStyle/>
          <a:p>
            <a:pPr algn="just">
              <a:lnSpc>
                <a:spcPts val="4079"/>
              </a:lnSpc>
            </a:pPr>
            <a:r>
              <a:rPr lang="en-US" sz="3399" spc="-67">
                <a:solidFill>
                  <a:srgbClr val="FFFFFF"/>
                </a:solidFill>
                <a:latin typeface="Inter"/>
                <a:ea typeface="Inter"/>
                <a:cs typeface="Inter"/>
                <a:sym typeface="Inter"/>
              </a:rPr>
              <a:t>Inter-Region Comparison</a:t>
            </a:r>
          </a:p>
        </p:txBody>
      </p:sp>
      <p:sp>
        <p:nvSpPr>
          <p:cNvPr name="TextBox 15" id="15"/>
          <p:cNvSpPr txBox="true"/>
          <p:nvPr/>
        </p:nvSpPr>
        <p:spPr>
          <a:xfrm rot="0">
            <a:off x="1529768" y="7601384"/>
            <a:ext cx="7358959" cy="523919"/>
          </a:xfrm>
          <a:prstGeom prst="rect">
            <a:avLst/>
          </a:prstGeom>
        </p:spPr>
        <p:txBody>
          <a:bodyPr anchor="t" rtlCol="false" tIns="0" lIns="0" bIns="0" rIns="0">
            <a:spAutoFit/>
          </a:bodyPr>
          <a:lstStyle/>
          <a:p>
            <a:pPr algn="just">
              <a:lnSpc>
                <a:spcPts val="4079"/>
              </a:lnSpc>
            </a:pPr>
            <a:r>
              <a:rPr lang="en-US" sz="3399" spc="-67">
                <a:solidFill>
                  <a:srgbClr val="FFFFFF"/>
                </a:solidFill>
                <a:latin typeface="Inter"/>
                <a:ea typeface="Inter"/>
                <a:cs typeface="Inter"/>
                <a:sym typeface="Inter"/>
              </a:rPr>
              <a:t>Sales Trends by Region</a:t>
            </a:r>
          </a:p>
        </p:txBody>
      </p:sp>
      <p:sp>
        <p:nvSpPr>
          <p:cNvPr name="TextBox 16" id="16"/>
          <p:cNvSpPr txBox="true"/>
          <p:nvPr/>
        </p:nvSpPr>
        <p:spPr>
          <a:xfrm rot="0">
            <a:off x="1529768" y="8113796"/>
            <a:ext cx="7358959" cy="523919"/>
          </a:xfrm>
          <a:prstGeom prst="rect">
            <a:avLst/>
          </a:prstGeom>
        </p:spPr>
        <p:txBody>
          <a:bodyPr anchor="t" rtlCol="false" tIns="0" lIns="0" bIns="0" rIns="0">
            <a:spAutoFit/>
          </a:bodyPr>
          <a:lstStyle/>
          <a:p>
            <a:pPr algn="just">
              <a:lnSpc>
                <a:spcPts val="4079"/>
              </a:lnSpc>
            </a:pPr>
            <a:r>
              <a:rPr lang="en-US" sz="3399" spc="-67">
                <a:solidFill>
                  <a:srgbClr val="FFFFFF"/>
                </a:solidFill>
                <a:latin typeface="Inter"/>
                <a:ea typeface="Inter"/>
                <a:cs typeface="Inter"/>
                <a:sym typeface="Inter"/>
              </a:rPr>
              <a:t>Regional Contribution to Total Sales</a:t>
            </a:r>
          </a:p>
        </p:txBody>
      </p:sp>
      <p:grpSp>
        <p:nvGrpSpPr>
          <p:cNvPr name="Group 17" id="17"/>
          <p:cNvGrpSpPr/>
          <p:nvPr/>
        </p:nvGrpSpPr>
        <p:grpSpPr>
          <a:xfrm rot="0">
            <a:off x="14213576" y="885369"/>
            <a:ext cx="8148847" cy="5798577"/>
            <a:chOff x="0" y="0"/>
            <a:chExt cx="2146198" cy="1527197"/>
          </a:xfrm>
        </p:grpSpPr>
        <p:sp>
          <p:nvSpPr>
            <p:cNvPr name="Freeform 18" id="18"/>
            <p:cNvSpPr/>
            <p:nvPr/>
          </p:nvSpPr>
          <p:spPr>
            <a:xfrm flipH="false" flipV="false" rot="0">
              <a:off x="0" y="0"/>
              <a:ext cx="2146198" cy="1527197"/>
            </a:xfrm>
            <a:custGeom>
              <a:avLst/>
              <a:gdLst/>
              <a:ahLst/>
              <a:cxnLst/>
              <a:rect r="r" b="b" t="t" l="l"/>
              <a:pathLst>
                <a:path h="1527197" w="2146198">
                  <a:moveTo>
                    <a:pt x="95006" y="0"/>
                  </a:moveTo>
                  <a:lnTo>
                    <a:pt x="2051192" y="0"/>
                  </a:lnTo>
                  <a:cubicBezTo>
                    <a:pt x="2103663" y="0"/>
                    <a:pt x="2146198" y="42536"/>
                    <a:pt x="2146198" y="95006"/>
                  </a:cubicBezTo>
                  <a:lnTo>
                    <a:pt x="2146198" y="1432191"/>
                  </a:lnTo>
                  <a:cubicBezTo>
                    <a:pt x="2146198" y="1457388"/>
                    <a:pt x="2136189" y="1481553"/>
                    <a:pt x="2118372" y="1499371"/>
                  </a:cubicBezTo>
                  <a:cubicBezTo>
                    <a:pt x="2100555" y="1517188"/>
                    <a:pt x="2076389" y="1527197"/>
                    <a:pt x="2051192" y="1527197"/>
                  </a:cubicBezTo>
                  <a:lnTo>
                    <a:pt x="95006" y="1527197"/>
                  </a:lnTo>
                  <a:cubicBezTo>
                    <a:pt x="69809" y="1527197"/>
                    <a:pt x="45644" y="1517188"/>
                    <a:pt x="27827" y="1499371"/>
                  </a:cubicBezTo>
                  <a:cubicBezTo>
                    <a:pt x="10010" y="1481553"/>
                    <a:pt x="0" y="1457388"/>
                    <a:pt x="0" y="1432191"/>
                  </a:cubicBezTo>
                  <a:lnTo>
                    <a:pt x="0" y="95006"/>
                  </a:lnTo>
                  <a:cubicBezTo>
                    <a:pt x="0" y="69809"/>
                    <a:pt x="10010" y="45644"/>
                    <a:pt x="27827" y="27827"/>
                  </a:cubicBezTo>
                  <a:cubicBezTo>
                    <a:pt x="45644" y="10010"/>
                    <a:pt x="69809" y="0"/>
                    <a:pt x="95006" y="0"/>
                  </a:cubicBezTo>
                  <a:close/>
                </a:path>
              </a:pathLst>
            </a:custGeom>
            <a:solidFill>
              <a:srgbClr val="2E65EC"/>
            </a:solidFill>
          </p:spPr>
        </p:sp>
        <p:sp>
          <p:nvSpPr>
            <p:cNvPr name="TextBox 19" id="19"/>
            <p:cNvSpPr txBox="true"/>
            <p:nvPr/>
          </p:nvSpPr>
          <p:spPr>
            <a:xfrm>
              <a:off x="0" y="-38100"/>
              <a:ext cx="2146198" cy="1565297"/>
            </a:xfrm>
            <a:prstGeom prst="rect">
              <a:avLst/>
            </a:prstGeom>
          </p:spPr>
          <p:txBody>
            <a:bodyPr anchor="ctr" rtlCol="false" tIns="50800" lIns="50800" bIns="50800" rIns="50800"/>
            <a:lstStyle/>
            <a:p>
              <a:pPr algn="ctr">
                <a:lnSpc>
                  <a:spcPts val="2659"/>
                </a:lnSpc>
                <a:spcBef>
                  <a:spcPct val="0"/>
                </a:spcBef>
              </a:pPr>
            </a:p>
          </p:txBody>
        </p:sp>
      </p:grpSp>
      <p:grpSp>
        <p:nvGrpSpPr>
          <p:cNvPr name="Group 20" id="20"/>
          <p:cNvGrpSpPr/>
          <p:nvPr/>
        </p:nvGrpSpPr>
        <p:grpSpPr>
          <a:xfrm rot="0">
            <a:off x="10318672" y="2271733"/>
            <a:ext cx="6605436" cy="6820340"/>
            <a:chOff x="0" y="0"/>
            <a:chExt cx="1149906" cy="1187318"/>
          </a:xfrm>
        </p:grpSpPr>
        <p:sp>
          <p:nvSpPr>
            <p:cNvPr name="Freeform 21" id="21"/>
            <p:cNvSpPr/>
            <p:nvPr/>
          </p:nvSpPr>
          <p:spPr>
            <a:xfrm flipH="false" flipV="false" rot="0">
              <a:off x="0" y="0"/>
              <a:ext cx="1149906" cy="1187318"/>
            </a:xfrm>
            <a:custGeom>
              <a:avLst/>
              <a:gdLst/>
              <a:ahLst/>
              <a:cxnLst/>
              <a:rect r="r" b="b" t="t" l="l"/>
              <a:pathLst>
                <a:path h="1187318" w="1149906">
                  <a:moveTo>
                    <a:pt x="117205" y="0"/>
                  </a:moveTo>
                  <a:lnTo>
                    <a:pt x="1032701" y="0"/>
                  </a:lnTo>
                  <a:cubicBezTo>
                    <a:pt x="1063786" y="0"/>
                    <a:pt x="1093597" y="12348"/>
                    <a:pt x="1115577" y="34329"/>
                  </a:cubicBezTo>
                  <a:cubicBezTo>
                    <a:pt x="1137558" y="56309"/>
                    <a:pt x="1149906" y="86121"/>
                    <a:pt x="1149906" y="117205"/>
                  </a:cubicBezTo>
                  <a:lnTo>
                    <a:pt x="1149906" y="1070112"/>
                  </a:lnTo>
                  <a:cubicBezTo>
                    <a:pt x="1149906" y="1101197"/>
                    <a:pt x="1137558" y="1131009"/>
                    <a:pt x="1115577" y="1152989"/>
                  </a:cubicBezTo>
                  <a:cubicBezTo>
                    <a:pt x="1093597" y="1174969"/>
                    <a:pt x="1063786" y="1187318"/>
                    <a:pt x="1032701" y="1187318"/>
                  </a:cubicBezTo>
                  <a:lnTo>
                    <a:pt x="117205" y="1187318"/>
                  </a:lnTo>
                  <a:cubicBezTo>
                    <a:pt x="52475" y="1187318"/>
                    <a:pt x="0" y="1134843"/>
                    <a:pt x="0" y="1070112"/>
                  </a:cubicBezTo>
                  <a:lnTo>
                    <a:pt x="0" y="117205"/>
                  </a:lnTo>
                  <a:cubicBezTo>
                    <a:pt x="0" y="86121"/>
                    <a:pt x="12348" y="56309"/>
                    <a:pt x="34329" y="34329"/>
                  </a:cubicBezTo>
                  <a:cubicBezTo>
                    <a:pt x="56309" y="12348"/>
                    <a:pt x="86121" y="0"/>
                    <a:pt x="117205" y="0"/>
                  </a:cubicBezTo>
                  <a:close/>
                </a:path>
              </a:pathLst>
            </a:custGeom>
            <a:blipFill>
              <a:blip r:embed="rId4"/>
              <a:stretch>
                <a:fillRect l="-27440" t="0" r="-27440" b="0"/>
              </a:stretch>
            </a:blipFill>
          </p:spPr>
        </p:sp>
      </p:grpSp>
      <p:sp>
        <p:nvSpPr>
          <p:cNvPr name="Freeform 22" id="22"/>
          <p:cNvSpPr/>
          <p:nvPr/>
        </p:nvSpPr>
        <p:spPr>
          <a:xfrm flipH="false" flipV="false" rot="0">
            <a:off x="9445645" y="-277461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18933" y="7298279"/>
            <a:ext cx="14747956" cy="1960021"/>
            <a:chOff x="0" y="0"/>
            <a:chExt cx="4586397" cy="609538"/>
          </a:xfrm>
        </p:grpSpPr>
        <p:sp>
          <p:nvSpPr>
            <p:cNvPr name="Freeform 3" id="3"/>
            <p:cNvSpPr/>
            <p:nvPr/>
          </p:nvSpPr>
          <p:spPr>
            <a:xfrm flipH="false" flipV="false" rot="0">
              <a:off x="0" y="0"/>
              <a:ext cx="4586397" cy="609538"/>
            </a:xfrm>
            <a:custGeom>
              <a:avLst/>
              <a:gdLst/>
              <a:ahLst/>
              <a:cxnLst/>
              <a:rect r="r" b="b" t="t" l="l"/>
              <a:pathLst>
                <a:path h="609538" w="4586397">
                  <a:moveTo>
                    <a:pt x="31497" y="0"/>
                  </a:moveTo>
                  <a:lnTo>
                    <a:pt x="4554900" y="0"/>
                  </a:lnTo>
                  <a:cubicBezTo>
                    <a:pt x="4572296" y="0"/>
                    <a:pt x="4586397" y="14102"/>
                    <a:pt x="4586397" y="31497"/>
                  </a:cubicBezTo>
                  <a:lnTo>
                    <a:pt x="4586397" y="578041"/>
                  </a:lnTo>
                  <a:cubicBezTo>
                    <a:pt x="4586397" y="595436"/>
                    <a:pt x="4572296" y="609538"/>
                    <a:pt x="4554900" y="609538"/>
                  </a:cubicBezTo>
                  <a:lnTo>
                    <a:pt x="31497" y="609538"/>
                  </a:lnTo>
                  <a:cubicBezTo>
                    <a:pt x="14102" y="609538"/>
                    <a:pt x="0" y="595436"/>
                    <a:pt x="0" y="578041"/>
                  </a:cubicBezTo>
                  <a:lnTo>
                    <a:pt x="0" y="31497"/>
                  </a:lnTo>
                  <a:cubicBezTo>
                    <a:pt x="0" y="14102"/>
                    <a:pt x="14102" y="0"/>
                    <a:pt x="31497" y="0"/>
                  </a:cubicBezTo>
                  <a:close/>
                </a:path>
              </a:pathLst>
            </a:custGeom>
            <a:solidFill>
              <a:srgbClr val="2E65EC"/>
            </a:solidFill>
          </p:spPr>
        </p:sp>
        <p:sp>
          <p:nvSpPr>
            <p:cNvPr name="TextBox 4" id="4"/>
            <p:cNvSpPr txBox="true"/>
            <p:nvPr/>
          </p:nvSpPr>
          <p:spPr>
            <a:xfrm>
              <a:off x="0" y="-38100"/>
              <a:ext cx="4586397" cy="64763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318933" y="3117789"/>
            <a:ext cx="14747956" cy="1960021"/>
            <a:chOff x="0" y="0"/>
            <a:chExt cx="4586397" cy="609538"/>
          </a:xfrm>
        </p:grpSpPr>
        <p:sp>
          <p:nvSpPr>
            <p:cNvPr name="Freeform 6" id="6"/>
            <p:cNvSpPr/>
            <p:nvPr/>
          </p:nvSpPr>
          <p:spPr>
            <a:xfrm flipH="false" flipV="false" rot="0">
              <a:off x="0" y="0"/>
              <a:ext cx="4586397" cy="609538"/>
            </a:xfrm>
            <a:custGeom>
              <a:avLst/>
              <a:gdLst/>
              <a:ahLst/>
              <a:cxnLst/>
              <a:rect r="r" b="b" t="t" l="l"/>
              <a:pathLst>
                <a:path h="609538" w="4586397">
                  <a:moveTo>
                    <a:pt x="31497" y="0"/>
                  </a:moveTo>
                  <a:lnTo>
                    <a:pt x="4554900" y="0"/>
                  </a:lnTo>
                  <a:cubicBezTo>
                    <a:pt x="4572296" y="0"/>
                    <a:pt x="4586397" y="14102"/>
                    <a:pt x="4586397" y="31497"/>
                  </a:cubicBezTo>
                  <a:lnTo>
                    <a:pt x="4586397" y="578041"/>
                  </a:lnTo>
                  <a:cubicBezTo>
                    <a:pt x="4586397" y="595436"/>
                    <a:pt x="4572296" y="609538"/>
                    <a:pt x="4554900" y="609538"/>
                  </a:cubicBezTo>
                  <a:lnTo>
                    <a:pt x="31497" y="609538"/>
                  </a:lnTo>
                  <a:cubicBezTo>
                    <a:pt x="14102" y="609538"/>
                    <a:pt x="0" y="595436"/>
                    <a:pt x="0" y="578041"/>
                  </a:cubicBezTo>
                  <a:lnTo>
                    <a:pt x="0" y="31497"/>
                  </a:lnTo>
                  <a:cubicBezTo>
                    <a:pt x="0" y="14102"/>
                    <a:pt x="14102" y="0"/>
                    <a:pt x="31497" y="0"/>
                  </a:cubicBezTo>
                  <a:close/>
                </a:path>
              </a:pathLst>
            </a:custGeom>
            <a:solidFill>
              <a:srgbClr val="2E65EC"/>
            </a:solidFill>
          </p:spPr>
        </p:sp>
        <p:sp>
          <p:nvSpPr>
            <p:cNvPr name="TextBox 7" id="7"/>
            <p:cNvSpPr txBox="true"/>
            <p:nvPr/>
          </p:nvSpPr>
          <p:spPr>
            <a:xfrm>
              <a:off x="0" y="-38100"/>
              <a:ext cx="4586397" cy="647638"/>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318933" y="5206877"/>
            <a:ext cx="14747956" cy="1960021"/>
            <a:chOff x="0" y="0"/>
            <a:chExt cx="4586397" cy="609538"/>
          </a:xfrm>
        </p:grpSpPr>
        <p:sp>
          <p:nvSpPr>
            <p:cNvPr name="Freeform 9" id="9"/>
            <p:cNvSpPr/>
            <p:nvPr/>
          </p:nvSpPr>
          <p:spPr>
            <a:xfrm flipH="false" flipV="false" rot="0">
              <a:off x="0" y="0"/>
              <a:ext cx="4586397" cy="609538"/>
            </a:xfrm>
            <a:custGeom>
              <a:avLst/>
              <a:gdLst/>
              <a:ahLst/>
              <a:cxnLst/>
              <a:rect r="r" b="b" t="t" l="l"/>
              <a:pathLst>
                <a:path h="609538" w="4586397">
                  <a:moveTo>
                    <a:pt x="31497" y="0"/>
                  </a:moveTo>
                  <a:lnTo>
                    <a:pt x="4554900" y="0"/>
                  </a:lnTo>
                  <a:cubicBezTo>
                    <a:pt x="4572296" y="0"/>
                    <a:pt x="4586397" y="14102"/>
                    <a:pt x="4586397" y="31497"/>
                  </a:cubicBezTo>
                  <a:lnTo>
                    <a:pt x="4586397" y="578041"/>
                  </a:lnTo>
                  <a:cubicBezTo>
                    <a:pt x="4586397" y="595436"/>
                    <a:pt x="4572296" y="609538"/>
                    <a:pt x="4554900" y="609538"/>
                  </a:cubicBezTo>
                  <a:lnTo>
                    <a:pt x="31497" y="609538"/>
                  </a:lnTo>
                  <a:cubicBezTo>
                    <a:pt x="14102" y="609538"/>
                    <a:pt x="0" y="595436"/>
                    <a:pt x="0" y="578041"/>
                  </a:cubicBezTo>
                  <a:lnTo>
                    <a:pt x="0" y="31497"/>
                  </a:lnTo>
                  <a:cubicBezTo>
                    <a:pt x="0" y="14102"/>
                    <a:pt x="14102" y="0"/>
                    <a:pt x="31497" y="0"/>
                  </a:cubicBezTo>
                  <a:close/>
                </a:path>
              </a:pathLst>
            </a:custGeom>
            <a:solidFill>
              <a:srgbClr val="000000">
                <a:alpha val="0"/>
              </a:srgbClr>
            </a:solidFill>
            <a:ln w="57150" cap="rnd">
              <a:solidFill>
                <a:srgbClr val="2E65EC"/>
              </a:solidFill>
              <a:prstDash val="solid"/>
              <a:round/>
            </a:ln>
          </p:spPr>
        </p:sp>
        <p:sp>
          <p:nvSpPr>
            <p:cNvPr name="TextBox 10" id="10"/>
            <p:cNvSpPr txBox="true"/>
            <p:nvPr/>
          </p:nvSpPr>
          <p:spPr>
            <a:xfrm>
              <a:off x="0" y="-38100"/>
              <a:ext cx="4586397" cy="647638"/>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318933" y="1028700"/>
            <a:ext cx="14747956" cy="1960021"/>
            <a:chOff x="0" y="0"/>
            <a:chExt cx="4586397" cy="609538"/>
          </a:xfrm>
        </p:grpSpPr>
        <p:sp>
          <p:nvSpPr>
            <p:cNvPr name="Freeform 12" id="12"/>
            <p:cNvSpPr/>
            <p:nvPr/>
          </p:nvSpPr>
          <p:spPr>
            <a:xfrm flipH="false" flipV="false" rot="0">
              <a:off x="0" y="0"/>
              <a:ext cx="4586397" cy="609538"/>
            </a:xfrm>
            <a:custGeom>
              <a:avLst/>
              <a:gdLst/>
              <a:ahLst/>
              <a:cxnLst/>
              <a:rect r="r" b="b" t="t" l="l"/>
              <a:pathLst>
                <a:path h="609538" w="4586397">
                  <a:moveTo>
                    <a:pt x="31497" y="0"/>
                  </a:moveTo>
                  <a:lnTo>
                    <a:pt x="4554900" y="0"/>
                  </a:lnTo>
                  <a:cubicBezTo>
                    <a:pt x="4572296" y="0"/>
                    <a:pt x="4586397" y="14102"/>
                    <a:pt x="4586397" y="31497"/>
                  </a:cubicBezTo>
                  <a:lnTo>
                    <a:pt x="4586397" y="578041"/>
                  </a:lnTo>
                  <a:cubicBezTo>
                    <a:pt x="4586397" y="595436"/>
                    <a:pt x="4572296" y="609538"/>
                    <a:pt x="4554900" y="609538"/>
                  </a:cubicBezTo>
                  <a:lnTo>
                    <a:pt x="31497" y="609538"/>
                  </a:lnTo>
                  <a:cubicBezTo>
                    <a:pt x="14102" y="609538"/>
                    <a:pt x="0" y="595436"/>
                    <a:pt x="0" y="578041"/>
                  </a:cubicBezTo>
                  <a:lnTo>
                    <a:pt x="0" y="31497"/>
                  </a:lnTo>
                  <a:cubicBezTo>
                    <a:pt x="0" y="14102"/>
                    <a:pt x="14102" y="0"/>
                    <a:pt x="31497" y="0"/>
                  </a:cubicBezTo>
                  <a:close/>
                </a:path>
              </a:pathLst>
            </a:custGeom>
            <a:solidFill>
              <a:srgbClr val="000000">
                <a:alpha val="0"/>
              </a:srgbClr>
            </a:solidFill>
            <a:ln w="57150" cap="rnd">
              <a:solidFill>
                <a:srgbClr val="2E65EC"/>
              </a:solidFill>
              <a:prstDash val="solid"/>
              <a:round/>
            </a:ln>
          </p:spPr>
        </p:sp>
        <p:sp>
          <p:nvSpPr>
            <p:cNvPr name="TextBox 13" id="13"/>
            <p:cNvSpPr txBox="true"/>
            <p:nvPr/>
          </p:nvSpPr>
          <p:spPr>
            <a:xfrm>
              <a:off x="0" y="-38100"/>
              <a:ext cx="4586397" cy="647638"/>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1028700" y="1579286"/>
            <a:ext cx="340130" cy="259349"/>
          </a:xfrm>
          <a:custGeom>
            <a:avLst/>
            <a:gdLst/>
            <a:ahLst/>
            <a:cxnLst/>
            <a:rect r="r" b="b" t="t" l="l"/>
            <a:pathLst>
              <a:path h="259349" w="340130">
                <a:moveTo>
                  <a:pt x="0" y="0"/>
                </a:moveTo>
                <a:lnTo>
                  <a:pt x="340130" y="0"/>
                </a:lnTo>
                <a:lnTo>
                  <a:pt x="340130" y="259349"/>
                </a:lnTo>
                <a:lnTo>
                  <a:pt x="0" y="2593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028700" y="3468349"/>
            <a:ext cx="340130" cy="259349"/>
          </a:xfrm>
          <a:custGeom>
            <a:avLst/>
            <a:gdLst/>
            <a:ahLst/>
            <a:cxnLst/>
            <a:rect r="r" b="b" t="t" l="l"/>
            <a:pathLst>
              <a:path h="259349" w="340130">
                <a:moveTo>
                  <a:pt x="0" y="0"/>
                </a:moveTo>
                <a:lnTo>
                  <a:pt x="340130" y="0"/>
                </a:lnTo>
                <a:lnTo>
                  <a:pt x="340130" y="259350"/>
                </a:lnTo>
                <a:lnTo>
                  <a:pt x="0" y="2593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028700" y="5757463"/>
            <a:ext cx="340130" cy="259349"/>
          </a:xfrm>
          <a:custGeom>
            <a:avLst/>
            <a:gdLst/>
            <a:ahLst/>
            <a:cxnLst/>
            <a:rect r="r" b="b" t="t" l="l"/>
            <a:pathLst>
              <a:path h="259349" w="340130">
                <a:moveTo>
                  <a:pt x="0" y="0"/>
                </a:moveTo>
                <a:lnTo>
                  <a:pt x="340130" y="0"/>
                </a:lnTo>
                <a:lnTo>
                  <a:pt x="340130" y="259349"/>
                </a:lnTo>
                <a:lnTo>
                  <a:pt x="0" y="2593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1028700" y="7848865"/>
            <a:ext cx="340130" cy="259349"/>
          </a:xfrm>
          <a:custGeom>
            <a:avLst/>
            <a:gdLst/>
            <a:ahLst/>
            <a:cxnLst/>
            <a:rect r="r" b="b" t="t" l="l"/>
            <a:pathLst>
              <a:path h="259349" w="340130">
                <a:moveTo>
                  <a:pt x="0" y="0"/>
                </a:moveTo>
                <a:lnTo>
                  <a:pt x="340130" y="0"/>
                </a:lnTo>
                <a:lnTo>
                  <a:pt x="340130" y="259350"/>
                </a:lnTo>
                <a:lnTo>
                  <a:pt x="0" y="2593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8" id="18"/>
          <p:cNvSpPr txBox="true"/>
          <p:nvPr/>
        </p:nvSpPr>
        <p:spPr>
          <a:xfrm rot="0">
            <a:off x="1482502" y="1430998"/>
            <a:ext cx="7358959"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Total Sales per Region</a:t>
            </a:r>
          </a:p>
        </p:txBody>
      </p:sp>
      <p:sp>
        <p:nvSpPr>
          <p:cNvPr name="TextBox 19" id="19"/>
          <p:cNvSpPr txBox="true"/>
          <p:nvPr/>
        </p:nvSpPr>
        <p:spPr>
          <a:xfrm rot="0">
            <a:off x="1482502" y="3320061"/>
            <a:ext cx="7358959" cy="523919"/>
          </a:xfrm>
          <a:prstGeom prst="rect">
            <a:avLst/>
          </a:prstGeom>
        </p:spPr>
        <p:txBody>
          <a:bodyPr anchor="t" rtlCol="false" tIns="0" lIns="0" bIns="0" rIns="0">
            <a:spAutoFit/>
          </a:bodyPr>
          <a:lstStyle/>
          <a:p>
            <a:pPr algn="just">
              <a:lnSpc>
                <a:spcPts val="4079"/>
              </a:lnSpc>
            </a:pPr>
            <a:r>
              <a:rPr lang="en-US" b="true" sz="3399" spc="-67">
                <a:solidFill>
                  <a:srgbClr val="FFFFFF"/>
                </a:solidFill>
                <a:latin typeface="Inter Bold"/>
                <a:ea typeface="Inter Bold"/>
                <a:cs typeface="Inter Bold"/>
                <a:sym typeface="Inter Bold"/>
              </a:rPr>
              <a:t>Inter-Region Comparison</a:t>
            </a:r>
          </a:p>
        </p:txBody>
      </p:sp>
      <p:sp>
        <p:nvSpPr>
          <p:cNvPr name="TextBox 20" id="20"/>
          <p:cNvSpPr txBox="true"/>
          <p:nvPr/>
        </p:nvSpPr>
        <p:spPr>
          <a:xfrm rot="0">
            <a:off x="1482502" y="5609175"/>
            <a:ext cx="7358959" cy="523919"/>
          </a:xfrm>
          <a:prstGeom prst="rect">
            <a:avLst/>
          </a:prstGeom>
        </p:spPr>
        <p:txBody>
          <a:bodyPr anchor="t" rtlCol="false" tIns="0" lIns="0" bIns="0" rIns="0">
            <a:spAutoFit/>
          </a:bodyPr>
          <a:lstStyle/>
          <a:p>
            <a:pPr algn="just">
              <a:lnSpc>
                <a:spcPts val="4079"/>
              </a:lnSpc>
            </a:pPr>
            <a:r>
              <a:rPr lang="en-US" b="true" sz="3399" spc="-67">
                <a:solidFill>
                  <a:srgbClr val="000000"/>
                </a:solidFill>
                <a:latin typeface="Inter Bold"/>
                <a:ea typeface="Inter Bold"/>
                <a:cs typeface="Inter Bold"/>
                <a:sym typeface="Inter Bold"/>
              </a:rPr>
              <a:t>Sales Trends by Region</a:t>
            </a:r>
          </a:p>
        </p:txBody>
      </p:sp>
      <p:sp>
        <p:nvSpPr>
          <p:cNvPr name="TextBox 21" id="21"/>
          <p:cNvSpPr txBox="true"/>
          <p:nvPr/>
        </p:nvSpPr>
        <p:spPr>
          <a:xfrm rot="0">
            <a:off x="1482502" y="7700577"/>
            <a:ext cx="7358959" cy="523919"/>
          </a:xfrm>
          <a:prstGeom prst="rect">
            <a:avLst/>
          </a:prstGeom>
        </p:spPr>
        <p:txBody>
          <a:bodyPr anchor="t" rtlCol="false" tIns="0" lIns="0" bIns="0" rIns="0">
            <a:spAutoFit/>
          </a:bodyPr>
          <a:lstStyle/>
          <a:p>
            <a:pPr algn="just">
              <a:lnSpc>
                <a:spcPts val="4079"/>
              </a:lnSpc>
            </a:pPr>
            <a:r>
              <a:rPr lang="en-US" b="true" sz="3399" spc="-67">
                <a:solidFill>
                  <a:srgbClr val="FFFFFF"/>
                </a:solidFill>
                <a:latin typeface="Inter Bold"/>
                <a:ea typeface="Inter Bold"/>
                <a:cs typeface="Inter Bold"/>
                <a:sym typeface="Inter Bold"/>
              </a:rPr>
              <a:t>Regional Contribution to Total Sales</a:t>
            </a:r>
          </a:p>
        </p:txBody>
      </p:sp>
      <p:sp>
        <p:nvSpPr>
          <p:cNvPr name="TextBox 22" id="22"/>
          <p:cNvSpPr txBox="true"/>
          <p:nvPr/>
        </p:nvSpPr>
        <p:spPr>
          <a:xfrm rot="0">
            <a:off x="1482502" y="2053023"/>
            <a:ext cx="11946521" cy="466703"/>
          </a:xfrm>
          <a:prstGeom prst="rect">
            <a:avLst/>
          </a:prstGeom>
        </p:spPr>
        <p:txBody>
          <a:bodyPr anchor="t" rtlCol="false" tIns="0" lIns="0" bIns="0" rIns="0">
            <a:spAutoFit/>
          </a:bodyPr>
          <a:lstStyle/>
          <a:p>
            <a:pPr algn="just">
              <a:lnSpc>
                <a:spcPts val="3600"/>
              </a:lnSpc>
            </a:pPr>
            <a:r>
              <a:rPr lang="en-US" sz="3000" spc="-60">
                <a:solidFill>
                  <a:srgbClr val="000000"/>
                </a:solidFill>
                <a:latin typeface="Inter"/>
                <a:ea typeface="Inter"/>
                <a:cs typeface="Inter"/>
                <a:sym typeface="Inter"/>
              </a:rPr>
              <a:t>Total sales achieved in each specific region or area.</a:t>
            </a:r>
          </a:p>
        </p:txBody>
      </p:sp>
      <p:sp>
        <p:nvSpPr>
          <p:cNvPr name="TextBox 23" id="23"/>
          <p:cNvSpPr txBox="true"/>
          <p:nvPr/>
        </p:nvSpPr>
        <p:spPr>
          <a:xfrm rot="0">
            <a:off x="1482502" y="3942087"/>
            <a:ext cx="11225114" cy="923881"/>
          </a:xfrm>
          <a:prstGeom prst="rect">
            <a:avLst/>
          </a:prstGeom>
        </p:spPr>
        <p:txBody>
          <a:bodyPr anchor="t" rtlCol="false" tIns="0" lIns="0" bIns="0" rIns="0">
            <a:spAutoFit/>
          </a:bodyPr>
          <a:lstStyle/>
          <a:p>
            <a:pPr algn="just">
              <a:lnSpc>
                <a:spcPts val="3600"/>
              </a:lnSpc>
            </a:pPr>
            <a:r>
              <a:rPr lang="en-US" sz="3000" spc="-60">
                <a:solidFill>
                  <a:srgbClr val="FFFFFF"/>
                </a:solidFill>
                <a:latin typeface="Inter"/>
                <a:ea typeface="Inter"/>
                <a:cs typeface="Inter"/>
                <a:sym typeface="Inter"/>
              </a:rPr>
              <a:t>Compare sales performance across regions to identify high or low performing areas.</a:t>
            </a:r>
          </a:p>
        </p:txBody>
      </p:sp>
      <p:sp>
        <p:nvSpPr>
          <p:cNvPr name="TextBox 24" id="24"/>
          <p:cNvSpPr txBox="true"/>
          <p:nvPr/>
        </p:nvSpPr>
        <p:spPr>
          <a:xfrm rot="0">
            <a:off x="1482502" y="6231200"/>
            <a:ext cx="11946521" cy="466703"/>
          </a:xfrm>
          <a:prstGeom prst="rect">
            <a:avLst/>
          </a:prstGeom>
        </p:spPr>
        <p:txBody>
          <a:bodyPr anchor="t" rtlCol="false" tIns="0" lIns="0" bIns="0" rIns="0">
            <a:spAutoFit/>
          </a:bodyPr>
          <a:lstStyle/>
          <a:p>
            <a:pPr algn="just">
              <a:lnSpc>
                <a:spcPts val="3600"/>
              </a:lnSpc>
            </a:pPr>
            <a:r>
              <a:rPr lang="en-US" sz="3000" spc="-60">
                <a:solidFill>
                  <a:srgbClr val="000000"/>
                </a:solidFill>
                <a:latin typeface="Inter"/>
                <a:ea typeface="Inter"/>
                <a:cs typeface="Inter"/>
                <a:sym typeface="Inter"/>
              </a:rPr>
              <a:t>Analyze sales trends in each region to see growth or decline.</a:t>
            </a:r>
          </a:p>
        </p:txBody>
      </p:sp>
      <p:sp>
        <p:nvSpPr>
          <p:cNvPr name="TextBox 25" id="25"/>
          <p:cNvSpPr txBox="true"/>
          <p:nvPr/>
        </p:nvSpPr>
        <p:spPr>
          <a:xfrm rot="0">
            <a:off x="1482502" y="8322602"/>
            <a:ext cx="11946521" cy="923881"/>
          </a:xfrm>
          <a:prstGeom prst="rect">
            <a:avLst/>
          </a:prstGeom>
        </p:spPr>
        <p:txBody>
          <a:bodyPr anchor="t" rtlCol="false" tIns="0" lIns="0" bIns="0" rIns="0">
            <a:spAutoFit/>
          </a:bodyPr>
          <a:lstStyle/>
          <a:p>
            <a:pPr algn="just">
              <a:lnSpc>
                <a:spcPts val="3600"/>
              </a:lnSpc>
            </a:pPr>
            <a:r>
              <a:rPr lang="en-US" sz="3000" spc="-60">
                <a:solidFill>
                  <a:srgbClr val="FFFFFF"/>
                </a:solidFill>
                <a:latin typeface="Inter"/>
                <a:ea typeface="Inter"/>
                <a:cs typeface="Inter"/>
                <a:sym typeface="Inter"/>
              </a:rPr>
              <a:t>Determines the contribution of each region to the company's total sales.</a:t>
            </a:r>
          </a:p>
        </p:txBody>
      </p:sp>
      <p:grpSp>
        <p:nvGrpSpPr>
          <p:cNvPr name="Group 26" id="26"/>
          <p:cNvGrpSpPr/>
          <p:nvPr/>
        </p:nvGrpSpPr>
        <p:grpSpPr>
          <a:xfrm rot="0">
            <a:off x="15756624" y="0"/>
            <a:ext cx="3045724" cy="10287000"/>
            <a:chOff x="0" y="0"/>
            <a:chExt cx="802166" cy="2709333"/>
          </a:xfrm>
        </p:grpSpPr>
        <p:sp>
          <p:nvSpPr>
            <p:cNvPr name="Freeform 27" id="27"/>
            <p:cNvSpPr/>
            <p:nvPr/>
          </p:nvSpPr>
          <p:spPr>
            <a:xfrm flipH="false" flipV="false" rot="0">
              <a:off x="0" y="0"/>
              <a:ext cx="802166" cy="2709333"/>
            </a:xfrm>
            <a:custGeom>
              <a:avLst/>
              <a:gdLst/>
              <a:ahLst/>
              <a:cxnLst/>
              <a:rect r="r" b="b" t="t" l="l"/>
              <a:pathLst>
                <a:path h="2709333" w="802166">
                  <a:moveTo>
                    <a:pt x="254190" y="0"/>
                  </a:moveTo>
                  <a:lnTo>
                    <a:pt x="547976" y="0"/>
                  </a:lnTo>
                  <a:cubicBezTo>
                    <a:pt x="615391" y="0"/>
                    <a:pt x="680046" y="26781"/>
                    <a:pt x="727715" y="74450"/>
                  </a:cubicBezTo>
                  <a:cubicBezTo>
                    <a:pt x="775385" y="122120"/>
                    <a:pt x="802166" y="186775"/>
                    <a:pt x="802166" y="254190"/>
                  </a:cubicBezTo>
                  <a:lnTo>
                    <a:pt x="802166" y="2455143"/>
                  </a:lnTo>
                  <a:cubicBezTo>
                    <a:pt x="802166" y="2595529"/>
                    <a:pt x="688361" y="2709333"/>
                    <a:pt x="547976" y="2709333"/>
                  </a:cubicBezTo>
                  <a:lnTo>
                    <a:pt x="254190" y="2709333"/>
                  </a:lnTo>
                  <a:cubicBezTo>
                    <a:pt x="113805" y="2709333"/>
                    <a:pt x="0" y="2595529"/>
                    <a:pt x="0" y="2455143"/>
                  </a:cubicBezTo>
                  <a:lnTo>
                    <a:pt x="0" y="254190"/>
                  </a:lnTo>
                  <a:cubicBezTo>
                    <a:pt x="0" y="113805"/>
                    <a:pt x="113805" y="0"/>
                    <a:pt x="254190" y="0"/>
                  </a:cubicBezTo>
                  <a:close/>
                </a:path>
              </a:pathLst>
            </a:custGeom>
            <a:solidFill>
              <a:srgbClr val="2E65EC"/>
            </a:solidFill>
          </p:spPr>
        </p:sp>
        <p:sp>
          <p:nvSpPr>
            <p:cNvPr name="TextBox 28" id="28"/>
            <p:cNvSpPr txBox="true"/>
            <p:nvPr/>
          </p:nvSpPr>
          <p:spPr>
            <a:xfrm>
              <a:off x="0" y="-38100"/>
              <a:ext cx="802166"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29" id="29"/>
          <p:cNvGrpSpPr/>
          <p:nvPr/>
        </p:nvGrpSpPr>
        <p:grpSpPr>
          <a:xfrm rot="0">
            <a:off x="14253948" y="1028700"/>
            <a:ext cx="3005352" cy="8229600"/>
            <a:chOff x="0" y="0"/>
            <a:chExt cx="523186" cy="1432648"/>
          </a:xfrm>
        </p:grpSpPr>
        <p:sp>
          <p:nvSpPr>
            <p:cNvPr name="Freeform 30" id="30"/>
            <p:cNvSpPr/>
            <p:nvPr/>
          </p:nvSpPr>
          <p:spPr>
            <a:xfrm flipH="false" flipV="false" rot="0">
              <a:off x="0" y="0"/>
              <a:ext cx="523186" cy="1432649"/>
            </a:xfrm>
            <a:custGeom>
              <a:avLst/>
              <a:gdLst/>
              <a:ahLst/>
              <a:cxnLst/>
              <a:rect r="r" b="b" t="t" l="l"/>
              <a:pathLst>
                <a:path h="1432649" w="523186">
                  <a:moveTo>
                    <a:pt x="175171" y="0"/>
                  </a:moveTo>
                  <a:lnTo>
                    <a:pt x="348015" y="0"/>
                  </a:lnTo>
                  <a:cubicBezTo>
                    <a:pt x="444759" y="0"/>
                    <a:pt x="523186" y="78427"/>
                    <a:pt x="523186" y="175171"/>
                  </a:cubicBezTo>
                  <a:lnTo>
                    <a:pt x="523186" y="1257478"/>
                  </a:lnTo>
                  <a:cubicBezTo>
                    <a:pt x="523186" y="1354222"/>
                    <a:pt x="444759" y="1432649"/>
                    <a:pt x="348015" y="1432649"/>
                  </a:cubicBezTo>
                  <a:lnTo>
                    <a:pt x="175171" y="1432649"/>
                  </a:lnTo>
                  <a:cubicBezTo>
                    <a:pt x="78427" y="1432649"/>
                    <a:pt x="0" y="1354222"/>
                    <a:pt x="0" y="1257478"/>
                  </a:cubicBezTo>
                  <a:lnTo>
                    <a:pt x="0" y="175171"/>
                  </a:lnTo>
                  <a:cubicBezTo>
                    <a:pt x="0" y="78427"/>
                    <a:pt x="78427" y="0"/>
                    <a:pt x="175171" y="0"/>
                  </a:cubicBezTo>
                  <a:close/>
                </a:path>
              </a:pathLst>
            </a:custGeom>
            <a:blipFill>
              <a:blip r:embed="rId6"/>
              <a:stretch>
                <a:fillRect l="-41391" t="0" r="-41391" b="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301164"/>
            <a:ext cx="5543517"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Sales by</a:t>
            </a:r>
          </a:p>
        </p:txBody>
      </p:sp>
      <p:sp>
        <p:nvSpPr>
          <p:cNvPr name="TextBox 3" id="3"/>
          <p:cNvSpPr txBox="true"/>
          <p:nvPr/>
        </p:nvSpPr>
        <p:spPr>
          <a:xfrm rot="0">
            <a:off x="1028700" y="2359747"/>
            <a:ext cx="7406225"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Product Line</a:t>
            </a:r>
          </a:p>
        </p:txBody>
      </p:sp>
      <p:sp>
        <p:nvSpPr>
          <p:cNvPr name="AutoShape 4" id="4"/>
          <p:cNvSpPr/>
          <p:nvPr/>
        </p:nvSpPr>
        <p:spPr>
          <a:xfrm flipV="true">
            <a:off x="1075965" y="3784687"/>
            <a:ext cx="5974732" cy="0"/>
          </a:xfrm>
          <a:prstGeom prst="line">
            <a:avLst/>
          </a:prstGeom>
          <a:ln cap="flat" w="95250">
            <a:solidFill>
              <a:srgbClr val="2E65EC"/>
            </a:solidFill>
            <a:prstDash val="solid"/>
            <a:headEnd type="none" len="sm" w="sm"/>
            <a:tailEnd type="none" len="sm" w="sm"/>
          </a:ln>
        </p:spPr>
      </p:sp>
      <p:sp>
        <p:nvSpPr>
          <p:cNvPr name="TextBox 5" id="5"/>
          <p:cNvSpPr txBox="true"/>
          <p:nvPr/>
        </p:nvSpPr>
        <p:spPr>
          <a:xfrm rot="0">
            <a:off x="1075965" y="4119494"/>
            <a:ext cx="8068035" cy="2581495"/>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Sales by Product Line is a part of the sales report that breaks down and analyzes sales data based on certain categories or product types. This section includes:</a:t>
            </a:r>
          </a:p>
        </p:txBody>
      </p:sp>
      <p:grpSp>
        <p:nvGrpSpPr>
          <p:cNvPr name="Group 6" id="6"/>
          <p:cNvGrpSpPr/>
          <p:nvPr/>
        </p:nvGrpSpPr>
        <p:grpSpPr>
          <a:xfrm rot="0">
            <a:off x="1075965" y="6694326"/>
            <a:ext cx="7941496" cy="912392"/>
            <a:chOff x="0" y="0"/>
            <a:chExt cx="2091587" cy="240301"/>
          </a:xfrm>
        </p:grpSpPr>
        <p:sp>
          <p:nvSpPr>
            <p:cNvPr name="Freeform 7" id="7"/>
            <p:cNvSpPr/>
            <p:nvPr/>
          </p:nvSpPr>
          <p:spPr>
            <a:xfrm flipH="false" flipV="false" rot="0">
              <a:off x="0" y="0"/>
              <a:ext cx="2091587" cy="240301"/>
            </a:xfrm>
            <a:custGeom>
              <a:avLst/>
              <a:gdLst/>
              <a:ahLst/>
              <a:cxnLst/>
              <a:rect r="r" b="b" t="t" l="l"/>
              <a:pathLst>
                <a:path h="240301" w="2091587">
                  <a:moveTo>
                    <a:pt x="27296" y="0"/>
                  </a:moveTo>
                  <a:lnTo>
                    <a:pt x="2064291" y="0"/>
                  </a:lnTo>
                  <a:cubicBezTo>
                    <a:pt x="2071531" y="0"/>
                    <a:pt x="2078474" y="2876"/>
                    <a:pt x="2083593" y="7995"/>
                  </a:cubicBezTo>
                  <a:cubicBezTo>
                    <a:pt x="2088712" y="13114"/>
                    <a:pt x="2091587" y="20057"/>
                    <a:pt x="2091587" y="27296"/>
                  </a:cubicBezTo>
                  <a:lnTo>
                    <a:pt x="2091587" y="213005"/>
                  </a:lnTo>
                  <a:cubicBezTo>
                    <a:pt x="2091587" y="220244"/>
                    <a:pt x="2088712" y="227187"/>
                    <a:pt x="2083593" y="232306"/>
                  </a:cubicBezTo>
                  <a:cubicBezTo>
                    <a:pt x="2078474" y="237425"/>
                    <a:pt x="2071531" y="240301"/>
                    <a:pt x="2064291" y="240301"/>
                  </a:cubicBezTo>
                  <a:lnTo>
                    <a:pt x="27296" y="240301"/>
                  </a:lnTo>
                  <a:cubicBezTo>
                    <a:pt x="20057" y="240301"/>
                    <a:pt x="13114" y="237425"/>
                    <a:pt x="7995" y="232306"/>
                  </a:cubicBezTo>
                  <a:cubicBezTo>
                    <a:pt x="2876" y="227187"/>
                    <a:pt x="0" y="220244"/>
                    <a:pt x="0" y="213005"/>
                  </a:cubicBezTo>
                  <a:lnTo>
                    <a:pt x="0" y="27296"/>
                  </a:lnTo>
                  <a:cubicBezTo>
                    <a:pt x="0" y="20057"/>
                    <a:pt x="2876" y="13114"/>
                    <a:pt x="7995" y="7995"/>
                  </a:cubicBezTo>
                  <a:cubicBezTo>
                    <a:pt x="13114" y="2876"/>
                    <a:pt x="20057" y="0"/>
                    <a:pt x="27296" y="0"/>
                  </a:cubicBezTo>
                  <a:close/>
                </a:path>
              </a:pathLst>
            </a:custGeom>
            <a:solidFill>
              <a:srgbClr val="2E65EC"/>
            </a:solidFill>
          </p:spPr>
        </p:sp>
        <p:sp>
          <p:nvSpPr>
            <p:cNvPr name="TextBox 8" id="8"/>
            <p:cNvSpPr txBox="true"/>
            <p:nvPr/>
          </p:nvSpPr>
          <p:spPr>
            <a:xfrm>
              <a:off x="0" y="-38100"/>
              <a:ext cx="2091587" cy="278401"/>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9317804" y="6694326"/>
            <a:ext cx="7941496" cy="912392"/>
            <a:chOff x="0" y="0"/>
            <a:chExt cx="2091587" cy="240301"/>
          </a:xfrm>
        </p:grpSpPr>
        <p:sp>
          <p:nvSpPr>
            <p:cNvPr name="Freeform 10" id="10"/>
            <p:cNvSpPr/>
            <p:nvPr/>
          </p:nvSpPr>
          <p:spPr>
            <a:xfrm flipH="false" flipV="false" rot="0">
              <a:off x="0" y="0"/>
              <a:ext cx="2091587" cy="240301"/>
            </a:xfrm>
            <a:custGeom>
              <a:avLst/>
              <a:gdLst/>
              <a:ahLst/>
              <a:cxnLst/>
              <a:rect r="r" b="b" t="t" l="l"/>
              <a:pathLst>
                <a:path h="240301" w="2091587">
                  <a:moveTo>
                    <a:pt x="27296" y="0"/>
                  </a:moveTo>
                  <a:lnTo>
                    <a:pt x="2064291" y="0"/>
                  </a:lnTo>
                  <a:cubicBezTo>
                    <a:pt x="2071531" y="0"/>
                    <a:pt x="2078474" y="2876"/>
                    <a:pt x="2083593" y="7995"/>
                  </a:cubicBezTo>
                  <a:cubicBezTo>
                    <a:pt x="2088712" y="13114"/>
                    <a:pt x="2091587" y="20057"/>
                    <a:pt x="2091587" y="27296"/>
                  </a:cubicBezTo>
                  <a:lnTo>
                    <a:pt x="2091587" y="213005"/>
                  </a:lnTo>
                  <a:cubicBezTo>
                    <a:pt x="2091587" y="220244"/>
                    <a:pt x="2088712" y="227187"/>
                    <a:pt x="2083593" y="232306"/>
                  </a:cubicBezTo>
                  <a:cubicBezTo>
                    <a:pt x="2078474" y="237425"/>
                    <a:pt x="2071531" y="240301"/>
                    <a:pt x="2064291" y="240301"/>
                  </a:cubicBezTo>
                  <a:lnTo>
                    <a:pt x="27296" y="240301"/>
                  </a:lnTo>
                  <a:cubicBezTo>
                    <a:pt x="20057" y="240301"/>
                    <a:pt x="13114" y="237425"/>
                    <a:pt x="7995" y="232306"/>
                  </a:cubicBezTo>
                  <a:cubicBezTo>
                    <a:pt x="2876" y="227187"/>
                    <a:pt x="0" y="220244"/>
                    <a:pt x="0" y="213005"/>
                  </a:cubicBezTo>
                  <a:lnTo>
                    <a:pt x="0" y="27296"/>
                  </a:lnTo>
                  <a:cubicBezTo>
                    <a:pt x="0" y="20057"/>
                    <a:pt x="2876" y="13114"/>
                    <a:pt x="7995" y="7995"/>
                  </a:cubicBezTo>
                  <a:cubicBezTo>
                    <a:pt x="13114" y="2876"/>
                    <a:pt x="20057" y="0"/>
                    <a:pt x="27296" y="0"/>
                  </a:cubicBezTo>
                  <a:close/>
                </a:path>
              </a:pathLst>
            </a:custGeom>
            <a:solidFill>
              <a:srgbClr val="2E65EC"/>
            </a:solidFill>
          </p:spPr>
        </p:sp>
        <p:sp>
          <p:nvSpPr>
            <p:cNvPr name="TextBox 11" id="11"/>
            <p:cNvSpPr txBox="true"/>
            <p:nvPr/>
          </p:nvSpPr>
          <p:spPr>
            <a:xfrm>
              <a:off x="0" y="-38100"/>
              <a:ext cx="2091587" cy="278401"/>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075965" y="7825794"/>
            <a:ext cx="7941496" cy="912392"/>
            <a:chOff x="0" y="0"/>
            <a:chExt cx="2091587" cy="240301"/>
          </a:xfrm>
        </p:grpSpPr>
        <p:sp>
          <p:nvSpPr>
            <p:cNvPr name="Freeform 13" id="13"/>
            <p:cNvSpPr/>
            <p:nvPr/>
          </p:nvSpPr>
          <p:spPr>
            <a:xfrm flipH="false" flipV="false" rot="0">
              <a:off x="0" y="0"/>
              <a:ext cx="2091587" cy="240301"/>
            </a:xfrm>
            <a:custGeom>
              <a:avLst/>
              <a:gdLst/>
              <a:ahLst/>
              <a:cxnLst/>
              <a:rect r="r" b="b" t="t" l="l"/>
              <a:pathLst>
                <a:path h="240301" w="2091587">
                  <a:moveTo>
                    <a:pt x="27296" y="0"/>
                  </a:moveTo>
                  <a:lnTo>
                    <a:pt x="2064291" y="0"/>
                  </a:lnTo>
                  <a:cubicBezTo>
                    <a:pt x="2071531" y="0"/>
                    <a:pt x="2078474" y="2876"/>
                    <a:pt x="2083593" y="7995"/>
                  </a:cubicBezTo>
                  <a:cubicBezTo>
                    <a:pt x="2088712" y="13114"/>
                    <a:pt x="2091587" y="20057"/>
                    <a:pt x="2091587" y="27296"/>
                  </a:cubicBezTo>
                  <a:lnTo>
                    <a:pt x="2091587" y="213005"/>
                  </a:lnTo>
                  <a:cubicBezTo>
                    <a:pt x="2091587" y="220244"/>
                    <a:pt x="2088712" y="227187"/>
                    <a:pt x="2083593" y="232306"/>
                  </a:cubicBezTo>
                  <a:cubicBezTo>
                    <a:pt x="2078474" y="237425"/>
                    <a:pt x="2071531" y="240301"/>
                    <a:pt x="2064291" y="240301"/>
                  </a:cubicBezTo>
                  <a:lnTo>
                    <a:pt x="27296" y="240301"/>
                  </a:lnTo>
                  <a:cubicBezTo>
                    <a:pt x="20057" y="240301"/>
                    <a:pt x="13114" y="237425"/>
                    <a:pt x="7995" y="232306"/>
                  </a:cubicBezTo>
                  <a:cubicBezTo>
                    <a:pt x="2876" y="227187"/>
                    <a:pt x="0" y="220244"/>
                    <a:pt x="0" y="213005"/>
                  </a:cubicBezTo>
                  <a:lnTo>
                    <a:pt x="0" y="27296"/>
                  </a:lnTo>
                  <a:cubicBezTo>
                    <a:pt x="0" y="20057"/>
                    <a:pt x="2876" y="13114"/>
                    <a:pt x="7995" y="7995"/>
                  </a:cubicBezTo>
                  <a:cubicBezTo>
                    <a:pt x="13114" y="2876"/>
                    <a:pt x="20057" y="0"/>
                    <a:pt x="27296" y="0"/>
                  </a:cubicBezTo>
                  <a:close/>
                </a:path>
              </a:pathLst>
            </a:custGeom>
            <a:solidFill>
              <a:srgbClr val="2E65EC"/>
            </a:solidFill>
          </p:spPr>
        </p:sp>
        <p:sp>
          <p:nvSpPr>
            <p:cNvPr name="TextBox 14" id="14"/>
            <p:cNvSpPr txBox="true"/>
            <p:nvPr/>
          </p:nvSpPr>
          <p:spPr>
            <a:xfrm>
              <a:off x="0" y="-38100"/>
              <a:ext cx="2091587" cy="278401"/>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9317804" y="7825794"/>
            <a:ext cx="7941496" cy="912392"/>
            <a:chOff x="0" y="0"/>
            <a:chExt cx="2091587" cy="240301"/>
          </a:xfrm>
        </p:grpSpPr>
        <p:sp>
          <p:nvSpPr>
            <p:cNvPr name="Freeform 16" id="16"/>
            <p:cNvSpPr/>
            <p:nvPr/>
          </p:nvSpPr>
          <p:spPr>
            <a:xfrm flipH="false" flipV="false" rot="0">
              <a:off x="0" y="0"/>
              <a:ext cx="2091587" cy="240301"/>
            </a:xfrm>
            <a:custGeom>
              <a:avLst/>
              <a:gdLst/>
              <a:ahLst/>
              <a:cxnLst/>
              <a:rect r="r" b="b" t="t" l="l"/>
              <a:pathLst>
                <a:path h="240301" w="2091587">
                  <a:moveTo>
                    <a:pt x="27296" y="0"/>
                  </a:moveTo>
                  <a:lnTo>
                    <a:pt x="2064291" y="0"/>
                  </a:lnTo>
                  <a:cubicBezTo>
                    <a:pt x="2071531" y="0"/>
                    <a:pt x="2078474" y="2876"/>
                    <a:pt x="2083593" y="7995"/>
                  </a:cubicBezTo>
                  <a:cubicBezTo>
                    <a:pt x="2088712" y="13114"/>
                    <a:pt x="2091587" y="20057"/>
                    <a:pt x="2091587" y="27296"/>
                  </a:cubicBezTo>
                  <a:lnTo>
                    <a:pt x="2091587" y="213005"/>
                  </a:lnTo>
                  <a:cubicBezTo>
                    <a:pt x="2091587" y="220244"/>
                    <a:pt x="2088712" y="227187"/>
                    <a:pt x="2083593" y="232306"/>
                  </a:cubicBezTo>
                  <a:cubicBezTo>
                    <a:pt x="2078474" y="237425"/>
                    <a:pt x="2071531" y="240301"/>
                    <a:pt x="2064291" y="240301"/>
                  </a:cubicBezTo>
                  <a:lnTo>
                    <a:pt x="27296" y="240301"/>
                  </a:lnTo>
                  <a:cubicBezTo>
                    <a:pt x="20057" y="240301"/>
                    <a:pt x="13114" y="237425"/>
                    <a:pt x="7995" y="232306"/>
                  </a:cubicBezTo>
                  <a:cubicBezTo>
                    <a:pt x="2876" y="227187"/>
                    <a:pt x="0" y="220244"/>
                    <a:pt x="0" y="213005"/>
                  </a:cubicBezTo>
                  <a:lnTo>
                    <a:pt x="0" y="27296"/>
                  </a:lnTo>
                  <a:cubicBezTo>
                    <a:pt x="0" y="20057"/>
                    <a:pt x="2876" y="13114"/>
                    <a:pt x="7995" y="7995"/>
                  </a:cubicBezTo>
                  <a:cubicBezTo>
                    <a:pt x="13114" y="2876"/>
                    <a:pt x="20057" y="0"/>
                    <a:pt x="27296" y="0"/>
                  </a:cubicBezTo>
                  <a:close/>
                </a:path>
              </a:pathLst>
            </a:custGeom>
            <a:solidFill>
              <a:srgbClr val="2E65EC"/>
            </a:solidFill>
          </p:spPr>
        </p:sp>
        <p:sp>
          <p:nvSpPr>
            <p:cNvPr name="TextBox 17" id="17"/>
            <p:cNvSpPr txBox="true"/>
            <p:nvPr/>
          </p:nvSpPr>
          <p:spPr>
            <a:xfrm>
              <a:off x="0" y="-38100"/>
              <a:ext cx="2091587" cy="278401"/>
            </a:xfrm>
            <a:prstGeom prst="rect">
              <a:avLst/>
            </a:prstGeom>
          </p:spPr>
          <p:txBody>
            <a:bodyPr anchor="ctr" rtlCol="false" tIns="50800" lIns="50800" bIns="50800" rIns="50800"/>
            <a:lstStyle/>
            <a:p>
              <a:pPr algn="ctr">
                <a:lnSpc>
                  <a:spcPts val="2659"/>
                </a:lnSpc>
                <a:spcBef>
                  <a:spcPct val="0"/>
                </a:spcBef>
              </a:pPr>
            </a:p>
          </p:txBody>
        </p:sp>
      </p:grpSp>
      <p:sp>
        <p:nvSpPr>
          <p:cNvPr name="TextBox 18" id="18"/>
          <p:cNvSpPr txBox="true"/>
          <p:nvPr/>
        </p:nvSpPr>
        <p:spPr>
          <a:xfrm rot="0">
            <a:off x="1075965" y="6883823"/>
            <a:ext cx="7941496" cy="523919"/>
          </a:xfrm>
          <a:prstGeom prst="rect">
            <a:avLst/>
          </a:prstGeom>
        </p:spPr>
        <p:txBody>
          <a:bodyPr anchor="t" rtlCol="false" tIns="0" lIns="0" bIns="0" rIns="0">
            <a:spAutoFit/>
          </a:bodyPr>
          <a:lstStyle/>
          <a:p>
            <a:pPr algn="ctr">
              <a:lnSpc>
                <a:spcPts val="4079"/>
              </a:lnSpc>
            </a:pPr>
            <a:r>
              <a:rPr lang="en-US" sz="3399" spc="-67">
                <a:solidFill>
                  <a:srgbClr val="FFFFFF"/>
                </a:solidFill>
                <a:latin typeface="Inter"/>
                <a:ea typeface="Inter"/>
                <a:cs typeface="Inter"/>
                <a:sym typeface="Inter"/>
              </a:rPr>
              <a:t>Total Sales per Product Line</a:t>
            </a:r>
          </a:p>
        </p:txBody>
      </p:sp>
      <p:sp>
        <p:nvSpPr>
          <p:cNvPr name="TextBox 19" id="19"/>
          <p:cNvSpPr txBox="true"/>
          <p:nvPr/>
        </p:nvSpPr>
        <p:spPr>
          <a:xfrm rot="0">
            <a:off x="9317804" y="6883823"/>
            <a:ext cx="7941496" cy="523919"/>
          </a:xfrm>
          <a:prstGeom prst="rect">
            <a:avLst/>
          </a:prstGeom>
        </p:spPr>
        <p:txBody>
          <a:bodyPr anchor="t" rtlCol="false" tIns="0" lIns="0" bIns="0" rIns="0">
            <a:spAutoFit/>
          </a:bodyPr>
          <a:lstStyle/>
          <a:p>
            <a:pPr algn="ctr">
              <a:lnSpc>
                <a:spcPts val="4079"/>
              </a:lnSpc>
            </a:pPr>
            <a:r>
              <a:rPr lang="en-US" sz="3399" spc="-67">
                <a:solidFill>
                  <a:srgbClr val="FFFFFF"/>
                </a:solidFill>
                <a:latin typeface="Inter"/>
                <a:ea typeface="Inter"/>
                <a:cs typeface="Inter"/>
                <a:sym typeface="Inter"/>
              </a:rPr>
              <a:t>Sales Trends per Product Line</a:t>
            </a:r>
          </a:p>
        </p:txBody>
      </p:sp>
      <p:sp>
        <p:nvSpPr>
          <p:cNvPr name="TextBox 20" id="20"/>
          <p:cNvSpPr txBox="true"/>
          <p:nvPr/>
        </p:nvSpPr>
        <p:spPr>
          <a:xfrm rot="0">
            <a:off x="1075965" y="8015290"/>
            <a:ext cx="7941496" cy="523919"/>
          </a:xfrm>
          <a:prstGeom prst="rect">
            <a:avLst/>
          </a:prstGeom>
        </p:spPr>
        <p:txBody>
          <a:bodyPr anchor="t" rtlCol="false" tIns="0" lIns="0" bIns="0" rIns="0">
            <a:spAutoFit/>
          </a:bodyPr>
          <a:lstStyle/>
          <a:p>
            <a:pPr algn="ctr">
              <a:lnSpc>
                <a:spcPts val="4079"/>
              </a:lnSpc>
            </a:pPr>
            <a:r>
              <a:rPr lang="en-US" sz="3399" spc="-67">
                <a:solidFill>
                  <a:srgbClr val="FFFFFF"/>
                </a:solidFill>
                <a:latin typeface="Inter"/>
                <a:ea typeface="Inter"/>
                <a:cs typeface="Inter"/>
                <a:sym typeface="Inter"/>
              </a:rPr>
              <a:t>Comparison Between Product Lines</a:t>
            </a:r>
          </a:p>
        </p:txBody>
      </p:sp>
      <p:sp>
        <p:nvSpPr>
          <p:cNvPr name="TextBox 21" id="21"/>
          <p:cNvSpPr txBox="true"/>
          <p:nvPr/>
        </p:nvSpPr>
        <p:spPr>
          <a:xfrm rot="0">
            <a:off x="9317804" y="8015290"/>
            <a:ext cx="7941496" cy="523919"/>
          </a:xfrm>
          <a:prstGeom prst="rect">
            <a:avLst/>
          </a:prstGeom>
        </p:spPr>
        <p:txBody>
          <a:bodyPr anchor="t" rtlCol="false" tIns="0" lIns="0" bIns="0" rIns="0">
            <a:spAutoFit/>
          </a:bodyPr>
          <a:lstStyle/>
          <a:p>
            <a:pPr algn="ctr">
              <a:lnSpc>
                <a:spcPts val="4079"/>
              </a:lnSpc>
            </a:pPr>
            <a:r>
              <a:rPr lang="en-US" sz="3399" spc="-67">
                <a:solidFill>
                  <a:srgbClr val="FFFFFF"/>
                </a:solidFill>
                <a:latin typeface="Inter"/>
                <a:ea typeface="Inter"/>
                <a:cs typeface="Inter"/>
                <a:sym typeface="Inter"/>
              </a:rPr>
              <a:t>Product Line Contribution to Total Sales</a:t>
            </a:r>
          </a:p>
        </p:txBody>
      </p:sp>
      <p:grpSp>
        <p:nvGrpSpPr>
          <p:cNvPr name="Group 22" id="22"/>
          <p:cNvGrpSpPr/>
          <p:nvPr/>
        </p:nvGrpSpPr>
        <p:grpSpPr>
          <a:xfrm rot="0">
            <a:off x="11596438" y="0"/>
            <a:ext cx="7737373" cy="4129019"/>
            <a:chOff x="0" y="0"/>
            <a:chExt cx="2037827" cy="1087478"/>
          </a:xfrm>
        </p:grpSpPr>
        <p:sp>
          <p:nvSpPr>
            <p:cNvPr name="Freeform 23" id="23"/>
            <p:cNvSpPr/>
            <p:nvPr/>
          </p:nvSpPr>
          <p:spPr>
            <a:xfrm flipH="false" flipV="false" rot="0">
              <a:off x="0" y="0"/>
              <a:ext cx="2037827" cy="1087478"/>
            </a:xfrm>
            <a:custGeom>
              <a:avLst/>
              <a:gdLst/>
              <a:ahLst/>
              <a:cxnLst/>
              <a:rect r="r" b="b" t="t" l="l"/>
              <a:pathLst>
                <a:path h="1087478" w="2037827">
                  <a:moveTo>
                    <a:pt x="100059" y="0"/>
                  </a:moveTo>
                  <a:lnTo>
                    <a:pt x="1937768" y="0"/>
                  </a:lnTo>
                  <a:cubicBezTo>
                    <a:pt x="1993029" y="0"/>
                    <a:pt x="2037827" y="44798"/>
                    <a:pt x="2037827" y="100059"/>
                  </a:cubicBezTo>
                  <a:lnTo>
                    <a:pt x="2037827" y="987419"/>
                  </a:lnTo>
                  <a:cubicBezTo>
                    <a:pt x="2037827" y="1013957"/>
                    <a:pt x="2027285" y="1039407"/>
                    <a:pt x="2008520" y="1058172"/>
                  </a:cubicBezTo>
                  <a:cubicBezTo>
                    <a:pt x="1989755" y="1076936"/>
                    <a:pt x="1964305" y="1087478"/>
                    <a:pt x="1937768" y="1087478"/>
                  </a:cubicBezTo>
                  <a:lnTo>
                    <a:pt x="100059" y="1087478"/>
                  </a:lnTo>
                  <a:cubicBezTo>
                    <a:pt x="44798" y="1087478"/>
                    <a:pt x="0" y="1042680"/>
                    <a:pt x="0" y="987419"/>
                  </a:cubicBezTo>
                  <a:lnTo>
                    <a:pt x="0" y="100059"/>
                  </a:lnTo>
                  <a:cubicBezTo>
                    <a:pt x="0" y="73522"/>
                    <a:pt x="10542" y="48071"/>
                    <a:pt x="29307" y="29307"/>
                  </a:cubicBezTo>
                  <a:cubicBezTo>
                    <a:pt x="48071" y="10542"/>
                    <a:pt x="73522" y="0"/>
                    <a:pt x="100059" y="0"/>
                  </a:cubicBezTo>
                  <a:close/>
                </a:path>
              </a:pathLst>
            </a:custGeom>
            <a:solidFill>
              <a:srgbClr val="2E65EC"/>
            </a:solidFill>
          </p:spPr>
        </p:sp>
        <p:sp>
          <p:nvSpPr>
            <p:cNvPr name="TextBox 24" id="24"/>
            <p:cNvSpPr txBox="true"/>
            <p:nvPr/>
          </p:nvSpPr>
          <p:spPr>
            <a:xfrm>
              <a:off x="0" y="-38100"/>
              <a:ext cx="2037827" cy="1125578"/>
            </a:xfrm>
            <a:prstGeom prst="rect">
              <a:avLst/>
            </a:prstGeom>
          </p:spPr>
          <p:txBody>
            <a:bodyPr anchor="ctr" rtlCol="false" tIns="50800" lIns="50800" bIns="50800" rIns="50800"/>
            <a:lstStyle/>
            <a:p>
              <a:pPr algn="ctr">
                <a:lnSpc>
                  <a:spcPts val="2659"/>
                </a:lnSpc>
                <a:spcBef>
                  <a:spcPct val="0"/>
                </a:spcBef>
              </a:pPr>
            </a:p>
          </p:txBody>
        </p:sp>
      </p:grpSp>
      <p:grpSp>
        <p:nvGrpSpPr>
          <p:cNvPr name="Group 25" id="25"/>
          <p:cNvGrpSpPr/>
          <p:nvPr/>
        </p:nvGrpSpPr>
        <p:grpSpPr>
          <a:xfrm rot="0">
            <a:off x="10217154" y="1548814"/>
            <a:ext cx="7042146" cy="4062338"/>
            <a:chOff x="0" y="0"/>
            <a:chExt cx="1225931" cy="707191"/>
          </a:xfrm>
        </p:grpSpPr>
        <p:sp>
          <p:nvSpPr>
            <p:cNvPr name="Freeform 26" id="26"/>
            <p:cNvSpPr/>
            <p:nvPr/>
          </p:nvSpPr>
          <p:spPr>
            <a:xfrm flipH="false" flipV="false" rot="0">
              <a:off x="0" y="0"/>
              <a:ext cx="1225931" cy="707191"/>
            </a:xfrm>
            <a:custGeom>
              <a:avLst/>
              <a:gdLst/>
              <a:ahLst/>
              <a:cxnLst/>
              <a:rect r="r" b="b" t="t" l="l"/>
              <a:pathLst>
                <a:path h="707191" w="1225931">
                  <a:moveTo>
                    <a:pt x="87950" y="0"/>
                  </a:moveTo>
                  <a:lnTo>
                    <a:pt x="1137981" y="0"/>
                  </a:lnTo>
                  <a:cubicBezTo>
                    <a:pt x="1161307" y="0"/>
                    <a:pt x="1183677" y="9266"/>
                    <a:pt x="1200171" y="25760"/>
                  </a:cubicBezTo>
                  <a:cubicBezTo>
                    <a:pt x="1216665" y="42254"/>
                    <a:pt x="1225931" y="64624"/>
                    <a:pt x="1225931" y="87950"/>
                  </a:cubicBezTo>
                  <a:lnTo>
                    <a:pt x="1225931" y="619242"/>
                  </a:lnTo>
                  <a:cubicBezTo>
                    <a:pt x="1225931" y="642567"/>
                    <a:pt x="1216665" y="664938"/>
                    <a:pt x="1200171" y="681432"/>
                  </a:cubicBezTo>
                  <a:cubicBezTo>
                    <a:pt x="1183677" y="697925"/>
                    <a:pt x="1161307" y="707191"/>
                    <a:pt x="1137981" y="707191"/>
                  </a:cubicBezTo>
                  <a:lnTo>
                    <a:pt x="87950" y="707191"/>
                  </a:lnTo>
                  <a:cubicBezTo>
                    <a:pt x="39376" y="707191"/>
                    <a:pt x="0" y="667815"/>
                    <a:pt x="0" y="619242"/>
                  </a:cubicBezTo>
                  <a:lnTo>
                    <a:pt x="0" y="87950"/>
                  </a:lnTo>
                  <a:cubicBezTo>
                    <a:pt x="0" y="64624"/>
                    <a:pt x="9266" y="42254"/>
                    <a:pt x="25760" y="25760"/>
                  </a:cubicBezTo>
                  <a:cubicBezTo>
                    <a:pt x="42254" y="9266"/>
                    <a:pt x="64624" y="0"/>
                    <a:pt x="87950" y="0"/>
                  </a:cubicBezTo>
                  <a:close/>
                </a:path>
              </a:pathLst>
            </a:custGeom>
            <a:blipFill>
              <a:blip r:embed="rId2"/>
              <a:stretch>
                <a:fillRect l="-21326" t="-40257" r="0" b="0"/>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16908499" y="7343775"/>
            <a:ext cx="4114800" cy="4114800"/>
          </a:xfrm>
          <a:custGeom>
            <a:avLst/>
            <a:gdLst/>
            <a:ahLst/>
            <a:cxnLst/>
            <a:rect r="r" b="b" t="t" l="l"/>
            <a:pathLst>
              <a:path h="4114800" w="4114800">
                <a:moveTo>
                  <a:pt x="0" y="4114800"/>
                </a:moveTo>
                <a:lnTo>
                  <a:pt x="4114800" y="4114800"/>
                </a:lnTo>
                <a:lnTo>
                  <a:pt x="4114800"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0">
            <a:off x="-1028700" y="-1028700"/>
            <a:ext cx="4114800" cy="4114800"/>
          </a:xfrm>
          <a:custGeom>
            <a:avLst/>
            <a:gdLst/>
            <a:ahLst/>
            <a:cxnLst/>
            <a:rect r="r" b="b" t="t" l="l"/>
            <a:pathLst>
              <a:path h="4114800" w="4114800">
                <a:moveTo>
                  <a:pt x="0" y="4114800"/>
                </a:moveTo>
                <a:lnTo>
                  <a:pt x="4114800" y="4114800"/>
                </a:lnTo>
                <a:lnTo>
                  <a:pt x="4114800"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381402" y="1028700"/>
            <a:ext cx="3877898" cy="8229600"/>
            <a:chOff x="0" y="0"/>
            <a:chExt cx="1205969" cy="2559284"/>
          </a:xfrm>
        </p:grpSpPr>
        <p:sp>
          <p:nvSpPr>
            <p:cNvPr name="Freeform 5" id="5"/>
            <p:cNvSpPr/>
            <p:nvPr/>
          </p:nvSpPr>
          <p:spPr>
            <a:xfrm flipH="false" flipV="false" rot="0">
              <a:off x="0" y="0"/>
              <a:ext cx="1205969" cy="2559284"/>
            </a:xfrm>
            <a:custGeom>
              <a:avLst/>
              <a:gdLst/>
              <a:ahLst/>
              <a:cxnLst/>
              <a:rect r="r" b="b" t="t" l="l"/>
              <a:pathLst>
                <a:path h="2559284" w="1205969">
                  <a:moveTo>
                    <a:pt x="119785" y="0"/>
                  </a:moveTo>
                  <a:lnTo>
                    <a:pt x="1086184" y="0"/>
                  </a:lnTo>
                  <a:cubicBezTo>
                    <a:pt x="1117953" y="0"/>
                    <a:pt x="1148421" y="12620"/>
                    <a:pt x="1170885" y="35084"/>
                  </a:cubicBezTo>
                  <a:cubicBezTo>
                    <a:pt x="1193349" y="57548"/>
                    <a:pt x="1205969" y="88016"/>
                    <a:pt x="1205969" y="119785"/>
                  </a:cubicBezTo>
                  <a:lnTo>
                    <a:pt x="1205969" y="2439499"/>
                  </a:lnTo>
                  <a:cubicBezTo>
                    <a:pt x="1205969" y="2471268"/>
                    <a:pt x="1193349" y="2501736"/>
                    <a:pt x="1170885" y="2524200"/>
                  </a:cubicBezTo>
                  <a:cubicBezTo>
                    <a:pt x="1148421" y="2546664"/>
                    <a:pt x="1117953" y="2559284"/>
                    <a:pt x="1086184" y="2559284"/>
                  </a:cubicBezTo>
                  <a:lnTo>
                    <a:pt x="119785" y="2559284"/>
                  </a:lnTo>
                  <a:cubicBezTo>
                    <a:pt x="88016" y="2559284"/>
                    <a:pt x="57548" y="2546664"/>
                    <a:pt x="35084" y="2524200"/>
                  </a:cubicBezTo>
                  <a:cubicBezTo>
                    <a:pt x="12620" y="2501736"/>
                    <a:pt x="0" y="2471268"/>
                    <a:pt x="0" y="2439499"/>
                  </a:cubicBezTo>
                  <a:lnTo>
                    <a:pt x="0" y="119785"/>
                  </a:lnTo>
                  <a:cubicBezTo>
                    <a:pt x="0" y="88016"/>
                    <a:pt x="12620" y="57548"/>
                    <a:pt x="35084" y="35084"/>
                  </a:cubicBezTo>
                  <a:cubicBezTo>
                    <a:pt x="57548" y="12620"/>
                    <a:pt x="88016" y="0"/>
                    <a:pt x="119785" y="0"/>
                  </a:cubicBezTo>
                  <a:close/>
                </a:path>
              </a:pathLst>
            </a:custGeom>
            <a:solidFill>
              <a:srgbClr val="2E65EC"/>
            </a:solidFill>
          </p:spPr>
        </p:sp>
        <p:sp>
          <p:nvSpPr>
            <p:cNvPr name="TextBox 6" id="6"/>
            <p:cNvSpPr txBox="true"/>
            <p:nvPr/>
          </p:nvSpPr>
          <p:spPr>
            <a:xfrm>
              <a:off x="0" y="-38100"/>
              <a:ext cx="1205969" cy="2597384"/>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5148987" y="1028700"/>
            <a:ext cx="3877898" cy="8229600"/>
            <a:chOff x="0" y="0"/>
            <a:chExt cx="1205969" cy="2559284"/>
          </a:xfrm>
        </p:grpSpPr>
        <p:sp>
          <p:nvSpPr>
            <p:cNvPr name="Freeform 8" id="8"/>
            <p:cNvSpPr/>
            <p:nvPr/>
          </p:nvSpPr>
          <p:spPr>
            <a:xfrm flipH="false" flipV="false" rot="0">
              <a:off x="0" y="0"/>
              <a:ext cx="1205969" cy="2559284"/>
            </a:xfrm>
            <a:custGeom>
              <a:avLst/>
              <a:gdLst/>
              <a:ahLst/>
              <a:cxnLst/>
              <a:rect r="r" b="b" t="t" l="l"/>
              <a:pathLst>
                <a:path h="2559284" w="1205969">
                  <a:moveTo>
                    <a:pt x="119785" y="0"/>
                  </a:moveTo>
                  <a:lnTo>
                    <a:pt x="1086184" y="0"/>
                  </a:lnTo>
                  <a:cubicBezTo>
                    <a:pt x="1117953" y="0"/>
                    <a:pt x="1148421" y="12620"/>
                    <a:pt x="1170885" y="35084"/>
                  </a:cubicBezTo>
                  <a:cubicBezTo>
                    <a:pt x="1193349" y="57548"/>
                    <a:pt x="1205969" y="88016"/>
                    <a:pt x="1205969" y="119785"/>
                  </a:cubicBezTo>
                  <a:lnTo>
                    <a:pt x="1205969" y="2439499"/>
                  </a:lnTo>
                  <a:cubicBezTo>
                    <a:pt x="1205969" y="2471268"/>
                    <a:pt x="1193349" y="2501736"/>
                    <a:pt x="1170885" y="2524200"/>
                  </a:cubicBezTo>
                  <a:cubicBezTo>
                    <a:pt x="1148421" y="2546664"/>
                    <a:pt x="1117953" y="2559284"/>
                    <a:pt x="1086184" y="2559284"/>
                  </a:cubicBezTo>
                  <a:lnTo>
                    <a:pt x="119785" y="2559284"/>
                  </a:lnTo>
                  <a:cubicBezTo>
                    <a:pt x="88016" y="2559284"/>
                    <a:pt x="57548" y="2546664"/>
                    <a:pt x="35084" y="2524200"/>
                  </a:cubicBezTo>
                  <a:cubicBezTo>
                    <a:pt x="12620" y="2501736"/>
                    <a:pt x="0" y="2471268"/>
                    <a:pt x="0" y="2439499"/>
                  </a:cubicBezTo>
                  <a:lnTo>
                    <a:pt x="0" y="119785"/>
                  </a:lnTo>
                  <a:cubicBezTo>
                    <a:pt x="0" y="88016"/>
                    <a:pt x="12620" y="57548"/>
                    <a:pt x="35084" y="35084"/>
                  </a:cubicBezTo>
                  <a:cubicBezTo>
                    <a:pt x="57548" y="12620"/>
                    <a:pt x="88016" y="0"/>
                    <a:pt x="119785" y="0"/>
                  </a:cubicBezTo>
                  <a:close/>
                </a:path>
              </a:pathLst>
            </a:custGeom>
            <a:solidFill>
              <a:srgbClr val="2E65EC"/>
            </a:solidFill>
          </p:spPr>
        </p:sp>
        <p:sp>
          <p:nvSpPr>
            <p:cNvPr name="TextBox 9" id="9"/>
            <p:cNvSpPr txBox="true"/>
            <p:nvPr/>
          </p:nvSpPr>
          <p:spPr>
            <a:xfrm>
              <a:off x="0" y="-38100"/>
              <a:ext cx="1205969" cy="2597384"/>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9265194" y="1028700"/>
            <a:ext cx="3877898" cy="8229600"/>
            <a:chOff x="0" y="0"/>
            <a:chExt cx="1205969" cy="2559284"/>
          </a:xfrm>
        </p:grpSpPr>
        <p:sp>
          <p:nvSpPr>
            <p:cNvPr name="Freeform 11" id="11"/>
            <p:cNvSpPr/>
            <p:nvPr/>
          </p:nvSpPr>
          <p:spPr>
            <a:xfrm flipH="false" flipV="false" rot="0">
              <a:off x="0" y="0"/>
              <a:ext cx="1205969" cy="2559284"/>
            </a:xfrm>
            <a:custGeom>
              <a:avLst/>
              <a:gdLst/>
              <a:ahLst/>
              <a:cxnLst/>
              <a:rect r="r" b="b" t="t" l="l"/>
              <a:pathLst>
                <a:path h="2559284" w="1205969">
                  <a:moveTo>
                    <a:pt x="119785" y="0"/>
                  </a:moveTo>
                  <a:lnTo>
                    <a:pt x="1086184" y="0"/>
                  </a:lnTo>
                  <a:cubicBezTo>
                    <a:pt x="1117953" y="0"/>
                    <a:pt x="1148421" y="12620"/>
                    <a:pt x="1170885" y="35084"/>
                  </a:cubicBezTo>
                  <a:cubicBezTo>
                    <a:pt x="1193349" y="57548"/>
                    <a:pt x="1205969" y="88016"/>
                    <a:pt x="1205969" y="119785"/>
                  </a:cubicBezTo>
                  <a:lnTo>
                    <a:pt x="1205969" y="2439499"/>
                  </a:lnTo>
                  <a:cubicBezTo>
                    <a:pt x="1205969" y="2471268"/>
                    <a:pt x="1193349" y="2501736"/>
                    <a:pt x="1170885" y="2524200"/>
                  </a:cubicBezTo>
                  <a:cubicBezTo>
                    <a:pt x="1148421" y="2546664"/>
                    <a:pt x="1117953" y="2559284"/>
                    <a:pt x="1086184" y="2559284"/>
                  </a:cubicBezTo>
                  <a:lnTo>
                    <a:pt x="119785" y="2559284"/>
                  </a:lnTo>
                  <a:cubicBezTo>
                    <a:pt x="88016" y="2559284"/>
                    <a:pt x="57548" y="2546664"/>
                    <a:pt x="35084" y="2524200"/>
                  </a:cubicBezTo>
                  <a:cubicBezTo>
                    <a:pt x="12620" y="2501736"/>
                    <a:pt x="0" y="2471268"/>
                    <a:pt x="0" y="2439499"/>
                  </a:cubicBezTo>
                  <a:lnTo>
                    <a:pt x="0" y="119785"/>
                  </a:lnTo>
                  <a:cubicBezTo>
                    <a:pt x="0" y="88016"/>
                    <a:pt x="12620" y="57548"/>
                    <a:pt x="35084" y="35084"/>
                  </a:cubicBezTo>
                  <a:cubicBezTo>
                    <a:pt x="57548" y="12620"/>
                    <a:pt x="88016" y="0"/>
                    <a:pt x="119785" y="0"/>
                  </a:cubicBezTo>
                  <a:close/>
                </a:path>
              </a:pathLst>
            </a:custGeom>
            <a:solidFill>
              <a:srgbClr val="2E65EC"/>
            </a:solidFill>
            <a:ln cap="rnd">
              <a:noFill/>
              <a:prstDash val="solid"/>
              <a:round/>
            </a:ln>
          </p:spPr>
        </p:sp>
        <p:sp>
          <p:nvSpPr>
            <p:cNvPr name="TextBox 12" id="12"/>
            <p:cNvSpPr txBox="true"/>
            <p:nvPr/>
          </p:nvSpPr>
          <p:spPr>
            <a:xfrm>
              <a:off x="0" y="-38100"/>
              <a:ext cx="1205969" cy="2597384"/>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028700" y="1028700"/>
            <a:ext cx="3877898" cy="8229600"/>
            <a:chOff x="0" y="0"/>
            <a:chExt cx="1205969" cy="2559284"/>
          </a:xfrm>
        </p:grpSpPr>
        <p:sp>
          <p:nvSpPr>
            <p:cNvPr name="Freeform 14" id="14"/>
            <p:cNvSpPr/>
            <p:nvPr/>
          </p:nvSpPr>
          <p:spPr>
            <a:xfrm flipH="false" flipV="false" rot="0">
              <a:off x="0" y="0"/>
              <a:ext cx="1205969" cy="2559284"/>
            </a:xfrm>
            <a:custGeom>
              <a:avLst/>
              <a:gdLst/>
              <a:ahLst/>
              <a:cxnLst/>
              <a:rect r="r" b="b" t="t" l="l"/>
              <a:pathLst>
                <a:path h="2559284" w="1205969">
                  <a:moveTo>
                    <a:pt x="119785" y="0"/>
                  </a:moveTo>
                  <a:lnTo>
                    <a:pt x="1086184" y="0"/>
                  </a:lnTo>
                  <a:cubicBezTo>
                    <a:pt x="1117953" y="0"/>
                    <a:pt x="1148421" y="12620"/>
                    <a:pt x="1170885" y="35084"/>
                  </a:cubicBezTo>
                  <a:cubicBezTo>
                    <a:pt x="1193349" y="57548"/>
                    <a:pt x="1205969" y="88016"/>
                    <a:pt x="1205969" y="119785"/>
                  </a:cubicBezTo>
                  <a:lnTo>
                    <a:pt x="1205969" y="2439499"/>
                  </a:lnTo>
                  <a:cubicBezTo>
                    <a:pt x="1205969" y="2471268"/>
                    <a:pt x="1193349" y="2501736"/>
                    <a:pt x="1170885" y="2524200"/>
                  </a:cubicBezTo>
                  <a:cubicBezTo>
                    <a:pt x="1148421" y="2546664"/>
                    <a:pt x="1117953" y="2559284"/>
                    <a:pt x="1086184" y="2559284"/>
                  </a:cubicBezTo>
                  <a:lnTo>
                    <a:pt x="119785" y="2559284"/>
                  </a:lnTo>
                  <a:cubicBezTo>
                    <a:pt x="88016" y="2559284"/>
                    <a:pt x="57548" y="2546664"/>
                    <a:pt x="35084" y="2524200"/>
                  </a:cubicBezTo>
                  <a:cubicBezTo>
                    <a:pt x="12620" y="2501736"/>
                    <a:pt x="0" y="2471268"/>
                    <a:pt x="0" y="2439499"/>
                  </a:cubicBezTo>
                  <a:lnTo>
                    <a:pt x="0" y="119785"/>
                  </a:lnTo>
                  <a:cubicBezTo>
                    <a:pt x="0" y="88016"/>
                    <a:pt x="12620" y="57548"/>
                    <a:pt x="35084" y="35084"/>
                  </a:cubicBezTo>
                  <a:cubicBezTo>
                    <a:pt x="57548" y="12620"/>
                    <a:pt x="88016" y="0"/>
                    <a:pt x="119785" y="0"/>
                  </a:cubicBezTo>
                  <a:close/>
                </a:path>
              </a:pathLst>
            </a:custGeom>
            <a:solidFill>
              <a:srgbClr val="2E65EC"/>
            </a:solidFill>
            <a:ln cap="rnd">
              <a:noFill/>
              <a:prstDash val="solid"/>
              <a:round/>
            </a:ln>
          </p:spPr>
        </p:sp>
        <p:sp>
          <p:nvSpPr>
            <p:cNvPr name="TextBox 15" id="15"/>
            <p:cNvSpPr txBox="true"/>
            <p:nvPr/>
          </p:nvSpPr>
          <p:spPr>
            <a:xfrm>
              <a:off x="0" y="-38100"/>
              <a:ext cx="1205969" cy="2597384"/>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1379501" y="1387213"/>
            <a:ext cx="3176296" cy="2625873"/>
            <a:chOff x="0" y="0"/>
            <a:chExt cx="987781" cy="816608"/>
          </a:xfrm>
        </p:grpSpPr>
        <p:sp>
          <p:nvSpPr>
            <p:cNvPr name="Freeform 17" id="17"/>
            <p:cNvSpPr/>
            <p:nvPr/>
          </p:nvSpPr>
          <p:spPr>
            <a:xfrm flipH="false" flipV="false" rot="0">
              <a:off x="0" y="0"/>
              <a:ext cx="987781" cy="816608"/>
            </a:xfrm>
            <a:custGeom>
              <a:avLst/>
              <a:gdLst/>
              <a:ahLst/>
              <a:cxnLst/>
              <a:rect r="r" b="b" t="t" l="l"/>
              <a:pathLst>
                <a:path h="816608" w="987781">
                  <a:moveTo>
                    <a:pt x="102371" y="0"/>
                  </a:moveTo>
                  <a:lnTo>
                    <a:pt x="885410" y="0"/>
                  </a:lnTo>
                  <a:cubicBezTo>
                    <a:pt x="941948" y="0"/>
                    <a:pt x="987781" y="45833"/>
                    <a:pt x="987781" y="102371"/>
                  </a:cubicBezTo>
                  <a:lnTo>
                    <a:pt x="987781" y="714237"/>
                  </a:lnTo>
                  <a:cubicBezTo>
                    <a:pt x="987781" y="741387"/>
                    <a:pt x="976996" y="767426"/>
                    <a:pt x="957798" y="786624"/>
                  </a:cubicBezTo>
                  <a:cubicBezTo>
                    <a:pt x="938599" y="805822"/>
                    <a:pt x="912561" y="816608"/>
                    <a:pt x="885410" y="816608"/>
                  </a:cubicBezTo>
                  <a:lnTo>
                    <a:pt x="102371" y="816608"/>
                  </a:lnTo>
                  <a:cubicBezTo>
                    <a:pt x="75221" y="816608"/>
                    <a:pt x="49182" y="805822"/>
                    <a:pt x="29984" y="786624"/>
                  </a:cubicBezTo>
                  <a:cubicBezTo>
                    <a:pt x="10785" y="767426"/>
                    <a:pt x="0" y="741387"/>
                    <a:pt x="0" y="714237"/>
                  </a:cubicBezTo>
                  <a:lnTo>
                    <a:pt x="0" y="102371"/>
                  </a:lnTo>
                  <a:cubicBezTo>
                    <a:pt x="0" y="75221"/>
                    <a:pt x="10785" y="49182"/>
                    <a:pt x="29984" y="29984"/>
                  </a:cubicBezTo>
                  <a:cubicBezTo>
                    <a:pt x="49182" y="10785"/>
                    <a:pt x="75221" y="0"/>
                    <a:pt x="102371" y="0"/>
                  </a:cubicBezTo>
                  <a:close/>
                </a:path>
              </a:pathLst>
            </a:custGeom>
            <a:solidFill>
              <a:srgbClr val="FFFFFF"/>
            </a:solidFill>
            <a:ln cap="rnd">
              <a:noFill/>
              <a:prstDash val="solid"/>
              <a:round/>
            </a:ln>
          </p:spPr>
        </p:sp>
        <p:sp>
          <p:nvSpPr>
            <p:cNvPr name="TextBox 18" id="18"/>
            <p:cNvSpPr txBox="true"/>
            <p:nvPr/>
          </p:nvSpPr>
          <p:spPr>
            <a:xfrm>
              <a:off x="0" y="-38100"/>
              <a:ext cx="987781" cy="854708"/>
            </a:xfrm>
            <a:prstGeom prst="rect">
              <a:avLst/>
            </a:prstGeom>
          </p:spPr>
          <p:txBody>
            <a:bodyPr anchor="ctr" rtlCol="false" tIns="50800" lIns="50800" bIns="50800" rIns="50800"/>
            <a:lstStyle/>
            <a:p>
              <a:pPr algn="ctr">
                <a:lnSpc>
                  <a:spcPts val="2659"/>
                </a:lnSpc>
                <a:spcBef>
                  <a:spcPct val="0"/>
                </a:spcBef>
              </a:pPr>
            </a:p>
          </p:txBody>
        </p:sp>
      </p:grpSp>
      <p:sp>
        <p:nvSpPr>
          <p:cNvPr name="AutoShape 19" id="19"/>
          <p:cNvSpPr/>
          <p:nvPr/>
        </p:nvSpPr>
        <p:spPr>
          <a:xfrm flipV="true">
            <a:off x="1227733" y="5967412"/>
            <a:ext cx="3479832" cy="0"/>
          </a:xfrm>
          <a:prstGeom prst="line">
            <a:avLst/>
          </a:prstGeom>
          <a:ln cap="flat" w="38100">
            <a:solidFill>
              <a:srgbClr val="FFFFFF"/>
            </a:solidFill>
            <a:prstDash val="solid"/>
            <a:headEnd type="none" len="sm" w="sm"/>
            <a:tailEnd type="none" len="sm" w="sm"/>
          </a:ln>
        </p:spPr>
      </p:sp>
      <p:grpSp>
        <p:nvGrpSpPr>
          <p:cNvPr name="Group 20" id="20"/>
          <p:cNvGrpSpPr/>
          <p:nvPr/>
        </p:nvGrpSpPr>
        <p:grpSpPr>
          <a:xfrm rot="0">
            <a:off x="5499788" y="1387213"/>
            <a:ext cx="3176296" cy="2625873"/>
            <a:chOff x="0" y="0"/>
            <a:chExt cx="987781" cy="816608"/>
          </a:xfrm>
        </p:grpSpPr>
        <p:sp>
          <p:nvSpPr>
            <p:cNvPr name="Freeform 21" id="21"/>
            <p:cNvSpPr/>
            <p:nvPr/>
          </p:nvSpPr>
          <p:spPr>
            <a:xfrm flipH="false" flipV="false" rot="0">
              <a:off x="0" y="0"/>
              <a:ext cx="987781" cy="816608"/>
            </a:xfrm>
            <a:custGeom>
              <a:avLst/>
              <a:gdLst/>
              <a:ahLst/>
              <a:cxnLst/>
              <a:rect r="r" b="b" t="t" l="l"/>
              <a:pathLst>
                <a:path h="816608" w="987781">
                  <a:moveTo>
                    <a:pt x="102371" y="0"/>
                  </a:moveTo>
                  <a:lnTo>
                    <a:pt x="885410" y="0"/>
                  </a:lnTo>
                  <a:cubicBezTo>
                    <a:pt x="941948" y="0"/>
                    <a:pt x="987781" y="45833"/>
                    <a:pt x="987781" y="102371"/>
                  </a:cubicBezTo>
                  <a:lnTo>
                    <a:pt x="987781" y="714237"/>
                  </a:lnTo>
                  <a:cubicBezTo>
                    <a:pt x="987781" y="741387"/>
                    <a:pt x="976996" y="767426"/>
                    <a:pt x="957798" y="786624"/>
                  </a:cubicBezTo>
                  <a:cubicBezTo>
                    <a:pt x="938599" y="805822"/>
                    <a:pt x="912561" y="816608"/>
                    <a:pt x="885410" y="816608"/>
                  </a:cubicBezTo>
                  <a:lnTo>
                    <a:pt x="102371" y="816608"/>
                  </a:lnTo>
                  <a:cubicBezTo>
                    <a:pt x="75221" y="816608"/>
                    <a:pt x="49182" y="805822"/>
                    <a:pt x="29984" y="786624"/>
                  </a:cubicBezTo>
                  <a:cubicBezTo>
                    <a:pt x="10785" y="767426"/>
                    <a:pt x="0" y="741387"/>
                    <a:pt x="0" y="714237"/>
                  </a:cubicBezTo>
                  <a:lnTo>
                    <a:pt x="0" y="102371"/>
                  </a:lnTo>
                  <a:cubicBezTo>
                    <a:pt x="0" y="75221"/>
                    <a:pt x="10785" y="49182"/>
                    <a:pt x="29984" y="29984"/>
                  </a:cubicBezTo>
                  <a:cubicBezTo>
                    <a:pt x="49182" y="10785"/>
                    <a:pt x="75221" y="0"/>
                    <a:pt x="102371" y="0"/>
                  </a:cubicBezTo>
                  <a:close/>
                </a:path>
              </a:pathLst>
            </a:custGeom>
            <a:solidFill>
              <a:srgbClr val="FFFFFF"/>
            </a:solidFill>
            <a:ln cap="rnd">
              <a:noFill/>
              <a:prstDash val="solid"/>
              <a:round/>
            </a:ln>
          </p:spPr>
        </p:sp>
        <p:sp>
          <p:nvSpPr>
            <p:cNvPr name="TextBox 22" id="22"/>
            <p:cNvSpPr txBox="true"/>
            <p:nvPr/>
          </p:nvSpPr>
          <p:spPr>
            <a:xfrm>
              <a:off x="0" y="-38100"/>
              <a:ext cx="987781" cy="854708"/>
            </a:xfrm>
            <a:prstGeom prst="rect">
              <a:avLst/>
            </a:prstGeom>
          </p:spPr>
          <p:txBody>
            <a:bodyPr anchor="ctr" rtlCol="false" tIns="50800" lIns="50800" bIns="50800" rIns="50800"/>
            <a:lstStyle/>
            <a:p>
              <a:pPr algn="ctr">
                <a:lnSpc>
                  <a:spcPts val="2659"/>
                </a:lnSpc>
                <a:spcBef>
                  <a:spcPct val="0"/>
                </a:spcBef>
              </a:pPr>
            </a:p>
          </p:txBody>
        </p:sp>
      </p:grpSp>
      <p:sp>
        <p:nvSpPr>
          <p:cNvPr name="AutoShape 23" id="23"/>
          <p:cNvSpPr/>
          <p:nvPr/>
        </p:nvSpPr>
        <p:spPr>
          <a:xfrm flipV="true">
            <a:off x="5348020" y="5967412"/>
            <a:ext cx="3479832" cy="0"/>
          </a:xfrm>
          <a:prstGeom prst="line">
            <a:avLst/>
          </a:prstGeom>
          <a:ln cap="flat" w="38100">
            <a:solidFill>
              <a:srgbClr val="FFFFFF"/>
            </a:solidFill>
            <a:prstDash val="solid"/>
            <a:headEnd type="none" len="sm" w="sm"/>
            <a:tailEnd type="none" len="sm" w="sm"/>
          </a:ln>
        </p:spPr>
      </p:sp>
      <p:grpSp>
        <p:nvGrpSpPr>
          <p:cNvPr name="Group 24" id="24"/>
          <p:cNvGrpSpPr/>
          <p:nvPr/>
        </p:nvGrpSpPr>
        <p:grpSpPr>
          <a:xfrm rot="0">
            <a:off x="9615995" y="1387213"/>
            <a:ext cx="3176296" cy="2625873"/>
            <a:chOff x="0" y="0"/>
            <a:chExt cx="987781" cy="816608"/>
          </a:xfrm>
        </p:grpSpPr>
        <p:sp>
          <p:nvSpPr>
            <p:cNvPr name="Freeform 25" id="25"/>
            <p:cNvSpPr/>
            <p:nvPr/>
          </p:nvSpPr>
          <p:spPr>
            <a:xfrm flipH="false" flipV="false" rot="0">
              <a:off x="0" y="0"/>
              <a:ext cx="987781" cy="816608"/>
            </a:xfrm>
            <a:custGeom>
              <a:avLst/>
              <a:gdLst/>
              <a:ahLst/>
              <a:cxnLst/>
              <a:rect r="r" b="b" t="t" l="l"/>
              <a:pathLst>
                <a:path h="816608" w="987781">
                  <a:moveTo>
                    <a:pt x="102371" y="0"/>
                  </a:moveTo>
                  <a:lnTo>
                    <a:pt x="885410" y="0"/>
                  </a:lnTo>
                  <a:cubicBezTo>
                    <a:pt x="941948" y="0"/>
                    <a:pt x="987781" y="45833"/>
                    <a:pt x="987781" y="102371"/>
                  </a:cubicBezTo>
                  <a:lnTo>
                    <a:pt x="987781" y="714237"/>
                  </a:lnTo>
                  <a:cubicBezTo>
                    <a:pt x="987781" y="741387"/>
                    <a:pt x="976996" y="767426"/>
                    <a:pt x="957798" y="786624"/>
                  </a:cubicBezTo>
                  <a:cubicBezTo>
                    <a:pt x="938599" y="805822"/>
                    <a:pt x="912561" y="816608"/>
                    <a:pt x="885410" y="816608"/>
                  </a:cubicBezTo>
                  <a:lnTo>
                    <a:pt x="102371" y="816608"/>
                  </a:lnTo>
                  <a:cubicBezTo>
                    <a:pt x="75221" y="816608"/>
                    <a:pt x="49182" y="805822"/>
                    <a:pt x="29984" y="786624"/>
                  </a:cubicBezTo>
                  <a:cubicBezTo>
                    <a:pt x="10785" y="767426"/>
                    <a:pt x="0" y="741387"/>
                    <a:pt x="0" y="714237"/>
                  </a:cubicBezTo>
                  <a:lnTo>
                    <a:pt x="0" y="102371"/>
                  </a:lnTo>
                  <a:cubicBezTo>
                    <a:pt x="0" y="75221"/>
                    <a:pt x="10785" y="49182"/>
                    <a:pt x="29984" y="29984"/>
                  </a:cubicBezTo>
                  <a:cubicBezTo>
                    <a:pt x="49182" y="10785"/>
                    <a:pt x="75221" y="0"/>
                    <a:pt x="102371" y="0"/>
                  </a:cubicBezTo>
                  <a:close/>
                </a:path>
              </a:pathLst>
            </a:custGeom>
            <a:solidFill>
              <a:srgbClr val="FFFFFF"/>
            </a:solidFill>
            <a:ln cap="rnd">
              <a:noFill/>
              <a:prstDash val="solid"/>
              <a:round/>
            </a:ln>
          </p:spPr>
        </p:sp>
        <p:sp>
          <p:nvSpPr>
            <p:cNvPr name="TextBox 26" id="26"/>
            <p:cNvSpPr txBox="true"/>
            <p:nvPr/>
          </p:nvSpPr>
          <p:spPr>
            <a:xfrm>
              <a:off x="0" y="-38100"/>
              <a:ext cx="987781" cy="854708"/>
            </a:xfrm>
            <a:prstGeom prst="rect">
              <a:avLst/>
            </a:prstGeom>
          </p:spPr>
          <p:txBody>
            <a:bodyPr anchor="ctr" rtlCol="false" tIns="50800" lIns="50800" bIns="50800" rIns="50800"/>
            <a:lstStyle/>
            <a:p>
              <a:pPr algn="ctr">
                <a:lnSpc>
                  <a:spcPts val="2659"/>
                </a:lnSpc>
                <a:spcBef>
                  <a:spcPct val="0"/>
                </a:spcBef>
              </a:pPr>
            </a:p>
          </p:txBody>
        </p:sp>
      </p:grpSp>
      <p:sp>
        <p:nvSpPr>
          <p:cNvPr name="AutoShape 27" id="27"/>
          <p:cNvSpPr/>
          <p:nvPr/>
        </p:nvSpPr>
        <p:spPr>
          <a:xfrm flipV="true">
            <a:off x="9464228" y="5967412"/>
            <a:ext cx="3479832" cy="0"/>
          </a:xfrm>
          <a:prstGeom prst="line">
            <a:avLst/>
          </a:prstGeom>
          <a:ln cap="flat" w="38100">
            <a:solidFill>
              <a:srgbClr val="FFFFFF"/>
            </a:solidFill>
            <a:prstDash val="solid"/>
            <a:headEnd type="none" len="sm" w="sm"/>
            <a:tailEnd type="none" len="sm" w="sm"/>
          </a:ln>
        </p:spPr>
      </p:sp>
      <p:grpSp>
        <p:nvGrpSpPr>
          <p:cNvPr name="Group 28" id="28"/>
          <p:cNvGrpSpPr/>
          <p:nvPr/>
        </p:nvGrpSpPr>
        <p:grpSpPr>
          <a:xfrm rot="0">
            <a:off x="13732203" y="1387213"/>
            <a:ext cx="3176296" cy="2625873"/>
            <a:chOff x="0" y="0"/>
            <a:chExt cx="987781" cy="816608"/>
          </a:xfrm>
        </p:grpSpPr>
        <p:sp>
          <p:nvSpPr>
            <p:cNvPr name="Freeform 29" id="29"/>
            <p:cNvSpPr/>
            <p:nvPr/>
          </p:nvSpPr>
          <p:spPr>
            <a:xfrm flipH="false" flipV="false" rot="0">
              <a:off x="0" y="0"/>
              <a:ext cx="987781" cy="816608"/>
            </a:xfrm>
            <a:custGeom>
              <a:avLst/>
              <a:gdLst/>
              <a:ahLst/>
              <a:cxnLst/>
              <a:rect r="r" b="b" t="t" l="l"/>
              <a:pathLst>
                <a:path h="816608" w="987781">
                  <a:moveTo>
                    <a:pt x="102371" y="0"/>
                  </a:moveTo>
                  <a:lnTo>
                    <a:pt x="885410" y="0"/>
                  </a:lnTo>
                  <a:cubicBezTo>
                    <a:pt x="941948" y="0"/>
                    <a:pt x="987781" y="45833"/>
                    <a:pt x="987781" y="102371"/>
                  </a:cubicBezTo>
                  <a:lnTo>
                    <a:pt x="987781" y="714237"/>
                  </a:lnTo>
                  <a:cubicBezTo>
                    <a:pt x="987781" y="741387"/>
                    <a:pt x="976996" y="767426"/>
                    <a:pt x="957798" y="786624"/>
                  </a:cubicBezTo>
                  <a:cubicBezTo>
                    <a:pt x="938599" y="805822"/>
                    <a:pt x="912561" y="816608"/>
                    <a:pt x="885410" y="816608"/>
                  </a:cubicBezTo>
                  <a:lnTo>
                    <a:pt x="102371" y="816608"/>
                  </a:lnTo>
                  <a:cubicBezTo>
                    <a:pt x="75221" y="816608"/>
                    <a:pt x="49182" y="805822"/>
                    <a:pt x="29984" y="786624"/>
                  </a:cubicBezTo>
                  <a:cubicBezTo>
                    <a:pt x="10785" y="767426"/>
                    <a:pt x="0" y="741387"/>
                    <a:pt x="0" y="714237"/>
                  </a:cubicBezTo>
                  <a:lnTo>
                    <a:pt x="0" y="102371"/>
                  </a:lnTo>
                  <a:cubicBezTo>
                    <a:pt x="0" y="75221"/>
                    <a:pt x="10785" y="49182"/>
                    <a:pt x="29984" y="29984"/>
                  </a:cubicBezTo>
                  <a:cubicBezTo>
                    <a:pt x="49182" y="10785"/>
                    <a:pt x="75221" y="0"/>
                    <a:pt x="102371" y="0"/>
                  </a:cubicBezTo>
                  <a:close/>
                </a:path>
              </a:pathLst>
            </a:custGeom>
            <a:solidFill>
              <a:srgbClr val="FFFFFF"/>
            </a:solidFill>
            <a:ln cap="rnd">
              <a:noFill/>
              <a:prstDash val="solid"/>
              <a:round/>
            </a:ln>
          </p:spPr>
        </p:sp>
        <p:sp>
          <p:nvSpPr>
            <p:cNvPr name="TextBox 30" id="30"/>
            <p:cNvSpPr txBox="true"/>
            <p:nvPr/>
          </p:nvSpPr>
          <p:spPr>
            <a:xfrm>
              <a:off x="0" y="-38100"/>
              <a:ext cx="987781" cy="854708"/>
            </a:xfrm>
            <a:prstGeom prst="rect">
              <a:avLst/>
            </a:prstGeom>
          </p:spPr>
          <p:txBody>
            <a:bodyPr anchor="ctr" rtlCol="false" tIns="50800" lIns="50800" bIns="50800" rIns="50800"/>
            <a:lstStyle/>
            <a:p>
              <a:pPr algn="ctr">
                <a:lnSpc>
                  <a:spcPts val="2659"/>
                </a:lnSpc>
                <a:spcBef>
                  <a:spcPct val="0"/>
                </a:spcBef>
              </a:pPr>
            </a:p>
          </p:txBody>
        </p:sp>
      </p:grpSp>
      <p:sp>
        <p:nvSpPr>
          <p:cNvPr name="AutoShape 31" id="31"/>
          <p:cNvSpPr/>
          <p:nvPr/>
        </p:nvSpPr>
        <p:spPr>
          <a:xfrm flipV="true">
            <a:off x="13580435" y="5967412"/>
            <a:ext cx="3479832" cy="0"/>
          </a:xfrm>
          <a:prstGeom prst="line">
            <a:avLst/>
          </a:prstGeom>
          <a:ln cap="flat" w="38100">
            <a:solidFill>
              <a:srgbClr val="FFFFFF"/>
            </a:solidFill>
            <a:prstDash val="solid"/>
            <a:headEnd type="none" len="sm" w="sm"/>
            <a:tailEnd type="none" len="sm" w="sm"/>
          </a:ln>
        </p:spPr>
      </p:sp>
      <p:sp>
        <p:nvSpPr>
          <p:cNvPr name="Freeform 32" id="32"/>
          <p:cNvSpPr/>
          <p:nvPr/>
        </p:nvSpPr>
        <p:spPr>
          <a:xfrm flipH="false" flipV="false" rot="0">
            <a:off x="14384472" y="1828612"/>
            <a:ext cx="1871758" cy="1743075"/>
          </a:xfrm>
          <a:custGeom>
            <a:avLst/>
            <a:gdLst/>
            <a:ahLst/>
            <a:cxnLst/>
            <a:rect r="r" b="b" t="t" l="l"/>
            <a:pathLst>
              <a:path h="1743075" w="1871758">
                <a:moveTo>
                  <a:pt x="0" y="0"/>
                </a:moveTo>
                <a:lnTo>
                  <a:pt x="1871758" y="0"/>
                </a:lnTo>
                <a:lnTo>
                  <a:pt x="1871758" y="1743075"/>
                </a:lnTo>
                <a:lnTo>
                  <a:pt x="0" y="17430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10475320" y="1828612"/>
            <a:ext cx="1457646" cy="1743075"/>
          </a:xfrm>
          <a:custGeom>
            <a:avLst/>
            <a:gdLst/>
            <a:ahLst/>
            <a:cxnLst/>
            <a:rect r="r" b="b" t="t" l="l"/>
            <a:pathLst>
              <a:path h="1743075" w="1457646">
                <a:moveTo>
                  <a:pt x="0" y="0"/>
                </a:moveTo>
                <a:lnTo>
                  <a:pt x="1457647" y="0"/>
                </a:lnTo>
                <a:lnTo>
                  <a:pt x="1457647" y="1743075"/>
                </a:lnTo>
                <a:lnTo>
                  <a:pt x="0" y="17430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4" id="34"/>
          <p:cNvSpPr/>
          <p:nvPr/>
        </p:nvSpPr>
        <p:spPr>
          <a:xfrm flipH="false" flipV="false" rot="0">
            <a:off x="1784487" y="1828612"/>
            <a:ext cx="2366325" cy="1724460"/>
          </a:xfrm>
          <a:custGeom>
            <a:avLst/>
            <a:gdLst/>
            <a:ahLst/>
            <a:cxnLst/>
            <a:rect r="r" b="b" t="t" l="l"/>
            <a:pathLst>
              <a:path h="1724460" w="2366325">
                <a:moveTo>
                  <a:pt x="0" y="0"/>
                </a:moveTo>
                <a:lnTo>
                  <a:pt x="2366325" y="0"/>
                </a:lnTo>
                <a:lnTo>
                  <a:pt x="2366325" y="1724460"/>
                </a:lnTo>
                <a:lnTo>
                  <a:pt x="0" y="172446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5" id="35"/>
          <p:cNvSpPr/>
          <p:nvPr/>
        </p:nvSpPr>
        <p:spPr>
          <a:xfrm flipH="false" flipV="false" rot="0">
            <a:off x="6112789" y="1828612"/>
            <a:ext cx="1950294" cy="1743075"/>
          </a:xfrm>
          <a:custGeom>
            <a:avLst/>
            <a:gdLst/>
            <a:ahLst/>
            <a:cxnLst/>
            <a:rect r="r" b="b" t="t" l="l"/>
            <a:pathLst>
              <a:path h="1743075" w="1950294">
                <a:moveTo>
                  <a:pt x="0" y="0"/>
                </a:moveTo>
                <a:lnTo>
                  <a:pt x="1950294" y="0"/>
                </a:lnTo>
                <a:lnTo>
                  <a:pt x="1950294" y="1743075"/>
                </a:lnTo>
                <a:lnTo>
                  <a:pt x="0" y="174307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36" id="36"/>
          <p:cNvSpPr txBox="true"/>
          <p:nvPr/>
        </p:nvSpPr>
        <p:spPr>
          <a:xfrm rot="0">
            <a:off x="1227733" y="4486275"/>
            <a:ext cx="3479832" cy="980987"/>
          </a:xfrm>
          <a:prstGeom prst="rect">
            <a:avLst/>
          </a:prstGeom>
        </p:spPr>
        <p:txBody>
          <a:bodyPr anchor="t" rtlCol="false" tIns="0" lIns="0" bIns="0" rIns="0">
            <a:spAutoFit/>
          </a:bodyPr>
          <a:lstStyle/>
          <a:p>
            <a:pPr algn="ctr">
              <a:lnSpc>
                <a:spcPts val="3840"/>
              </a:lnSpc>
            </a:pPr>
            <a:r>
              <a:rPr lang="en-US" b="true" sz="3200" spc="-64">
                <a:solidFill>
                  <a:srgbClr val="FFFFFF"/>
                </a:solidFill>
                <a:latin typeface="Inter Bold"/>
                <a:ea typeface="Inter Bold"/>
                <a:cs typeface="Inter Bold"/>
                <a:sym typeface="Inter Bold"/>
              </a:rPr>
              <a:t>Total Sales per Product Line</a:t>
            </a:r>
          </a:p>
        </p:txBody>
      </p:sp>
      <p:sp>
        <p:nvSpPr>
          <p:cNvPr name="TextBox 37" id="37"/>
          <p:cNvSpPr txBox="true"/>
          <p:nvPr/>
        </p:nvSpPr>
        <p:spPr>
          <a:xfrm rot="0">
            <a:off x="1227733" y="6353175"/>
            <a:ext cx="3479832" cy="1381059"/>
          </a:xfrm>
          <a:prstGeom prst="rect">
            <a:avLst/>
          </a:prstGeom>
        </p:spPr>
        <p:txBody>
          <a:bodyPr anchor="t" rtlCol="false" tIns="0" lIns="0" bIns="0" rIns="0">
            <a:spAutoFit/>
          </a:bodyPr>
          <a:lstStyle/>
          <a:p>
            <a:pPr algn="ctr">
              <a:lnSpc>
                <a:spcPts val="3600"/>
              </a:lnSpc>
            </a:pPr>
            <a:r>
              <a:rPr lang="en-US" sz="3000" spc="-60">
                <a:solidFill>
                  <a:srgbClr val="FFFFFF"/>
                </a:solidFill>
                <a:latin typeface="Inter"/>
                <a:ea typeface="Inter"/>
                <a:cs typeface="Inter"/>
                <a:sym typeface="Inter"/>
              </a:rPr>
              <a:t>Total sales achieved by each product category.</a:t>
            </a:r>
          </a:p>
        </p:txBody>
      </p:sp>
      <p:sp>
        <p:nvSpPr>
          <p:cNvPr name="TextBox 38" id="38"/>
          <p:cNvSpPr txBox="true"/>
          <p:nvPr/>
        </p:nvSpPr>
        <p:spPr>
          <a:xfrm rot="0">
            <a:off x="5348020" y="4243387"/>
            <a:ext cx="3479832" cy="1466718"/>
          </a:xfrm>
          <a:prstGeom prst="rect">
            <a:avLst/>
          </a:prstGeom>
        </p:spPr>
        <p:txBody>
          <a:bodyPr anchor="t" rtlCol="false" tIns="0" lIns="0" bIns="0" rIns="0">
            <a:spAutoFit/>
          </a:bodyPr>
          <a:lstStyle/>
          <a:p>
            <a:pPr algn="ctr">
              <a:lnSpc>
                <a:spcPts val="3840"/>
              </a:lnSpc>
            </a:pPr>
            <a:r>
              <a:rPr lang="en-US" b="true" sz="3200" spc="-64">
                <a:solidFill>
                  <a:srgbClr val="FFFFFF"/>
                </a:solidFill>
                <a:latin typeface="Inter Bold"/>
                <a:ea typeface="Inter Bold"/>
                <a:cs typeface="Inter Bold"/>
                <a:sym typeface="Inter Bold"/>
              </a:rPr>
              <a:t>Comparison Between Product Lines</a:t>
            </a:r>
          </a:p>
        </p:txBody>
      </p:sp>
      <p:sp>
        <p:nvSpPr>
          <p:cNvPr name="TextBox 39" id="39"/>
          <p:cNvSpPr txBox="true"/>
          <p:nvPr/>
        </p:nvSpPr>
        <p:spPr>
          <a:xfrm rot="0">
            <a:off x="5348020" y="6353175"/>
            <a:ext cx="3479832" cy="2752593"/>
          </a:xfrm>
          <a:prstGeom prst="rect">
            <a:avLst/>
          </a:prstGeom>
        </p:spPr>
        <p:txBody>
          <a:bodyPr anchor="t" rtlCol="false" tIns="0" lIns="0" bIns="0" rIns="0">
            <a:spAutoFit/>
          </a:bodyPr>
          <a:lstStyle/>
          <a:p>
            <a:pPr algn="ctr">
              <a:lnSpc>
                <a:spcPts val="3600"/>
              </a:lnSpc>
            </a:pPr>
            <a:r>
              <a:rPr lang="en-US" sz="3000" spc="-60">
                <a:solidFill>
                  <a:srgbClr val="FFFFFF"/>
                </a:solidFill>
                <a:latin typeface="Inter"/>
                <a:ea typeface="Inter"/>
                <a:cs typeface="Inter"/>
                <a:sym typeface="Inter"/>
              </a:rPr>
              <a:t>Compares the sales performance of various product lines to identify high or low performing products.</a:t>
            </a:r>
          </a:p>
        </p:txBody>
      </p:sp>
      <p:sp>
        <p:nvSpPr>
          <p:cNvPr name="TextBox 40" id="40"/>
          <p:cNvSpPr txBox="true"/>
          <p:nvPr/>
        </p:nvSpPr>
        <p:spPr>
          <a:xfrm rot="0">
            <a:off x="9464228" y="4486275"/>
            <a:ext cx="3479832" cy="980987"/>
          </a:xfrm>
          <a:prstGeom prst="rect">
            <a:avLst/>
          </a:prstGeom>
        </p:spPr>
        <p:txBody>
          <a:bodyPr anchor="t" rtlCol="false" tIns="0" lIns="0" bIns="0" rIns="0">
            <a:spAutoFit/>
          </a:bodyPr>
          <a:lstStyle/>
          <a:p>
            <a:pPr algn="ctr">
              <a:lnSpc>
                <a:spcPts val="3840"/>
              </a:lnSpc>
            </a:pPr>
            <a:r>
              <a:rPr lang="en-US" b="true" sz="3200" spc="-64">
                <a:solidFill>
                  <a:srgbClr val="FFFFFF"/>
                </a:solidFill>
                <a:latin typeface="Inter Bold"/>
                <a:ea typeface="Inter Bold"/>
                <a:cs typeface="Inter Bold"/>
                <a:sym typeface="Inter Bold"/>
              </a:rPr>
              <a:t>Sales Trends per Product Line</a:t>
            </a:r>
          </a:p>
        </p:txBody>
      </p:sp>
      <p:sp>
        <p:nvSpPr>
          <p:cNvPr name="TextBox 41" id="41"/>
          <p:cNvSpPr txBox="true"/>
          <p:nvPr/>
        </p:nvSpPr>
        <p:spPr>
          <a:xfrm rot="0">
            <a:off x="9464228" y="6353175"/>
            <a:ext cx="3479832" cy="2295415"/>
          </a:xfrm>
          <a:prstGeom prst="rect">
            <a:avLst/>
          </a:prstGeom>
        </p:spPr>
        <p:txBody>
          <a:bodyPr anchor="t" rtlCol="false" tIns="0" lIns="0" bIns="0" rIns="0">
            <a:spAutoFit/>
          </a:bodyPr>
          <a:lstStyle/>
          <a:p>
            <a:pPr algn="ctr">
              <a:lnSpc>
                <a:spcPts val="3600"/>
              </a:lnSpc>
            </a:pPr>
            <a:r>
              <a:rPr lang="en-US" sz="3000" spc="-60">
                <a:solidFill>
                  <a:srgbClr val="FFFFFF"/>
                </a:solidFill>
                <a:latin typeface="Inter"/>
                <a:ea typeface="Inter"/>
                <a:cs typeface="Inter"/>
                <a:sym typeface="Inter"/>
              </a:rPr>
              <a:t>Analyze sales trends in each product line to see patterns of growth or decline.</a:t>
            </a:r>
          </a:p>
        </p:txBody>
      </p:sp>
      <p:sp>
        <p:nvSpPr>
          <p:cNvPr name="TextBox 42" id="42"/>
          <p:cNvSpPr txBox="true"/>
          <p:nvPr/>
        </p:nvSpPr>
        <p:spPr>
          <a:xfrm rot="0">
            <a:off x="13580435" y="4243387"/>
            <a:ext cx="3479832" cy="1466718"/>
          </a:xfrm>
          <a:prstGeom prst="rect">
            <a:avLst/>
          </a:prstGeom>
        </p:spPr>
        <p:txBody>
          <a:bodyPr anchor="t" rtlCol="false" tIns="0" lIns="0" bIns="0" rIns="0">
            <a:spAutoFit/>
          </a:bodyPr>
          <a:lstStyle/>
          <a:p>
            <a:pPr algn="ctr">
              <a:lnSpc>
                <a:spcPts val="3840"/>
              </a:lnSpc>
            </a:pPr>
            <a:r>
              <a:rPr lang="en-US" b="true" sz="3200" spc="-64">
                <a:solidFill>
                  <a:srgbClr val="FFFFFF"/>
                </a:solidFill>
                <a:latin typeface="Inter Bold"/>
                <a:ea typeface="Inter Bold"/>
                <a:cs typeface="Inter Bold"/>
                <a:sym typeface="Inter Bold"/>
              </a:rPr>
              <a:t>Product Line Contribution to Total Sales</a:t>
            </a:r>
          </a:p>
        </p:txBody>
      </p:sp>
      <p:sp>
        <p:nvSpPr>
          <p:cNvPr name="TextBox 43" id="43"/>
          <p:cNvSpPr txBox="true"/>
          <p:nvPr/>
        </p:nvSpPr>
        <p:spPr>
          <a:xfrm rot="0">
            <a:off x="13580435" y="6353175"/>
            <a:ext cx="3479832" cy="2295415"/>
          </a:xfrm>
          <a:prstGeom prst="rect">
            <a:avLst/>
          </a:prstGeom>
        </p:spPr>
        <p:txBody>
          <a:bodyPr anchor="t" rtlCol="false" tIns="0" lIns="0" bIns="0" rIns="0">
            <a:spAutoFit/>
          </a:bodyPr>
          <a:lstStyle/>
          <a:p>
            <a:pPr algn="ctr">
              <a:lnSpc>
                <a:spcPts val="3600"/>
              </a:lnSpc>
            </a:pPr>
            <a:r>
              <a:rPr lang="en-US" sz="3000" spc="-60">
                <a:solidFill>
                  <a:srgbClr val="FFFFFF"/>
                </a:solidFill>
                <a:latin typeface="Inter"/>
                <a:ea typeface="Inter"/>
                <a:cs typeface="Inter"/>
                <a:sym typeface="Inter"/>
              </a:rPr>
              <a:t>Determines the contribution of each product line to the company's total sales.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145898" y="-475327"/>
            <a:ext cx="4773751" cy="3296681"/>
            <a:chOff x="0" y="0"/>
            <a:chExt cx="1257284" cy="868262"/>
          </a:xfrm>
        </p:grpSpPr>
        <p:sp>
          <p:nvSpPr>
            <p:cNvPr name="Freeform 3" id="3"/>
            <p:cNvSpPr/>
            <p:nvPr/>
          </p:nvSpPr>
          <p:spPr>
            <a:xfrm flipH="false" flipV="false" rot="0">
              <a:off x="0" y="0"/>
              <a:ext cx="1257284" cy="868262"/>
            </a:xfrm>
            <a:custGeom>
              <a:avLst/>
              <a:gdLst/>
              <a:ahLst/>
              <a:cxnLst/>
              <a:rect r="r" b="b" t="t" l="l"/>
              <a:pathLst>
                <a:path h="868262" w="1257284">
                  <a:moveTo>
                    <a:pt x="82710" y="0"/>
                  </a:moveTo>
                  <a:lnTo>
                    <a:pt x="1174574" y="0"/>
                  </a:lnTo>
                  <a:cubicBezTo>
                    <a:pt x="1220254" y="0"/>
                    <a:pt x="1257284" y="37031"/>
                    <a:pt x="1257284" y="82710"/>
                  </a:cubicBezTo>
                  <a:lnTo>
                    <a:pt x="1257284" y="785551"/>
                  </a:lnTo>
                  <a:cubicBezTo>
                    <a:pt x="1257284" y="831231"/>
                    <a:pt x="1220254" y="868262"/>
                    <a:pt x="1174574" y="868262"/>
                  </a:cubicBezTo>
                  <a:lnTo>
                    <a:pt x="82710" y="868262"/>
                  </a:lnTo>
                  <a:cubicBezTo>
                    <a:pt x="37031" y="868262"/>
                    <a:pt x="0" y="831231"/>
                    <a:pt x="0" y="785551"/>
                  </a:cubicBezTo>
                  <a:lnTo>
                    <a:pt x="0" y="82710"/>
                  </a:lnTo>
                  <a:cubicBezTo>
                    <a:pt x="0" y="37031"/>
                    <a:pt x="37031" y="0"/>
                    <a:pt x="82710" y="0"/>
                  </a:cubicBezTo>
                  <a:close/>
                </a:path>
              </a:pathLst>
            </a:custGeom>
            <a:solidFill>
              <a:srgbClr val="2E65EC"/>
            </a:solidFill>
          </p:spPr>
        </p:sp>
        <p:sp>
          <p:nvSpPr>
            <p:cNvPr name="TextBox 4" id="4"/>
            <p:cNvSpPr txBox="true"/>
            <p:nvPr/>
          </p:nvSpPr>
          <p:spPr>
            <a:xfrm>
              <a:off x="0" y="-38100"/>
              <a:ext cx="1257284" cy="906362"/>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8823775" y="9530618"/>
            <a:ext cx="10095874" cy="1432018"/>
            <a:chOff x="0" y="0"/>
            <a:chExt cx="2658996" cy="377157"/>
          </a:xfrm>
        </p:grpSpPr>
        <p:sp>
          <p:nvSpPr>
            <p:cNvPr name="Freeform 6" id="6"/>
            <p:cNvSpPr/>
            <p:nvPr/>
          </p:nvSpPr>
          <p:spPr>
            <a:xfrm flipH="false" flipV="false" rot="0">
              <a:off x="0" y="0"/>
              <a:ext cx="2658996" cy="377157"/>
            </a:xfrm>
            <a:custGeom>
              <a:avLst/>
              <a:gdLst/>
              <a:ahLst/>
              <a:cxnLst/>
              <a:rect r="r" b="b" t="t" l="l"/>
              <a:pathLst>
                <a:path h="377157" w="2658996">
                  <a:moveTo>
                    <a:pt x="39109" y="0"/>
                  </a:moveTo>
                  <a:lnTo>
                    <a:pt x="2619887" y="0"/>
                  </a:lnTo>
                  <a:cubicBezTo>
                    <a:pt x="2630259" y="0"/>
                    <a:pt x="2640207" y="4120"/>
                    <a:pt x="2647541" y="11455"/>
                  </a:cubicBezTo>
                  <a:cubicBezTo>
                    <a:pt x="2654876" y="18789"/>
                    <a:pt x="2658996" y="28737"/>
                    <a:pt x="2658996" y="39109"/>
                  </a:cubicBezTo>
                  <a:lnTo>
                    <a:pt x="2658996" y="338048"/>
                  </a:lnTo>
                  <a:cubicBezTo>
                    <a:pt x="2658996" y="348420"/>
                    <a:pt x="2654876" y="358368"/>
                    <a:pt x="2647541" y="365702"/>
                  </a:cubicBezTo>
                  <a:cubicBezTo>
                    <a:pt x="2640207" y="373037"/>
                    <a:pt x="2630259" y="377157"/>
                    <a:pt x="2619887" y="377157"/>
                  </a:cubicBezTo>
                  <a:lnTo>
                    <a:pt x="39109" y="377157"/>
                  </a:lnTo>
                  <a:cubicBezTo>
                    <a:pt x="17510" y="377157"/>
                    <a:pt x="0" y="359647"/>
                    <a:pt x="0" y="338048"/>
                  </a:cubicBezTo>
                  <a:lnTo>
                    <a:pt x="0" y="39109"/>
                  </a:lnTo>
                  <a:cubicBezTo>
                    <a:pt x="0" y="28737"/>
                    <a:pt x="4120" y="18789"/>
                    <a:pt x="11455" y="11455"/>
                  </a:cubicBezTo>
                  <a:cubicBezTo>
                    <a:pt x="18789" y="4120"/>
                    <a:pt x="28737" y="0"/>
                    <a:pt x="39109" y="0"/>
                  </a:cubicBezTo>
                  <a:close/>
                </a:path>
              </a:pathLst>
            </a:custGeom>
            <a:solidFill>
              <a:srgbClr val="2E65EC"/>
            </a:solidFill>
          </p:spPr>
        </p:sp>
        <p:sp>
          <p:nvSpPr>
            <p:cNvPr name="TextBox 7" id="7"/>
            <p:cNvSpPr txBox="true"/>
            <p:nvPr/>
          </p:nvSpPr>
          <p:spPr>
            <a:xfrm>
              <a:off x="0" y="-38100"/>
              <a:ext cx="2658996" cy="415257"/>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9445645" y="-277461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028700" y="1674870"/>
            <a:ext cx="8115300"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Sales Channels</a:t>
            </a:r>
          </a:p>
        </p:txBody>
      </p:sp>
      <p:sp>
        <p:nvSpPr>
          <p:cNvPr name="TextBox 10" id="10"/>
          <p:cNvSpPr txBox="true"/>
          <p:nvPr/>
        </p:nvSpPr>
        <p:spPr>
          <a:xfrm rot="0">
            <a:off x="1028700" y="2741670"/>
            <a:ext cx="7406225" cy="1451001"/>
          </a:xfrm>
          <a:prstGeom prst="rect">
            <a:avLst/>
          </a:prstGeom>
        </p:spPr>
        <p:txBody>
          <a:bodyPr anchor="t" rtlCol="false" tIns="0" lIns="0" bIns="0" rIns="0">
            <a:spAutoFit/>
          </a:bodyPr>
          <a:lstStyle/>
          <a:p>
            <a:pPr algn="l">
              <a:lnSpc>
                <a:spcPts val="11760"/>
              </a:lnSpc>
            </a:pPr>
            <a:r>
              <a:rPr lang="en-US" sz="8400" b="true">
                <a:solidFill>
                  <a:srgbClr val="000000"/>
                </a:solidFill>
                <a:latin typeface="Inter Semi-Bold"/>
                <a:ea typeface="Inter Semi-Bold"/>
                <a:cs typeface="Inter Semi-Bold"/>
                <a:sym typeface="Inter Semi-Bold"/>
              </a:rPr>
              <a:t>Performance</a:t>
            </a:r>
          </a:p>
        </p:txBody>
      </p:sp>
      <p:sp>
        <p:nvSpPr>
          <p:cNvPr name="AutoShape 11" id="11"/>
          <p:cNvSpPr/>
          <p:nvPr/>
        </p:nvSpPr>
        <p:spPr>
          <a:xfrm flipV="true">
            <a:off x="1075965" y="4166610"/>
            <a:ext cx="5974732" cy="0"/>
          </a:xfrm>
          <a:prstGeom prst="line">
            <a:avLst/>
          </a:prstGeom>
          <a:ln cap="flat" w="95250">
            <a:solidFill>
              <a:srgbClr val="2E65EC"/>
            </a:solidFill>
            <a:prstDash val="solid"/>
            <a:headEnd type="none" len="sm" w="sm"/>
            <a:tailEnd type="none" len="sm" w="sm"/>
          </a:ln>
        </p:spPr>
      </p:sp>
      <p:sp>
        <p:nvSpPr>
          <p:cNvPr name="TextBox 12" id="12"/>
          <p:cNvSpPr txBox="true"/>
          <p:nvPr/>
        </p:nvSpPr>
        <p:spPr>
          <a:xfrm rot="0">
            <a:off x="1075965" y="4501418"/>
            <a:ext cx="16183335" cy="1552707"/>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Sales Channels Performance is a part of the sales report that analyzes the performance of various distribution channels used by the company to sell its products. This section includes:</a:t>
            </a:r>
          </a:p>
        </p:txBody>
      </p:sp>
      <p:grpSp>
        <p:nvGrpSpPr>
          <p:cNvPr name="Group 13" id="13"/>
          <p:cNvGrpSpPr/>
          <p:nvPr/>
        </p:nvGrpSpPr>
        <p:grpSpPr>
          <a:xfrm rot="0">
            <a:off x="1075965" y="6447298"/>
            <a:ext cx="280189" cy="280189"/>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075965" y="6961648"/>
            <a:ext cx="280189" cy="280189"/>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1075965" y="7475998"/>
            <a:ext cx="280189" cy="280189"/>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21" id="2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1075965" y="7987568"/>
            <a:ext cx="280189" cy="280189"/>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24" id="2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5" id="25"/>
          <p:cNvSpPr/>
          <p:nvPr/>
        </p:nvSpPr>
        <p:spPr>
          <a:xfrm flipH="false" flipV="false" rot="0">
            <a:off x="1110683" y="6507043"/>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6" id="26"/>
          <p:cNvSpPr/>
          <p:nvPr/>
        </p:nvSpPr>
        <p:spPr>
          <a:xfrm flipH="false" flipV="false" rot="0">
            <a:off x="1110683" y="7021393"/>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1110683" y="7535743"/>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1110683" y="8047312"/>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9" id="29"/>
          <p:cNvSpPr txBox="true"/>
          <p:nvPr/>
        </p:nvSpPr>
        <p:spPr>
          <a:xfrm rot="0">
            <a:off x="1430036" y="6292118"/>
            <a:ext cx="6750608"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Total Sales per Channel</a:t>
            </a:r>
          </a:p>
        </p:txBody>
      </p:sp>
      <p:sp>
        <p:nvSpPr>
          <p:cNvPr name="TextBox 30" id="30"/>
          <p:cNvSpPr txBox="true"/>
          <p:nvPr/>
        </p:nvSpPr>
        <p:spPr>
          <a:xfrm rot="0">
            <a:off x="1430036" y="6806468"/>
            <a:ext cx="6750608"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Channel Performance Comparison</a:t>
            </a:r>
          </a:p>
        </p:txBody>
      </p:sp>
      <p:sp>
        <p:nvSpPr>
          <p:cNvPr name="TextBox 31" id="31"/>
          <p:cNvSpPr txBox="true"/>
          <p:nvPr/>
        </p:nvSpPr>
        <p:spPr>
          <a:xfrm rot="0">
            <a:off x="1430036" y="7320818"/>
            <a:ext cx="6750608"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Sales Trends per Channel</a:t>
            </a:r>
          </a:p>
        </p:txBody>
      </p:sp>
      <p:sp>
        <p:nvSpPr>
          <p:cNvPr name="TextBox 32" id="32"/>
          <p:cNvSpPr txBox="true"/>
          <p:nvPr/>
        </p:nvSpPr>
        <p:spPr>
          <a:xfrm rot="0">
            <a:off x="1430036" y="7832387"/>
            <a:ext cx="6750608" cy="1038313"/>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Channel Contribution to Total Sales</a:t>
            </a:r>
          </a:p>
        </p:txBody>
      </p:sp>
      <p:grpSp>
        <p:nvGrpSpPr>
          <p:cNvPr name="Group 33" id="33"/>
          <p:cNvGrpSpPr/>
          <p:nvPr/>
        </p:nvGrpSpPr>
        <p:grpSpPr>
          <a:xfrm rot="0">
            <a:off x="8823775" y="6447298"/>
            <a:ext cx="280189" cy="280189"/>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35" id="3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36" id="36"/>
          <p:cNvGrpSpPr/>
          <p:nvPr/>
        </p:nvGrpSpPr>
        <p:grpSpPr>
          <a:xfrm rot="0">
            <a:off x="8823775" y="6961648"/>
            <a:ext cx="280189" cy="280189"/>
            <a:chOff x="0" y="0"/>
            <a:chExt cx="812800" cy="812800"/>
          </a:xfrm>
        </p:grpSpPr>
        <p:sp>
          <p:nvSpPr>
            <p:cNvPr name="Freeform 37" id="3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38" id="3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39" id="39"/>
          <p:cNvGrpSpPr/>
          <p:nvPr/>
        </p:nvGrpSpPr>
        <p:grpSpPr>
          <a:xfrm rot="0">
            <a:off x="8823775" y="7475998"/>
            <a:ext cx="280189" cy="280189"/>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5EC"/>
            </a:solidFill>
          </p:spPr>
        </p:sp>
        <p:sp>
          <p:nvSpPr>
            <p:cNvPr name="TextBox 41" id="4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42" id="42"/>
          <p:cNvSpPr/>
          <p:nvPr/>
        </p:nvSpPr>
        <p:spPr>
          <a:xfrm flipH="false" flipV="false" rot="0">
            <a:off x="8858492" y="6507043"/>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3" id="43"/>
          <p:cNvSpPr/>
          <p:nvPr/>
        </p:nvSpPr>
        <p:spPr>
          <a:xfrm flipH="false" flipV="false" rot="0">
            <a:off x="8858492" y="7021393"/>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4" id="44"/>
          <p:cNvSpPr/>
          <p:nvPr/>
        </p:nvSpPr>
        <p:spPr>
          <a:xfrm flipH="false" flipV="false" rot="0">
            <a:off x="8858492" y="7535743"/>
            <a:ext cx="210754" cy="160700"/>
          </a:xfrm>
          <a:custGeom>
            <a:avLst/>
            <a:gdLst/>
            <a:ahLst/>
            <a:cxnLst/>
            <a:rect r="r" b="b" t="t" l="l"/>
            <a:pathLst>
              <a:path h="160700" w="210754">
                <a:moveTo>
                  <a:pt x="0" y="0"/>
                </a:moveTo>
                <a:lnTo>
                  <a:pt x="210754" y="0"/>
                </a:lnTo>
                <a:lnTo>
                  <a:pt x="210754" y="160700"/>
                </a:lnTo>
                <a:lnTo>
                  <a:pt x="0" y="1607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5" id="45"/>
          <p:cNvSpPr txBox="true"/>
          <p:nvPr/>
        </p:nvSpPr>
        <p:spPr>
          <a:xfrm rot="0">
            <a:off x="9177845" y="6292118"/>
            <a:ext cx="6750608"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Total Sales per Channel</a:t>
            </a:r>
          </a:p>
        </p:txBody>
      </p:sp>
      <p:sp>
        <p:nvSpPr>
          <p:cNvPr name="TextBox 46" id="46"/>
          <p:cNvSpPr txBox="true"/>
          <p:nvPr/>
        </p:nvSpPr>
        <p:spPr>
          <a:xfrm rot="0">
            <a:off x="9177845" y="6806468"/>
            <a:ext cx="6750608" cy="523919"/>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Costs and Profits per Channel</a:t>
            </a:r>
          </a:p>
        </p:txBody>
      </p:sp>
      <p:sp>
        <p:nvSpPr>
          <p:cNvPr name="TextBox 47" id="47"/>
          <p:cNvSpPr txBox="true"/>
          <p:nvPr/>
        </p:nvSpPr>
        <p:spPr>
          <a:xfrm rot="0">
            <a:off x="9177845" y="7320818"/>
            <a:ext cx="8353776" cy="1038313"/>
          </a:xfrm>
          <a:prstGeom prst="rect">
            <a:avLst/>
          </a:prstGeom>
        </p:spPr>
        <p:txBody>
          <a:bodyPr anchor="t" rtlCol="false" tIns="0" lIns="0" bIns="0" rIns="0">
            <a:spAutoFit/>
          </a:bodyPr>
          <a:lstStyle/>
          <a:p>
            <a:pPr algn="just">
              <a:lnSpc>
                <a:spcPts val="4079"/>
              </a:lnSpc>
            </a:pPr>
            <a:r>
              <a:rPr lang="en-US" sz="3399" spc="-67">
                <a:solidFill>
                  <a:srgbClr val="000000"/>
                </a:solidFill>
                <a:latin typeface="Inter"/>
                <a:ea typeface="Inter"/>
                <a:cs typeface="Inter"/>
                <a:sym typeface="Inter"/>
              </a:rPr>
              <a:t>Recommendations for Channel Optimization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DAGgmFHNwk8</dc:identifier>
  <dcterms:modified xsi:type="dcterms:W3CDTF">2011-08-01T06:04:30Z</dcterms:modified>
  <cp:revision>1</cp:revision>
  <dc:title>Blue Modern Sales Report Presentation</dc:title>
</cp:coreProperties>
</file>