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Open Sauce Semi-Bold" charset="1" panose="00000700000000000000"/>
      <p:regular r:id="rId13"/>
    </p:embeddedFont>
    <p:embeddedFont>
      <p:font typeface="Open Sauce" charset="1" panose="00000500000000000000"/>
      <p:regular r:id="rId14"/>
    </p:embeddedFont>
    <p:embeddedFont>
      <p:font typeface="Open Sauce Bold" charset="1" panose="000008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svg" Type="http://schemas.openxmlformats.org/officeDocument/2006/relationships/image"/><Relationship Id="rId2" Target="../media/image4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E65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394645" y="1028700"/>
            <a:ext cx="6864655" cy="8229600"/>
            <a:chOff x="0" y="0"/>
            <a:chExt cx="1063515" cy="12749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63515" cy="1274980"/>
            </a:xfrm>
            <a:custGeom>
              <a:avLst/>
              <a:gdLst/>
              <a:ahLst/>
              <a:cxnLst/>
              <a:rect r="r" b="b" t="t" l="l"/>
              <a:pathLst>
                <a:path h="1274980" w="1063515">
                  <a:moveTo>
                    <a:pt x="45112" y="0"/>
                  </a:moveTo>
                  <a:lnTo>
                    <a:pt x="1018403" y="0"/>
                  </a:lnTo>
                  <a:cubicBezTo>
                    <a:pt x="1030367" y="0"/>
                    <a:pt x="1041842" y="4753"/>
                    <a:pt x="1050302" y="13213"/>
                  </a:cubicBezTo>
                  <a:cubicBezTo>
                    <a:pt x="1058762" y="21673"/>
                    <a:pt x="1063515" y="33147"/>
                    <a:pt x="1063515" y="45112"/>
                  </a:cubicBezTo>
                  <a:lnTo>
                    <a:pt x="1063515" y="1229869"/>
                  </a:lnTo>
                  <a:cubicBezTo>
                    <a:pt x="1063515" y="1241833"/>
                    <a:pt x="1058762" y="1253307"/>
                    <a:pt x="1050302" y="1261767"/>
                  </a:cubicBezTo>
                  <a:cubicBezTo>
                    <a:pt x="1041842" y="1270228"/>
                    <a:pt x="1030367" y="1274980"/>
                    <a:pt x="1018403" y="1274980"/>
                  </a:cubicBezTo>
                  <a:lnTo>
                    <a:pt x="45112" y="1274980"/>
                  </a:lnTo>
                  <a:cubicBezTo>
                    <a:pt x="33147" y="1274980"/>
                    <a:pt x="21673" y="1270228"/>
                    <a:pt x="13213" y="1261767"/>
                  </a:cubicBezTo>
                  <a:cubicBezTo>
                    <a:pt x="4753" y="1253307"/>
                    <a:pt x="0" y="1241833"/>
                    <a:pt x="0" y="1229869"/>
                  </a:cubicBezTo>
                  <a:lnTo>
                    <a:pt x="0" y="45112"/>
                  </a:lnTo>
                  <a:cubicBezTo>
                    <a:pt x="0" y="33147"/>
                    <a:pt x="4753" y="21673"/>
                    <a:pt x="13213" y="13213"/>
                  </a:cubicBezTo>
                  <a:cubicBezTo>
                    <a:pt x="21673" y="4753"/>
                    <a:pt x="33147" y="0"/>
                    <a:pt x="45112" y="0"/>
                  </a:cubicBezTo>
                  <a:close/>
                </a:path>
              </a:pathLst>
            </a:custGeom>
            <a:blipFill>
              <a:blip r:embed="rId2"/>
              <a:stretch>
                <a:fillRect l="-39968" t="0" r="-39968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2722427"/>
            <a:ext cx="8838209" cy="4424536"/>
            <a:chOff x="0" y="0"/>
            <a:chExt cx="11784279" cy="5899381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85725"/>
              <a:ext cx="11784279" cy="47826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9350"/>
                </a:lnSpc>
              </a:pPr>
              <a:r>
                <a:rPr lang="en-US" b="true" sz="8500">
                  <a:solidFill>
                    <a:srgbClr val="FFFFFF"/>
                  </a:solidFill>
                  <a:latin typeface="Open Sauce Semi-Bold"/>
                  <a:ea typeface="Open Sauce Semi-Bold"/>
                  <a:cs typeface="Open Sauce Semi-Bold"/>
                  <a:sym typeface="Open Sauce Semi-Bold"/>
                </a:rPr>
                <a:t>Freelancer Success Blueprint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5223106"/>
              <a:ext cx="11784279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Unlock Your Potential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028700" y="1028700"/>
            <a:ext cx="255713" cy="63928"/>
          </a:xfrm>
          <a:custGeom>
            <a:avLst/>
            <a:gdLst/>
            <a:ahLst/>
            <a:cxnLst/>
            <a:rect r="r" b="b" t="t" l="l"/>
            <a:pathLst>
              <a:path h="63928" w="255713">
                <a:moveTo>
                  <a:pt x="0" y="0"/>
                </a:moveTo>
                <a:lnTo>
                  <a:pt x="255713" y="0"/>
                </a:lnTo>
                <a:lnTo>
                  <a:pt x="255713" y="63928"/>
                </a:lnTo>
                <a:lnTo>
                  <a:pt x="0" y="639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E65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1438275"/>
            <a:ext cx="1202667" cy="0"/>
          </a:xfrm>
          <a:prstGeom prst="line">
            <a:avLst/>
          </a:prstGeom>
          <a:ln cap="flat" w="47625">
            <a:solidFill>
              <a:srgbClr val="FF661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1028700" y="9234488"/>
            <a:ext cx="16061635" cy="0"/>
          </a:xfrm>
          <a:prstGeom prst="line">
            <a:avLst/>
          </a:prstGeom>
          <a:ln cap="flat" w="47625">
            <a:solidFill>
              <a:srgbClr val="FF661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7298486" y="3146910"/>
            <a:ext cx="9960814" cy="3993180"/>
            <a:chOff x="0" y="0"/>
            <a:chExt cx="2623424" cy="105170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623424" cy="1051702"/>
            </a:xfrm>
            <a:custGeom>
              <a:avLst/>
              <a:gdLst/>
              <a:ahLst/>
              <a:cxnLst/>
              <a:rect r="r" b="b" t="t" l="l"/>
              <a:pathLst>
                <a:path h="1051702" w="2623424">
                  <a:moveTo>
                    <a:pt x="15545" y="0"/>
                  </a:moveTo>
                  <a:lnTo>
                    <a:pt x="2607880" y="0"/>
                  </a:lnTo>
                  <a:cubicBezTo>
                    <a:pt x="2612002" y="0"/>
                    <a:pt x="2615956" y="1638"/>
                    <a:pt x="2618871" y="4553"/>
                  </a:cubicBezTo>
                  <a:cubicBezTo>
                    <a:pt x="2621787" y="7468"/>
                    <a:pt x="2623424" y="11422"/>
                    <a:pt x="2623424" y="15545"/>
                  </a:cubicBezTo>
                  <a:lnTo>
                    <a:pt x="2623424" y="1036157"/>
                  </a:lnTo>
                  <a:cubicBezTo>
                    <a:pt x="2623424" y="1044742"/>
                    <a:pt x="2616465" y="1051702"/>
                    <a:pt x="2607880" y="1051702"/>
                  </a:cubicBezTo>
                  <a:lnTo>
                    <a:pt x="15545" y="1051702"/>
                  </a:lnTo>
                  <a:cubicBezTo>
                    <a:pt x="6960" y="1051702"/>
                    <a:pt x="0" y="1044742"/>
                    <a:pt x="0" y="1036157"/>
                  </a:cubicBezTo>
                  <a:lnTo>
                    <a:pt x="0" y="15545"/>
                  </a:lnTo>
                  <a:cubicBezTo>
                    <a:pt x="0" y="6960"/>
                    <a:pt x="6960" y="0"/>
                    <a:pt x="15545" y="0"/>
                  </a:cubicBezTo>
                  <a:close/>
                </a:path>
              </a:pathLst>
            </a:custGeom>
            <a:solidFill>
              <a:srgbClr val="FF661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623424" cy="10993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7442629" y="3339953"/>
            <a:ext cx="4659140" cy="3607094"/>
            <a:chOff x="0" y="0"/>
            <a:chExt cx="1049862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49862" cy="812800"/>
            </a:xfrm>
            <a:custGeom>
              <a:avLst/>
              <a:gdLst/>
              <a:ahLst/>
              <a:cxnLst/>
              <a:rect r="r" b="b" t="t" l="l"/>
              <a:pathLst>
                <a:path h="812800" w="1049862">
                  <a:moveTo>
                    <a:pt x="0" y="0"/>
                  </a:moveTo>
                  <a:lnTo>
                    <a:pt x="1049862" y="0"/>
                  </a:lnTo>
                  <a:lnTo>
                    <a:pt x="1049862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8101" t="0" r="-8101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2408145" y="3339953"/>
            <a:ext cx="4682190" cy="3607094"/>
            <a:chOff x="0" y="0"/>
            <a:chExt cx="1055056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55056" cy="812800"/>
            </a:xfrm>
            <a:custGeom>
              <a:avLst/>
              <a:gdLst/>
              <a:ahLst/>
              <a:cxnLst/>
              <a:rect r="r" b="b" t="t" l="l"/>
              <a:pathLst>
                <a:path h="812800" w="1055056">
                  <a:moveTo>
                    <a:pt x="0" y="0"/>
                  </a:moveTo>
                  <a:lnTo>
                    <a:pt x="1055056" y="0"/>
                  </a:lnTo>
                  <a:lnTo>
                    <a:pt x="1055056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/>
              <a:stretch>
                <a:fillRect l="-7598" t="0" r="-7598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6921370" y="991777"/>
            <a:ext cx="337930" cy="337930"/>
          </a:xfrm>
          <a:custGeom>
            <a:avLst/>
            <a:gdLst/>
            <a:ahLst/>
            <a:cxnLst/>
            <a:rect r="r" b="b" t="t" l="l"/>
            <a:pathLst>
              <a:path h="337930" w="337930">
                <a:moveTo>
                  <a:pt x="0" y="0"/>
                </a:moveTo>
                <a:lnTo>
                  <a:pt x="337930" y="0"/>
                </a:lnTo>
                <a:lnTo>
                  <a:pt x="337930" y="337930"/>
                </a:lnTo>
                <a:lnTo>
                  <a:pt x="0" y="337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981075"/>
            <a:ext cx="5201984" cy="349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00"/>
              </a:lnSpc>
            </a:pPr>
            <a:r>
              <a:rPr lang="en-US" sz="2000" u="none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Topic 01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028700" y="3485695"/>
            <a:ext cx="5525835" cy="3315609"/>
            <a:chOff x="0" y="0"/>
            <a:chExt cx="7367779" cy="4420813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9525"/>
              <a:ext cx="7367779" cy="29621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880"/>
                </a:lnSpc>
                <a:spcBef>
                  <a:spcPct val="0"/>
                </a:spcBef>
              </a:pPr>
              <a:r>
                <a:rPr lang="en-US" b="true" sz="4900" u="none">
                  <a:solidFill>
                    <a:srgbClr val="FFFFFF"/>
                  </a:solidFill>
                  <a:latin typeface="Open Sauce Semi-Bold"/>
                  <a:ea typeface="Open Sauce Semi-Bold"/>
                  <a:cs typeface="Open Sauce Semi-Bold"/>
                  <a:sym typeface="Open Sauce Semi-Bold"/>
                </a:rPr>
                <a:t>The value of freelancing in 2023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3501122"/>
              <a:ext cx="5994332" cy="9196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</a:pPr>
              <a:r>
                <a:rPr lang="en-US" sz="2000" u="none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Freelancing empowers flexibility and personal growth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E65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6948" y="229485"/>
            <a:ext cx="7376604" cy="9826324"/>
            <a:chOff x="0" y="0"/>
            <a:chExt cx="1208297" cy="160956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08297" cy="1609564"/>
            </a:xfrm>
            <a:custGeom>
              <a:avLst/>
              <a:gdLst/>
              <a:ahLst/>
              <a:cxnLst/>
              <a:rect r="r" b="b" t="t" l="l"/>
              <a:pathLst>
                <a:path h="1609564" w="1208297">
                  <a:moveTo>
                    <a:pt x="1083837" y="1609564"/>
                  </a:moveTo>
                  <a:lnTo>
                    <a:pt x="124460" y="1609564"/>
                  </a:lnTo>
                  <a:cubicBezTo>
                    <a:pt x="55880" y="1609564"/>
                    <a:pt x="0" y="1553684"/>
                    <a:pt x="0" y="14851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83837" y="0"/>
                  </a:lnTo>
                  <a:cubicBezTo>
                    <a:pt x="1152417" y="0"/>
                    <a:pt x="1208297" y="55880"/>
                    <a:pt x="1208297" y="124460"/>
                  </a:cubicBezTo>
                  <a:lnTo>
                    <a:pt x="1208297" y="1485104"/>
                  </a:lnTo>
                  <a:cubicBezTo>
                    <a:pt x="1208297" y="1553684"/>
                    <a:pt x="1152417" y="1609564"/>
                    <a:pt x="1083837" y="1609564"/>
                  </a:cubicBezTo>
                  <a:close/>
                </a:path>
              </a:pathLst>
            </a:custGeom>
            <a:solidFill>
              <a:srgbClr val="FF661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6921370" y="991777"/>
            <a:ext cx="337930" cy="337930"/>
          </a:xfrm>
          <a:custGeom>
            <a:avLst/>
            <a:gdLst/>
            <a:ahLst/>
            <a:cxnLst/>
            <a:rect r="r" b="b" t="t" l="l"/>
            <a:pathLst>
              <a:path h="337930" w="337930">
                <a:moveTo>
                  <a:pt x="0" y="0"/>
                </a:moveTo>
                <a:lnTo>
                  <a:pt x="337930" y="0"/>
                </a:lnTo>
                <a:lnTo>
                  <a:pt x="337930" y="337930"/>
                </a:lnTo>
                <a:lnTo>
                  <a:pt x="0" y="337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1028700"/>
            <a:ext cx="255713" cy="63928"/>
          </a:xfrm>
          <a:custGeom>
            <a:avLst/>
            <a:gdLst/>
            <a:ahLst/>
            <a:cxnLst/>
            <a:rect r="r" b="b" t="t" l="l"/>
            <a:pathLst>
              <a:path h="63928" w="255713">
                <a:moveTo>
                  <a:pt x="0" y="0"/>
                </a:moveTo>
                <a:lnTo>
                  <a:pt x="255713" y="0"/>
                </a:lnTo>
                <a:lnTo>
                  <a:pt x="255713" y="63928"/>
                </a:lnTo>
                <a:lnTo>
                  <a:pt x="0" y="63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3463433"/>
            <a:ext cx="5753100" cy="3337796"/>
            <a:chOff x="0" y="0"/>
            <a:chExt cx="7670800" cy="4450394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9525"/>
              <a:ext cx="7670800" cy="2962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880"/>
                </a:lnSpc>
                <a:spcBef>
                  <a:spcPct val="0"/>
                </a:spcBef>
              </a:pPr>
              <a:r>
                <a:rPr lang="en-US" b="true" sz="4900" u="none">
                  <a:solidFill>
                    <a:srgbClr val="F6F6F6"/>
                  </a:solidFill>
                  <a:latin typeface="Open Sauce Semi-Bold"/>
                  <a:ea typeface="Open Sauce Semi-Bold"/>
                  <a:cs typeface="Open Sauce Semi-Bold"/>
                  <a:sym typeface="Open Sauce Semi-Bold"/>
                </a:rPr>
                <a:t>Freelancer growth statistics over the past year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3530704"/>
              <a:ext cx="6038715" cy="9196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</a:pPr>
              <a:r>
                <a:rPr lang="en-US" sz="2000" u="none">
                  <a:solidFill>
                    <a:srgbClr val="F6F6F6"/>
                  </a:solidFill>
                  <a:latin typeface="Open Sauce"/>
                  <a:ea typeface="Open Sauce"/>
                  <a:cs typeface="Open Sauce"/>
                  <a:sym typeface="Open Sauce"/>
                </a:rPr>
                <a:t>A significant increase in freelance opportunities observed</a:t>
              </a:r>
            </a:p>
          </p:txBody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7389151" y="1265488"/>
            <a:ext cx="10398785" cy="73770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E65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001582" y="3592513"/>
            <a:ext cx="5919788" cy="3101974"/>
            <a:chOff x="0" y="0"/>
            <a:chExt cx="7893050" cy="413596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3686175"/>
              <a:ext cx="7893050" cy="449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</a:pPr>
              <a:r>
                <a:rPr lang="en-US" sz="2000" u="none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Enjoy flexibility and creativity in your work.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9525"/>
              <a:ext cx="7893050" cy="2962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880"/>
                </a:lnSpc>
                <a:spcBef>
                  <a:spcPct val="0"/>
                </a:spcBef>
              </a:pPr>
              <a:r>
                <a:rPr lang="en-US" b="true" sz="4900" u="none">
                  <a:solidFill>
                    <a:srgbClr val="FFFFFF"/>
                  </a:solidFill>
                  <a:latin typeface="Open Sauce Semi-Bold"/>
                  <a:ea typeface="Open Sauce Semi-Bold"/>
                  <a:cs typeface="Open Sauce Semi-Bold"/>
                  <a:sym typeface="Open Sauce Semi-Bold"/>
                </a:rPr>
                <a:t>Embracing the freelance lifestyle for success</a:t>
              </a:r>
            </a:p>
          </p:txBody>
        </p:sp>
      </p:grpSp>
      <p:sp>
        <p:nvSpPr>
          <p:cNvPr name="AutoShape 5" id="5"/>
          <p:cNvSpPr/>
          <p:nvPr/>
        </p:nvSpPr>
        <p:spPr>
          <a:xfrm rot="0">
            <a:off x="1028700" y="1438275"/>
            <a:ext cx="1202667" cy="0"/>
          </a:xfrm>
          <a:prstGeom prst="line">
            <a:avLst/>
          </a:prstGeom>
          <a:ln cap="flat" w="47625">
            <a:solidFill>
              <a:srgbClr val="FF661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043158" y="2368298"/>
            <a:ext cx="8534021" cy="6384710"/>
            <a:chOff x="0" y="0"/>
            <a:chExt cx="1086416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86416" cy="812800"/>
            </a:xfrm>
            <a:custGeom>
              <a:avLst/>
              <a:gdLst/>
              <a:ahLst/>
              <a:cxnLst/>
              <a:rect r="r" b="b" t="t" l="l"/>
              <a:pathLst>
                <a:path h="812800" w="1086416">
                  <a:moveTo>
                    <a:pt x="18144" y="0"/>
                  </a:moveTo>
                  <a:lnTo>
                    <a:pt x="1068272" y="0"/>
                  </a:lnTo>
                  <a:cubicBezTo>
                    <a:pt x="1073085" y="0"/>
                    <a:pt x="1077699" y="1912"/>
                    <a:pt x="1081102" y="5314"/>
                  </a:cubicBezTo>
                  <a:cubicBezTo>
                    <a:pt x="1084505" y="8717"/>
                    <a:pt x="1086416" y="13332"/>
                    <a:pt x="1086416" y="18144"/>
                  </a:cubicBezTo>
                  <a:lnTo>
                    <a:pt x="1086416" y="794656"/>
                  </a:lnTo>
                  <a:cubicBezTo>
                    <a:pt x="1086416" y="799468"/>
                    <a:pt x="1084505" y="804083"/>
                    <a:pt x="1081102" y="807486"/>
                  </a:cubicBezTo>
                  <a:cubicBezTo>
                    <a:pt x="1077699" y="810888"/>
                    <a:pt x="1073085" y="812800"/>
                    <a:pt x="1068272" y="812800"/>
                  </a:cubicBezTo>
                  <a:lnTo>
                    <a:pt x="18144" y="812800"/>
                  </a:lnTo>
                  <a:cubicBezTo>
                    <a:pt x="13332" y="812800"/>
                    <a:pt x="8717" y="810888"/>
                    <a:pt x="5314" y="807486"/>
                  </a:cubicBezTo>
                  <a:cubicBezTo>
                    <a:pt x="1912" y="804083"/>
                    <a:pt x="0" y="799468"/>
                    <a:pt x="0" y="794656"/>
                  </a:cubicBezTo>
                  <a:lnTo>
                    <a:pt x="0" y="18144"/>
                  </a:lnTo>
                  <a:cubicBezTo>
                    <a:pt x="0" y="13332"/>
                    <a:pt x="1912" y="8717"/>
                    <a:pt x="5314" y="5314"/>
                  </a:cubicBezTo>
                  <a:cubicBezTo>
                    <a:pt x="8717" y="1912"/>
                    <a:pt x="13332" y="0"/>
                    <a:pt x="18144" y="0"/>
                  </a:cubicBezTo>
                  <a:close/>
                </a:path>
              </a:pathLst>
            </a:custGeom>
            <a:blipFill>
              <a:blip r:embed="rId2"/>
              <a:stretch>
                <a:fillRect l="-6146" t="0" r="-6146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6921370" y="991777"/>
            <a:ext cx="337930" cy="337930"/>
          </a:xfrm>
          <a:custGeom>
            <a:avLst/>
            <a:gdLst/>
            <a:ahLst/>
            <a:cxnLst/>
            <a:rect r="r" b="b" t="t" l="l"/>
            <a:pathLst>
              <a:path h="337930" w="337930">
                <a:moveTo>
                  <a:pt x="0" y="0"/>
                </a:moveTo>
                <a:lnTo>
                  <a:pt x="337930" y="0"/>
                </a:lnTo>
                <a:lnTo>
                  <a:pt x="337930" y="337930"/>
                </a:lnTo>
                <a:lnTo>
                  <a:pt x="0" y="3379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5487873" y="8753009"/>
            <a:ext cx="481538" cy="481538"/>
            <a:chOff x="0" y="0"/>
            <a:chExt cx="642051" cy="642051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642051" cy="642051"/>
              <a:chOff x="0" y="0"/>
              <a:chExt cx="6350000" cy="63500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661F"/>
              </a:solidFill>
            </p:spPr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175556" y="197377"/>
              <a:ext cx="290938" cy="247298"/>
            </a:xfrm>
            <a:custGeom>
              <a:avLst/>
              <a:gdLst/>
              <a:ahLst/>
              <a:cxnLst/>
              <a:rect r="r" b="b" t="t" l="l"/>
              <a:pathLst>
                <a:path h="247298" w="290938">
                  <a:moveTo>
                    <a:pt x="0" y="0"/>
                  </a:moveTo>
                  <a:lnTo>
                    <a:pt x="290939" y="0"/>
                  </a:lnTo>
                  <a:lnTo>
                    <a:pt x="290939" y="247297"/>
                  </a:lnTo>
                  <a:lnTo>
                    <a:pt x="0" y="2472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32817" y="8753009"/>
            <a:ext cx="481538" cy="481538"/>
            <a:chOff x="0" y="0"/>
            <a:chExt cx="642051" cy="642051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642051" cy="642051"/>
              <a:chOff x="0" y="0"/>
              <a:chExt cx="6350000" cy="63500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661F"/>
              </a:solidFill>
            </p:spPr>
          </p:sp>
        </p:grpSp>
        <p:sp>
          <p:nvSpPr>
            <p:cNvPr name="Freeform 16" id="16"/>
            <p:cNvSpPr/>
            <p:nvPr/>
          </p:nvSpPr>
          <p:spPr>
            <a:xfrm flipH="false" flipV="false" rot="0">
              <a:off x="195802" y="197377"/>
              <a:ext cx="250447" cy="256988"/>
            </a:xfrm>
            <a:custGeom>
              <a:avLst/>
              <a:gdLst/>
              <a:ahLst/>
              <a:cxnLst/>
              <a:rect r="r" b="b" t="t" l="l"/>
              <a:pathLst>
                <a:path h="256988" w="250447">
                  <a:moveTo>
                    <a:pt x="0" y="0"/>
                  </a:moveTo>
                  <a:lnTo>
                    <a:pt x="250447" y="0"/>
                  </a:lnTo>
                  <a:lnTo>
                    <a:pt x="250447" y="256988"/>
                  </a:lnTo>
                  <a:lnTo>
                    <a:pt x="0" y="256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6777762" y="8753009"/>
            <a:ext cx="481538" cy="481538"/>
            <a:chOff x="0" y="0"/>
            <a:chExt cx="642051" cy="642051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642051" cy="642051"/>
              <a:chOff x="0" y="0"/>
              <a:chExt cx="6350000" cy="63500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661F"/>
              </a:solidFill>
            </p:spPr>
          </p:sp>
        </p:grpSp>
        <p:sp>
          <p:nvSpPr>
            <p:cNvPr name="Freeform 20" id="20"/>
            <p:cNvSpPr/>
            <p:nvPr/>
          </p:nvSpPr>
          <p:spPr>
            <a:xfrm flipH="false" flipV="false" rot="0">
              <a:off x="205355" y="192503"/>
              <a:ext cx="231341" cy="257046"/>
            </a:xfrm>
            <a:custGeom>
              <a:avLst/>
              <a:gdLst/>
              <a:ahLst/>
              <a:cxnLst/>
              <a:rect r="r" b="b" t="t" l="l"/>
              <a:pathLst>
                <a:path h="257046" w="231341">
                  <a:moveTo>
                    <a:pt x="0" y="0"/>
                  </a:moveTo>
                  <a:lnTo>
                    <a:pt x="231341" y="0"/>
                  </a:lnTo>
                  <a:lnTo>
                    <a:pt x="231341" y="257045"/>
                  </a:lnTo>
                  <a:lnTo>
                    <a:pt x="0" y="2570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1028700" y="981075"/>
            <a:ext cx="5201984" cy="349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00"/>
              </a:lnSpc>
            </a:pPr>
            <a:r>
              <a:rPr lang="en-US" sz="2000" u="none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Topic 02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E65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6948" y="0"/>
            <a:ext cx="7376604" cy="9826324"/>
            <a:chOff x="0" y="0"/>
            <a:chExt cx="1208297" cy="160956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08297" cy="1609564"/>
            </a:xfrm>
            <a:custGeom>
              <a:avLst/>
              <a:gdLst/>
              <a:ahLst/>
              <a:cxnLst/>
              <a:rect r="r" b="b" t="t" l="l"/>
              <a:pathLst>
                <a:path h="1609564" w="1208297">
                  <a:moveTo>
                    <a:pt x="1083837" y="1609564"/>
                  </a:moveTo>
                  <a:lnTo>
                    <a:pt x="124460" y="1609564"/>
                  </a:lnTo>
                  <a:cubicBezTo>
                    <a:pt x="55880" y="1609564"/>
                    <a:pt x="0" y="1553684"/>
                    <a:pt x="0" y="14851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83837" y="0"/>
                  </a:lnTo>
                  <a:cubicBezTo>
                    <a:pt x="1152417" y="0"/>
                    <a:pt x="1208297" y="55880"/>
                    <a:pt x="1208297" y="124460"/>
                  </a:cubicBezTo>
                  <a:lnTo>
                    <a:pt x="1208297" y="1485104"/>
                  </a:lnTo>
                  <a:cubicBezTo>
                    <a:pt x="1208297" y="1553684"/>
                    <a:pt x="1152417" y="1609564"/>
                    <a:pt x="1083837" y="1609564"/>
                  </a:cubicBezTo>
                  <a:close/>
                </a:path>
              </a:pathLst>
            </a:custGeom>
            <a:solidFill>
              <a:srgbClr val="FF661F"/>
            </a:solidFill>
          </p:spPr>
        </p:sp>
      </p:grpSp>
      <p:sp>
        <p:nvSpPr>
          <p:cNvPr name="AutoShape 4" id="4"/>
          <p:cNvSpPr/>
          <p:nvPr/>
        </p:nvSpPr>
        <p:spPr>
          <a:xfrm rot="4438">
            <a:off x="216933" y="8887609"/>
            <a:ext cx="7376610" cy="0"/>
          </a:xfrm>
          <a:prstGeom prst="line">
            <a:avLst/>
          </a:prstGeom>
          <a:ln cap="flat" w="19050">
            <a:solidFill>
              <a:srgbClr val="FF661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6419378" y="9343707"/>
            <a:ext cx="470732" cy="239358"/>
            <a:chOff x="0" y="0"/>
            <a:chExt cx="627643" cy="319144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627643" cy="319144"/>
              <a:chOff x="0" y="0"/>
              <a:chExt cx="3763941" cy="191389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3763941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3763941">
                    <a:moveTo>
                      <a:pt x="3763941" y="956945"/>
                    </a:moveTo>
                    <a:cubicBezTo>
                      <a:pt x="3763941" y="1485392"/>
                      <a:pt x="3335570" y="1913890"/>
                      <a:pt x="2806996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2806996" y="0"/>
                    </a:lnTo>
                    <a:cubicBezTo>
                      <a:pt x="3335443" y="0"/>
                      <a:pt x="3763941" y="428371"/>
                      <a:pt x="3763941" y="956945"/>
                    </a:cubicBezTo>
                    <a:close/>
                  </a:path>
                </a:pathLst>
              </a:custGeom>
              <a:solidFill>
                <a:srgbClr val="2E65EC"/>
              </a:solidFill>
            </p:spPr>
          </p:sp>
        </p:grpSp>
        <p:grpSp>
          <p:nvGrpSpPr>
            <p:cNvPr name="Group 8" id="8"/>
            <p:cNvGrpSpPr/>
            <p:nvPr/>
          </p:nvGrpSpPr>
          <p:grpSpPr>
            <a:xfrm rot="0">
              <a:off x="313822" y="20591"/>
              <a:ext cx="277962" cy="277962"/>
              <a:chOff x="0" y="0"/>
              <a:chExt cx="6350000" cy="63500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661F"/>
              </a:solidFill>
            </p:spPr>
          </p:sp>
        </p:grpSp>
      </p:grpSp>
      <p:sp>
        <p:nvSpPr>
          <p:cNvPr name="Freeform 10" id="10"/>
          <p:cNvSpPr/>
          <p:nvPr/>
        </p:nvSpPr>
        <p:spPr>
          <a:xfrm flipH="false" flipV="false" rot="0">
            <a:off x="1028700" y="1028700"/>
            <a:ext cx="255713" cy="63928"/>
          </a:xfrm>
          <a:custGeom>
            <a:avLst/>
            <a:gdLst/>
            <a:ahLst/>
            <a:cxnLst/>
            <a:rect r="r" b="b" t="t" l="l"/>
            <a:pathLst>
              <a:path h="63928" w="255713">
                <a:moveTo>
                  <a:pt x="0" y="0"/>
                </a:moveTo>
                <a:lnTo>
                  <a:pt x="255713" y="0"/>
                </a:lnTo>
                <a:lnTo>
                  <a:pt x="255713" y="63928"/>
                </a:lnTo>
                <a:lnTo>
                  <a:pt x="0" y="639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9536489" y="3283544"/>
            <a:ext cx="2910413" cy="1894108"/>
            <a:chOff x="0" y="0"/>
            <a:chExt cx="3880551" cy="2525477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47625"/>
              <a:ext cx="3880551" cy="9196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AUTONOMY IN FREELANCING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1135886"/>
              <a:ext cx="3880551" cy="1389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</a:pPr>
              <a:r>
                <a:rPr lang="en-US" sz="2000" u="none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Freelancers enjoy </a:t>
              </a:r>
              <a:r>
                <a:rPr lang="en-US" b="true" sz="2000" u="none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independence</a:t>
              </a:r>
              <a:r>
                <a:rPr lang="en-US" sz="2000" u="none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in their work choices.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3565022" y="3283544"/>
            <a:ext cx="2910413" cy="1894108"/>
            <a:chOff x="0" y="0"/>
            <a:chExt cx="3880551" cy="2525477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47625"/>
              <a:ext cx="3880551" cy="9196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CREATIVITY IN PROJECTS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1135886"/>
              <a:ext cx="3880551" cy="1389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</a:pPr>
              <a:r>
                <a:rPr lang="en-US" sz="2000" u="none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Freelancers can express their </a:t>
              </a:r>
              <a:r>
                <a:rPr lang="en-US" b="true" sz="2000" u="none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unique ideas</a:t>
              </a:r>
              <a:r>
                <a:rPr lang="en-US" sz="2000" u="none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freely.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536489" y="5814198"/>
            <a:ext cx="2910413" cy="1894108"/>
            <a:chOff x="0" y="0"/>
            <a:chExt cx="3880551" cy="2525477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-47625"/>
              <a:ext cx="3880551" cy="9196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FLEXIBILITY OF SCHEDULES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1135886"/>
              <a:ext cx="3880551" cy="1389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</a:pPr>
              <a:r>
                <a:rPr lang="en-US" sz="2000" u="none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Work-life balance is enhanced through </a:t>
              </a:r>
              <a:r>
                <a:rPr lang="en-US" b="true" sz="2000" u="none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flexible hours</a:t>
              </a:r>
              <a:r>
                <a:rPr lang="en-US" sz="2000" u="none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.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3565022" y="5814198"/>
            <a:ext cx="2910413" cy="1894108"/>
            <a:chOff x="0" y="0"/>
            <a:chExt cx="3880551" cy="2525477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-47625"/>
              <a:ext cx="3880551" cy="9196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DIVERSITY OF OPPORTUNITIES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1135886"/>
              <a:ext cx="3880551" cy="1389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</a:pPr>
              <a:r>
                <a:rPr lang="en-US" sz="2000" u="none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Freelancing opens doors to </a:t>
              </a:r>
              <a:r>
                <a:rPr lang="en-US" b="true" sz="2000" u="none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varied experiences</a:t>
              </a:r>
              <a:r>
                <a:rPr lang="en-US" sz="2000" u="none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daily.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028700" y="3463433"/>
            <a:ext cx="5753100" cy="3337796"/>
            <a:chOff x="0" y="0"/>
            <a:chExt cx="7670800" cy="4450394"/>
          </a:xfrm>
        </p:grpSpPr>
        <p:sp>
          <p:nvSpPr>
            <p:cNvPr name="TextBox 24" id="24"/>
            <p:cNvSpPr txBox="true"/>
            <p:nvPr/>
          </p:nvSpPr>
          <p:spPr>
            <a:xfrm rot="0">
              <a:off x="0" y="9525"/>
              <a:ext cx="7670800" cy="2962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880"/>
                </a:lnSpc>
                <a:spcBef>
                  <a:spcPct val="0"/>
                </a:spcBef>
              </a:pPr>
              <a:r>
                <a:rPr lang="en-US" b="true" sz="4900" u="none">
                  <a:solidFill>
                    <a:srgbClr val="F6F6F6"/>
                  </a:solidFill>
                  <a:latin typeface="Open Sauce Semi-Bold"/>
                  <a:ea typeface="Open Sauce Semi-Bold"/>
                  <a:cs typeface="Open Sauce Semi-Bold"/>
                  <a:sym typeface="Open Sauce Semi-Bold"/>
                </a:rPr>
                <a:t>Key freelance concepts to explore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3530704"/>
              <a:ext cx="6038715" cy="9196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</a:pPr>
              <a:r>
                <a:rPr lang="en-US" sz="2000" u="none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Understanding the benefits of freelancing today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E65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6948" y="2339900"/>
            <a:ext cx="17854104" cy="7720747"/>
            <a:chOff x="0" y="0"/>
            <a:chExt cx="2924524" cy="12646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924525" cy="1264668"/>
            </a:xfrm>
            <a:custGeom>
              <a:avLst/>
              <a:gdLst/>
              <a:ahLst/>
              <a:cxnLst/>
              <a:rect r="r" b="b" t="t" l="l"/>
              <a:pathLst>
                <a:path h="1264668" w="2924525">
                  <a:moveTo>
                    <a:pt x="2800064" y="1264668"/>
                  </a:moveTo>
                  <a:lnTo>
                    <a:pt x="124460" y="1264668"/>
                  </a:lnTo>
                  <a:cubicBezTo>
                    <a:pt x="55880" y="1264668"/>
                    <a:pt x="0" y="1208788"/>
                    <a:pt x="0" y="11402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00065" y="0"/>
                  </a:lnTo>
                  <a:cubicBezTo>
                    <a:pt x="2868644" y="0"/>
                    <a:pt x="2924525" y="55880"/>
                    <a:pt x="2924525" y="124460"/>
                  </a:cubicBezTo>
                  <a:lnTo>
                    <a:pt x="2924525" y="1140208"/>
                  </a:lnTo>
                  <a:cubicBezTo>
                    <a:pt x="2924525" y="1208788"/>
                    <a:pt x="2868644" y="1264668"/>
                    <a:pt x="2800065" y="1264668"/>
                  </a:cubicBezTo>
                  <a:close/>
                </a:path>
              </a:pathLst>
            </a:custGeom>
            <a:solidFill>
              <a:srgbClr val="9E9E9E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47750" y="3214770"/>
            <a:ext cx="8899175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80"/>
              </a:lnSpc>
              <a:spcBef>
                <a:spcPct val="0"/>
              </a:spcBef>
            </a:pPr>
            <a:r>
              <a:rPr lang="en-US" b="true" sz="4900" u="non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Evolution</a:t>
            </a:r>
            <a:r>
              <a:rPr lang="en-US" b="true" sz="4900" u="none">
                <a:solidFill>
                  <a:srgbClr val="FFFFFF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 of Freelancing Over Time</a:t>
            </a:r>
          </a:p>
        </p:txBody>
      </p:sp>
      <p:sp>
        <p:nvSpPr>
          <p:cNvPr name="AutoShape 5" id="5"/>
          <p:cNvSpPr/>
          <p:nvPr/>
        </p:nvSpPr>
        <p:spPr>
          <a:xfrm rot="0">
            <a:off x="1019175" y="5655027"/>
            <a:ext cx="16230600" cy="0"/>
          </a:xfrm>
          <a:prstGeom prst="line">
            <a:avLst/>
          </a:prstGeom>
          <a:ln cap="flat" w="9525">
            <a:solidFill>
              <a:srgbClr val="FF661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-5400000">
            <a:off x="865593" y="5635977"/>
            <a:ext cx="335739" cy="0"/>
          </a:xfrm>
          <a:prstGeom prst="line">
            <a:avLst/>
          </a:prstGeom>
          <a:ln cap="flat" w="47625">
            <a:solidFill>
              <a:srgbClr val="2E65EC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1028700" y="6379711"/>
            <a:ext cx="2910413" cy="2179858"/>
            <a:chOff x="0" y="0"/>
            <a:chExt cx="3880551" cy="2906477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47625"/>
              <a:ext cx="3880551" cy="9196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MILESTONE 1: EARLY BEGINNINGS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516886"/>
              <a:ext cx="3880551" cy="1389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</a:pPr>
              <a:r>
                <a:rPr lang="en-US" sz="2000" u="none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Freelancing started as informal work opportunities.</a:t>
              </a:r>
            </a:p>
          </p:txBody>
        </p:sp>
      </p:grpSp>
      <p:sp>
        <p:nvSpPr>
          <p:cNvPr name="AutoShape 10" id="10"/>
          <p:cNvSpPr/>
          <p:nvPr/>
        </p:nvSpPr>
        <p:spPr>
          <a:xfrm rot="-5400000">
            <a:off x="5305655" y="5635977"/>
            <a:ext cx="335739" cy="0"/>
          </a:xfrm>
          <a:prstGeom prst="line">
            <a:avLst/>
          </a:prstGeom>
          <a:ln cap="flat" w="47625">
            <a:solidFill>
              <a:srgbClr val="2E65EC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1" id="11"/>
          <p:cNvGrpSpPr/>
          <p:nvPr/>
        </p:nvGrpSpPr>
        <p:grpSpPr>
          <a:xfrm rot="0">
            <a:off x="5468762" y="6379711"/>
            <a:ext cx="2910413" cy="2179858"/>
            <a:chOff x="0" y="0"/>
            <a:chExt cx="3880551" cy="2906477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47625"/>
              <a:ext cx="3880551" cy="9196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MILESTONE 2: RISE OF TECHNOLOGY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1516886"/>
              <a:ext cx="3880551" cy="1389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</a:pPr>
              <a:r>
                <a:rPr lang="en-US" sz="2000" u="none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Digital platforms transformed how freelancers connect.</a:t>
              </a:r>
            </a:p>
          </p:txBody>
        </p:sp>
      </p:grpSp>
      <p:sp>
        <p:nvSpPr>
          <p:cNvPr name="AutoShape 14" id="14"/>
          <p:cNvSpPr/>
          <p:nvPr/>
        </p:nvSpPr>
        <p:spPr>
          <a:xfrm rot="-5400000">
            <a:off x="9745718" y="5635977"/>
            <a:ext cx="335739" cy="0"/>
          </a:xfrm>
          <a:prstGeom prst="line">
            <a:avLst/>
          </a:prstGeom>
          <a:ln cap="flat" w="47625">
            <a:solidFill>
              <a:srgbClr val="2E65EC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9908825" y="6389236"/>
            <a:ext cx="2910413" cy="2179858"/>
            <a:chOff x="0" y="0"/>
            <a:chExt cx="3880551" cy="2906477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-47625"/>
              <a:ext cx="3880551" cy="9196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MILESTONE 3: GLOBAL EXPANSION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1516886"/>
              <a:ext cx="3880551" cy="1389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</a:pPr>
              <a:r>
                <a:rPr lang="en-US" sz="2000" u="none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Freelancers now work from anywhere globally.</a:t>
              </a:r>
            </a:p>
          </p:txBody>
        </p:sp>
      </p:grpSp>
      <p:sp>
        <p:nvSpPr>
          <p:cNvPr name="AutoShape 18" id="18"/>
          <p:cNvSpPr/>
          <p:nvPr/>
        </p:nvSpPr>
        <p:spPr>
          <a:xfrm rot="-5400000">
            <a:off x="14185780" y="5635977"/>
            <a:ext cx="335739" cy="0"/>
          </a:xfrm>
          <a:prstGeom prst="line">
            <a:avLst/>
          </a:prstGeom>
          <a:ln cap="flat" w="47625">
            <a:solidFill>
              <a:srgbClr val="2E65EC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9" id="19"/>
          <p:cNvGrpSpPr/>
          <p:nvPr/>
        </p:nvGrpSpPr>
        <p:grpSpPr>
          <a:xfrm rot="0">
            <a:off x="14348887" y="6389236"/>
            <a:ext cx="2910413" cy="1827433"/>
            <a:chOff x="0" y="0"/>
            <a:chExt cx="3880551" cy="2436577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0" y="-47625"/>
              <a:ext cx="3880551" cy="9196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MILESTONE 4: CURRENT TRENDS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1516886"/>
              <a:ext cx="3880551" cy="9196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00"/>
                </a:lnSpc>
              </a:pPr>
              <a:r>
                <a:rPr lang="en-US" sz="2000" u="none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Freelancing is now a thriving career choice.</a:t>
              </a:r>
            </a:p>
          </p:txBody>
        </p:sp>
      </p:grpSp>
      <p:sp>
        <p:nvSpPr>
          <p:cNvPr name="AutoShape 22" id="22"/>
          <p:cNvSpPr/>
          <p:nvPr/>
        </p:nvSpPr>
        <p:spPr>
          <a:xfrm rot="0">
            <a:off x="1028700" y="1438275"/>
            <a:ext cx="1202667" cy="0"/>
          </a:xfrm>
          <a:prstGeom prst="line">
            <a:avLst/>
          </a:prstGeom>
          <a:ln cap="flat" w="47625">
            <a:solidFill>
              <a:srgbClr val="FF661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3" id="23"/>
          <p:cNvSpPr/>
          <p:nvPr/>
        </p:nvSpPr>
        <p:spPr>
          <a:xfrm flipH="false" flipV="false" rot="0">
            <a:off x="17003587" y="1028700"/>
            <a:ext cx="255713" cy="63928"/>
          </a:xfrm>
          <a:custGeom>
            <a:avLst/>
            <a:gdLst/>
            <a:ahLst/>
            <a:cxnLst/>
            <a:rect r="r" b="b" t="t" l="l"/>
            <a:pathLst>
              <a:path h="63928" w="255713">
                <a:moveTo>
                  <a:pt x="0" y="0"/>
                </a:moveTo>
                <a:lnTo>
                  <a:pt x="255713" y="0"/>
                </a:lnTo>
                <a:lnTo>
                  <a:pt x="255713" y="63928"/>
                </a:lnTo>
                <a:lnTo>
                  <a:pt x="0" y="639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028700" y="981075"/>
            <a:ext cx="5201984" cy="349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00"/>
              </a:lnSpc>
            </a:pPr>
            <a:r>
              <a:rPr lang="en-US" sz="2000" u="none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Topic 03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E65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370853" y="3968551"/>
            <a:ext cx="5912858" cy="3028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999"/>
              </a:lnSpc>
              <a:spcBef>
                <a:spcPct val="0"/>
              </a:spcBef>
            </a:pPr>
            <a:r>
              <a:rPr lang="en-US" b="true" sz="9999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Thank you!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7003587" y="1028700"/>
            <a:ext cx="255713" cy="63928"/>
          </a:xfrm>
          <a:custGeom>
            <a:avLst/>
            <a:gdLst/>
            <a:ahLst/>
            <a:cxnLst/>
            <a:rect r="r" b="b" t="t" l="l"/>
            <a:pathLst>
              <a:path h="63928" w="255713">
                <a:moveTo>
                  <a:pt x="0" y="0"/>
                </a:moveTo>
                <a:lnTo>
                  <a:pt x="255713" y="0"/>
                </a:lnTo>
                <a:lnTo>
                  <a:pt x="255713" y="63928"/>
                </a:lnTo>
                <a:lnTo>
                  <a:pt x="0" y="639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2709476"/>
            <a:ext cx="8318052" cy="5547101"/>
            <a:chOff x="0" y="0"/>
            <a:chExt cx="1218819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18819" cy="812800"/>
            </a:xfrm>
            <a:custGeom>
              <a:avLst/>
              <a:gdLst/>
              <a:ahLst/>
              <a:cxnLst/>
              <a:rect r="r" b="b" t="t" l="l"/>
              <a:pathLst>
                <a:path h="812800" w="1218819">
                  <a:moveTo>
                    <a:pt x="0" y="0"/>
                  </a:moveTo>
                  <a:lnTo>
                    <a:pt x="1218819" y="0"/>
                  </a:lnTo>
                  <a:lnTo>
                    <a:pt x="1218819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46" t="0" r="-46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DAGgmMGA2oE</dc:identifier>
  <dcterms:modified xsi:type="dcterms:W3CDTF">2011-08-01T06:04:30Z</dcterms:modified>
  <cp:revision>1</cp:revision>
  <dc:title>The value of freelancing in 2023</dc:title>
</cp:coreProperties>
</file>