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League Spartan" charset="1" panose="00000800000000000000"/>
      <p:regular r:id="rId18"/>
    </p:embeddedFont>
    <p:embeddedFont>
      <p:font typeface="Proxima Nova" charset="1" panose="02000506030000020004"/>
      <p:regular r:id="rId19"/>
    </p:embeddedFont>
    <p:embeddedFont>
      <p:font typeface="Arial Unicode" charset="1" panose="020B0604020202020204"/>
      <p:regular r:id="rId20"/>
    </p:embeddedFont>
    <p:embeddedFont>
      <p:font typeface="Proxima Nova Bold" charset="1" panose="02000506030000020004"/>
      <p:regular r:id="rId21"/>
    </p:embeddedFont>
    <p:embeddedFont>
      <p:font typeface="Inter" charset="1" panose="020B0502030000000004"/>
      <p:regular r:id="rId22"/>
    </p:embeddedFont>
    <p:embeddedFont>
      <p:font typeface="Inter Bold" charset="1" panose="020B08020300000000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media/image4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2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6.jpe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45.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887298">
            <a:off x="7566925" y="-406865"/>
            <a:ext cx="11121681" cy="4489115"/>
          </a:xfrm>
          <a:custGeom>
            <a:avLst/>
            <a:gdLst/>
            <a:ahLst/>
            <a:cxnLst/>
            <a:rect r="r" b="b" t="t" l="l"/>
            <a:pathLst>
              <a:path h="4489115" w="11121681">
                <a:moveTo>
                  <a:pt x="0" y="0"/>
                </a:moveTo>
                <a:lnTo>
                  <a:pt x="11121681" y="0"/>
                </a:lnTo>
                <a:lnTo>
                  <a:pt x="11121681" y="4489115"/>
                </a:lnTo>
                <a:lnTo>
                  <a:pt x="0" y="4489115"/>
                </a:lnTo>
                <a:lnTo>
                  <a:pt x="0" y="0"/>
                </a:lnTo>
                <a:close/>
              </a:path>
            </a:pathLst>
          </a:custGeom>
          <a:blipFill>
            <a:blip r:embed="rId3">
              <a:alphaModFix amt="70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93314" y="768673"/>
            <a:ext cx="7174217" cy="8749653"/>
            <a:chOff x="0" y="0"/>
            <a:chExt cx="1110985" cy="1354954"/>
          </a:xfrm>
        </p:grpSpPr>
        <p:sp>
          <p:nvSpPr>
            <p:cNvPr name="Freeform 5" id="5"/>
            <p:cNvSpPr/>
            <p:nvPr/>
          </p:nvSpPr>
          <p:spPr>
            <a:xfrm flipH="false" flipV="false" rot="0">
              <a:off x="0" y="0"/>
              <a:ext cx="1110985" cy="1354954"/>
            </a:xfrm>
            <a:custGeom>
              <a:avLst/>
              <a:gdLst/>
              <a:ahLst/>
              <a:cxnLst/>
              <a:rect r="r" b="b" t="t" l="l"/>
              <a:pathLst>
                <a:path h="1354954" w="1110985">
                  <a:moveTo>
                    <a:pt x="0" y="0"/>
                  </a:moveTo>
                  <a:lnTo>
                    <a:pt x="1110985" y="0"/>
                  </a:lnTo>
                  <a:lnTo>
                    <a:pt x="1110985" y="1354954"/>
                  </a:lnTo>
                  <a:lnTo>
                    <a:pt x="0" y="1354954"/>
                  </a:lnTo>
                  <a:close/>
                </a:path>
              </a:pathLst>
            </a:custGeom>
            <a:blipFill>
              <a:blip r:embed="rId5"/>
              <a:stretch>
                <a:fillRect l="-41526" t="0" r="-41526" b="0"/>
              </a:stretch>
            </a:blipFill>
          </p:spPr>
        </p:sp>
      </p:grpSp>
      <p:grpSp>
        <p:nvGrpSpPr>
          <p:cNvPr name="Group 6" id="6"/>
          <p:cNvGrpSpPr/>
          <p:nvPr/>
        </p:nvGrpSpPr>
        <p:grpSpPr>
          <a:xfrm rot="0">
            <a:off x="7967532" y="2652947"/>
            <a:ext cx="10320468" cy="4981106"/>
            <a:chOff x="0" y="0"/>
            <a:chExt cx="2718148" cy="1311896"/>
          </a:xfrm>
        </p:grpSpPr>
        <p:sp>
          <p:nvSpPr>
            <p:cNvPr name="Freeform 7" id="7"/>
            <p:cNvSpPr/>
            <p:nvPr/>
          </p:nvSpPr>
          <p:spPr>
            <a:xfrm flipH="false" flipV="false" rot="0">
              <a:off x="0" y="0"/>
              <a:ext cx="2718148" cy="1311896"/>
            </a:xfrm>
            <a:custGeom>
              <a:avLst/>
              <a:gdLst/>
              <a:ahLst/>
              <a:cxnLst/>
              <a:rect r="r" b="b" t="t" l="l"/>
              <a:pathLst>
                <a:path h="1311896" w="2718148">
                  <a:moveTo>
                    <a:pt x="0" y="0"/>
                  </a:moveTo>
                  <a:lnTo>
                    <a:pt x="2718148" y="0"/>
                  </a:lnTo>
                  <a:lnTo>
                    <a:pt x="2718148" y="1311896"/>
                  </a:lnTo>
                  <a:lnTo>
                    <a:pt x="0" y="1311896"/>
                  </a:lnTo>
                  <a:close/>
                </a:path>
              </a:pathLst>
            </a:custGeom>
            <a:solidFill>
              <a:srgbClr val="2E65EC">
                <a:alpha val="84706"/>
              </a:srgbClr>
            </a:solidFill>
          </p:spPr>
        </p:sp>
        <p:sp>
          <p:nvSpPr>
            <p:cNvPr name="TextBox 8" id="8"/>
            <p:cNvSpPr txBox="true"/>
            <p:nvPr/>
          </p:nvSpPr>
          <p:spPr>
            <a:xfrm>
              <a:off x="0" y="-47625"/>
              <a:ext cx="2718148" cy="1359521"/>
            </a:xfrm>
            <a:prstGeom prst="rect">
              <a:avLst/>
            </a:prstGeom>
          </p:spPr>
          <p:txBody>
            <a:bodyPr anchor="ctr" rtlCol="false" tIns="50800" lIns="50800" bIns="50800" rIns="50800"/>
            <a:lstStyle/>
            <a:p>
              <a:pPr algn="ctr">
                <a:lnSpc>
                  <a:spcPts val="3693"/>
                </a:lnSpc>
              </a:pPr>
            </a:p>
          </p:txBody>
        </p:sp>
      </p:grpSp>
      <p:grpSp>
        <p:nvGrpSpPr>
          <p:cNvPr name="Group 9" id="9"/>
          <p:cNvGrpSpPr/>
          <p:nvPr/>
        </p:nvGrpSpPr>
        <p:grpSpPr>
          <a:xfrm rot="0">
            <a:off x="168762" y="6758096"/>
            <a:ext cx="1249105" cy="3086100"/>
            <a:chOff x="0" y="0"/>
            <a:chExt cx="328982" cy="812800"/>
          </a:xfrm>
        </p:grpSpPr>
        <p:sp>
          <p:nvSpPr>
            <p:cNvPr name="Freeform 10" id="10"/>
            <p:cNvSpPr/>
            <p:nvPr/>
          </p:nvSpPr>
          <p:spPr>
            <a:xfrm flipH="false" flipV="false" rot="0">
              <a:off x="0" y="0"/>
              <a:ext cx="328982" cy="812800"/>
            </a:xfrm>
            <a:custGeom>
              <a:avLst/>
              <a:gdLst/>
              <a:ahLst/>
              <a:cxnLst/>
              <a:rect r="r" b="b" t="t" l="l"/>
              <a:pathLst>
                <a:path h="812800" w="328982">
                  <a:moveTo>
                    <a:pt x="0" y="0"/>
                  </a:moveTo>
                  <a:lnTo>
                    <a:pt x="328982" y="0"/>
                  </a:lnTo>
                  <a:lnTo>
                    <a:pt x="328982" y="812800"/>
                  </a:lnTo>
                  <a:lnTo>
                    <a:pt x="0" y="812800"/>
                  </a:lnTo>
                  <a:close/>
                </a:path>
              </a:pathLst>
            </a:custGeom>
            <a:solidFill>
              <a:srgbClr val="D6CC99">
                <a:alpha val="69804"/>
              </a:srgbClr>
            </a:solidFill>
          </p:spPr>
        </p:sp>
        <p:sp>
          <p:nvSpPr>
            <p:cNvPr name="TextBox 11" id="11"/>
            <p:cNvSpPr txBox="true"/>
            <p:nvPr/>
          </p:nvSpPr>
          <p:spPr>
            <a:xfrm>
              <a:off x="0" y="-47625"/>
              <a:ext cx="328982" cy="860425"/>
            </a:xfrm>
            <a:prstGeom prst="rect">
              <a:avLst/>
            </a:prstGeom>
          </p:spPr>
          <p:txBody>
            <a:bodyPr anchor="ctr" rtlCol="false" tIns="50800" lIns="50800" bIns="50800" rIns="50800"/>
            <a:lstStyle/>
            <a:p>
              <a:pPr algn="ctr">
                <a:lnSpc>
                  <a:spcPts val="3693"/>
                </a:lnSpc>
              </a:pPr>
            </a:p>
          </p:txBody>
        </p:sp>
      </p:grpSp>
      <p:sp>
        <p:nvSpPr>
          <p:cNvPr name="Freeform 12" id="12"/>
          <p:cNvSpPr/>
          <p:nvPr/>
        </p:nvSpPr>
        <p:spPr>
          <a:xfrm flipH="false" flipV="false" rot="0">
            <a:off x="7543525" y="8254813"/>
            <a:ext cx="880932" cy="880932"/>
          </a:xfrm>
          <a:custGeom>
            <a:avLst/>
            <a:gdLst/>
            <a:ahLst/>
            <a:cxnLst/>
            <a:rect r="r" b="b" t="t" l="l"/>
            <a:pathLst>
              <a:path h="880932" w="880932">
                <a:moveTo>
                  <a:pt x="0" y="0"/>
                </a:moveTo>
                <a:lnTo>
                  <a:pt x="880932" y="0"/>
                </a:lnTo>
                <a:lnTo>
                  <a:pt x="880932" y="880931"/>
                </a:lnTo>
                <a:lnTo>
                  <a:pt x="0" y="8809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8424457" y="3165583"/>
            <a:ext cx="9070229" cy="2795353"/>
          </a:xfrm>
          <a:prstGeom prst="rect">
            <a:avLst/>
          </a:prstGeom>
        </p:spPr>
        <p:txBody>
          <a:bodyPr anchor="t" rtlCol="false" tIns="0" lIns="0" bIns="0" rIns="0">
            <a:spAutoFit/>
          </a:bodyPr>
          <a:lstStyle/>
          <a:p>
            <a:pPr algn="l">
              <a:lnSpc>
                <a:spcPts val="10806"/>
              </a:lnSpc>
            </a:pPr>
            <a:r>
              <a:rPr lang="en-US" sz="10099" spc="504">
                <a:solidFill>
                  <a:srgbClr val="FFFFFF"/>
                </a:solidFill>
                <a:latin typeface="League Spartan"/>
                <a:ea typeface="League Spartan"/>
                <a:cs typeface="League Spartan"/>
                <a:sym typeface="League Spartan"/>
              </a:rPr>
              <a:t>GROUP </a:t>
            </a:r>
          </a:p>
          <a:p>
            <a:pPr algn="l" marL="0" indent="0" lvl="0">
              <a:lnSpc>
                <a:spcPts val="10806"/>
              </a:lnSpc>
            </a:pPr>
            <a:r>
              <a:rPr lang="en-US" sz="10099" spc="504">
                <a:solidFill>
                  <a:srgbClr val="FFFFFF"/>
                </a:solidFill>
                <a:latin typeface="League Spartan"/>
                <a:ea typeface="League Spartan"/>
                <a:cs typeface="League Spartan"/>
                <a:sym typeface="League Spartan"/>
              </a:rPr>
              <a:t>PROJECT</a:t>
            </a:r>
          </a:p>
        </p:txBody>
      </p:sp>
      <p:sp>
        <p:nvSpPr>
          <p:cNvPr name="TextBox 14" id="14"/>
          <p:cNvSpPr txBox="true"/>
          <p:nvPr/>
        </p:nvSpPr>
        <p:spPr>
          <a:xfrm rot="0">
            <a:off x="8423765" y="6008560"/>
            <a:ext cx="9070921" cy="1227543"/>
          </a:xfrm>
          <a:prstGeom prst="rect">
            <a:avLst/>
          </a:prstGeom>
        </p:spPr>
        <p:txBody>
          <a:bodyPr anchor="t" rtlCol="false" tIns="0" lIns="0" bIns="0" rIns="0">
            <a:spAutoFit/>
          </a:bodyPr>
          <a:lstStyle/>
          <a:p>
            <a:pPr algn="l" marL="0" indent="0" lvl="0">
              <a:lnSpc>
                <a:spcPts val="4840"/>
              </a:lnSpc>
            </a:pPr>
            <a:r>
              <a:rPr lang="en-US" sz="4400" spc="264">
                <a:solidFill>
                  <a:srgbClr val="FFFFFF"/>
                </a:solidFill>
                <a:latin typeface="Proxima Nova"/>
                <a:ea typeface="Proxima Nova"/>
                <a:cs typeface="Proxima Nova"/>
                <a:sym typeface="Proxima Nova"/>
              </a:rPr>
              <a:t>ENHANCING PRODUCT SALES STRATEGY</a:t>
            </a:r>
          </a:p>
        </p:txBody>
      </p:sp>
      <p:sp>
        <p:nvSpPr>
          <p:cNvPr name="TextBox 15" id="15"/>
          <p:cNvSpPr txBox="true"/>
          <p:nvPr/>
        </p:nvSpPr>
        <p:spPr>
          <a:xfrm rot="0">
            <a:off x="8423765" y="8747651"/>
            <a:ext cx="9070921" cy="388183"/>
          </a:xfrm>
          <a:prstGeom prst="rect">
            <a:avLst/>
          </a:prstGeom>
        </p:spPr>
        <p:txBody>
          <a:bodyPr anchor="t" rtlCol="false" tIns="0" lIns="0" bIns="0" rIns="0">
            <a:spAutoFit/>
          </a:bodyPr>
          <a:lstStyle/>
          <a:p>
            <a:pPr algn="r" marL="0" indent="0" lvl="0">
              <a:lnSpc>
                <a:spcPts val="3277"/>
              </a:lnSpc>
              <a:spcBef>
                <a:spcPct val="0"/>
              </a:spcBef>
            </a:pPr>
            <a:r>
              <a:rPr lang="en-US" sz="2341" spc="163">
                <a:solidFill>
                  <a:srgbClr val="FFFFFF"/>
                </a:solidFill>
                <a:latin typeface="Arial Unicode"/>
                <a:ea typeface="Arial Unicode"/>
                <a:cs typeface="Arial Unicode"/>
                <a:sym typeface="Arial Unicode"/>
              </a:rPr>
              <a:t>15 February, 2025</a:t>
            </a:r>
          </a:p>
        </p:txBody>
      </p:sp>
      <p:sp>
        <p:nvSpPr>
          <p:cNvPr name="TextBox 16" id="16"/>
          <p:cNvSpPr txBox="true"/>
          <p:nvPr/>
        </p:nvSpPr>
        <p:spPr>
          <a:xfrm rot="0">
            <a:off x="8423765" y="756219"/>
            <a:ext cx="9070921" cy="388094"/>
          </a:xfrm>
          <a:prstGeom prst="rect">
            <a:avLst/>
          </a:prstGeom>
        </p:spPr>
        <p:txBody>
          <a:bodyPr anchor="t" rtlCol="false" tIns="0" lIns="0" bIns="0" rIns="0">
            <a:spAutoFit/>
          </a:bodyPr>
          <a:lstStyle/>
          <a:p>
            <a:pPr algn="l" marL="0" indent="0" lvl="0">
              <a:lnSpc>
                <a:spcPts val="3277"/>
              </a:lnSpc>
              <a:spcBef>
                <a:spcPct val="0"/>
              </a:spcBef>
            </a:pPr>
            <a:r>
              <a:rPr lang="en-US" sz="2341" spc="163">
                <a:solidFill>
                  <a:srgbClr val="FFFFFF"/>
                </a:solidFill>
                <a:latin typeface="Arial Unicode"/>
                <a:ea typeface="Arial Unicode"/>
                <a:cs typeface="Arial Unicode"/>
                <a:sym typeface="Arial Unicode"/>
              </a:rPr>
              <a:t>Prepared by group 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E65EC"/>
        </a:solidFill>
      </p:bgPr>
    </p:bg>
    <p:spTree>
      <p:nvGrpSpPr>
        <p:cNvPr id="1" name=""/>
        <p:cNvGrpSpPr/>
        <p:nvPr/>
      </p:nvGrpSpPr>
      <p:grpSpPr>
        <a:xfrm>
          <a:off x="0" y="0"/>
          <a:ext cx="0" cy="0"/>
          <a:chOff x="0" y="0"/>
          <a:chExt cx="0" cy="0"/>
        </a:xfrm>
      </p:grpSpPr>
      <p:grpSp>
        <p:nvGrpSpPr>
          <p:cNvPr name="Group 2" id="2"/>
          <p:cNvGrpSpPr/>
          <p:nvPr/>
        </p:nvGrpSpPr>
        <p:grpSpPr>
          <a:xfrm rot="0">
            <a:off x="0" y="900686"/>
            <a:ext cx="3797666" cy="8926094"/>
            <a:chOff x="0" y="0"/>
            <a:chExt cx="588358" cy="1382885"/>
          </a:xfrm>
        </p:grpSpPr>
        <p:sp>
          <p:nvSpPr>
            <p:cNvPr name="Freeform 3" id="3"/>
            <p:cNvSpPr/>
            <p:nvPr/>
          </p:nvSpPr>
          <p:spPr>
            <a:xfrm flipH="false" flipV="false" rot="0">
              <a:off x="0" y="0"/>
              <a:ext cx="588358" cy="1382885"/>
            </a:xfrm>
            <a:custGeom>
              <a:avLst/>
              <a:gdLst/>
              <a:ahLst/>
              <a:cxnLst/>
              <a:rect r="r" b="b" t="t" l="l"/>
              <a:pathLst>
                <a:path h="1382885" w="588358">
                  <a:moveTo>
                    <a:pt x="0" y="0"/>
                  </a:moveTo>
                  <a:lnTo>
                    <a:pt x="588358" y="0"/>
                  </a:lnTo>
                  <a:lnTo>
                    <a:pt x="588358" y="1382885"/>
                  </a:lnTo>
                  <a:lnTo>
                    <a:pt x="0" y="1382885"/>
                  </a:lnTo>
                  <a:close/>
                </a:path>
              </a:pathLst>
            </a:custGeom>
            <a:blipFill>
              <a:blip r:embed="rId2"/>
              <a:stretch>
                <a:fillRect l="-28347" t="0" r="-28347" b="0"/>
              </a:stretch>
            </a:blipFill>
          </p:spPr>
        </p:sp>
      </p:grpSp>
      <p:grpSp>
        <p:nvGrpSpPr>
          <p:cNvPr name="Group 4" id="4"/>
          <p:cNvGrpSpPr/>
          <p:nvPr/>
        </p:nvGrpSpPr>
        <p:grpSpPr>
          <a:xfrm rot="0">
            <a:off x="3797666" y="900686"/>
            <a:ext cx="13461634" cy="8926094"/>
            <a:chOff x="0" y="0"/>
            <a:chExt cx="3545451" cy="2350905"/>
          </a:xfrm>
        </p:grpSpPr>
        <p:sp>
          <p:nvSpPr>
            <p:cNvPr name="Freeform 5" id="5"/>
            <p:cNvSpPr/>
            <p:nvPr/>
          </p:nvSpPr>
          <p:spPr>
            <a:xfrm flipH="false" flipV="false" rot="0">
              <a:off x="0" y="0"/>
              <a:ext cx="3545451" cy="2350905"/>
            </a:xfrm>
            <a:custGeom>
              <a:avLst/>
              <a:gdLst/>
              <a:ahLst/>
              <a:cxnLst/>
              <a:rect r="r" b="b" t="t" l="l"/>
              <a:pathLst>
                <a:path h="2350905" w="3545451">
                  <a:moveTo>
                    <a:pt x="0" y="0"/>
                  </a:moveTo>
                  <a:lnTo>
                    <a:pt x="3545451" y="0"/>
                  </a:lnTo>
                  <a:lnTo>
                    <a:pt x="3545451" y="2350905"/>
                  </a:lnTo>
                  <a:lnTo>
                    <a:pt x="0" y="2350905"/>
                  </a:lnTo>
                  <a:close/>
                </a:path>
              </a:pathLst>
            </a:custGeom>
            <a:solidFill>
              <a:srgbClr val="FFFFFF"/>
            </a:solidFill>
          </p:spPr>
        </p:sp>
        <p:sp>
          <p:nvSpPr>
            <p:cNvPr name="TextBox 6" id="6"/>
            <p:cNvSpPr txBox="true"/>
            <p:nvPr/>
          </p:nvSpPr>
          <p:spPr>
            <a:xfrm>
              <a:off x="0" y="-47625"/>
              <a:ext cx="3545451" cy="2398530"/>
            </a:xfrm>
            <a:prstGeom prst="rect">
              <a:avLst/>
            </a:prstGeom>
          </p:spPr>
          <p:txBody>
            <a:bodyPr anchor="ctr" rtlCol="false" tIns="50800" lIns="50800" bIns="50800" rIns="50800"/>
            <a:lstStyle/>
            <a:p>
              <a:pPr algn="ctr">
                <a:lnSpc>
                  <a:spcPts val="3693"/>
                </a:lnSpc>
              </a:pPr>
            </a:p>
          </p:txBody>
        </p:sp>
      </p:grpSp>
      <p:grpSp>
        <p:nvGrpSpPr>
          <p:cNvPr name="Group 7" id="7"/>
          <p:cNvGrpSpPr/>
          <p:nvPr/>
        </p:nvGrpSpPr>
        <p:grpSpPr>
          <a:xfrm rot="0">
            <a:off x="2201460" y="1166672"/>
            <a:ext cx="8115300" cy="2389975"/>
            <a:chOff x="0" y="0"/>
            <a:chExt cx="2137363" cy="629459"/>
          </a:xfrm>
        </p:grpSpPr>
        <p:sp>
          <p:nvSpPr>
            <p:cNvPr name="Freeform 8" id="8"/>
            <p:cNvSpPr/>
            <p:nvPr/>
          </p:nvSpPr>
          <p:spPr>
            <a:xfrm flipH="false" flipV="false" rot="0">
              <a:off x="0" y="0"/>
              <a:ext cx="2137363" cy="629459"/>
            </a:xfrm>
            <a:custGeom>
              <a:avLst/>
              <a:gdLst/>
              <a:ahLst/>
              <a:cxnLst/>
              <a:rect r="r" b="b" t="t" l="l"/>
              <a:pathLst>
                <a:path h="629459" w="2137363">
                  <a:moveTo>
                    <a:pt x="0" y="0"/>
                  </a:moveTo>
                  <a:lnTo>
                    <a:pt x="2137363" y="0"/>
                  </a:lnTo>
                  <a:lnTo>
                    <a:pt x="2137363" y="629459"/>
                  </a:lnTo>
                  <a:lnTo>
                    <a:pt x="0" y="629459"/>
                  </a:lnTo>
                  <a:close/>
                </a:path>
              </a:pathLst>
            </a:custGeom>
            <a:solidFill>
              <a:srgbClr val="FFFFFF">
                <a:alpha val="69804"/>
              </a:srgbClr>
            </a:solidFill>
          </p:spPr>
        </p:sp>
        <p:sp>
          <p:nvSpPr>
            <p:cNvPr name="TextBox 9" id="9"/>
            <p:cNvSpPr txBox="true"/>
            <p:nvPr/>
          </p:nvSpPr>
          <p:spPr>
            <a:xfrm>
              <a:off x="0" y="-47625"/>
              <a:ext cx="2137363" cy="677084"/>
            </a:xfrm>
            <a:prstGeom prst="rect">
              <a:avLst/>
            </a:prstGeom>
          </p:spPr>
          <p:txBody>
            <a:bodyPr anchor="ctr" rtlCol="false" tIns="50800" lIns="50800" bIns="50800" rIns="50800"/>
            <a:lstStyle/>
            <a:p>
              <a:pPr algn="ctr">
                <a:lnSpc>
                  <a:spcPts val="3693"/>
                </a:lnSpc>
              </a:pPr>
            </a:p>
          </p:txBody>
        </p:sp>
      </p:grpSp>
      <p:sp>
        <p:nvSpPr>
          <p:cNvPr name="TextBox 10" id="10"/>
          <p:cNvSpPr txBox="true"/>
          <p:nvPr/>
        </p:nvSpPr>
        <p:spPr>
          <a:xfrm rot="0">
            <a:off x="2647869" y="1520396"/>
            <a:ext cx="7222482" cy="1815877"/>
          </a:xfrm>
          <a:prstGeom prst="rect">
            <a:avLst/>
          </a:prstGeom>
        </p:spPr>
        <p:txBody>
          <a:bodyPr anchor="t" rtlCol="false" tIns="0" lIns="0" bIns="0" rIns="0">
            <a:spAutoFit/>
          </a:bodyPr>
          <a:lstStyle/>
          <a:p>
            <a:pPr algn="l" marL="0" indent="0" lvl="0">
              <a:lnSpc>
                <a:spcPts val="6999"/>
              </a:lnSpc>
            </a:pPr>
            <a:r>
              <a:rPr lang="en-US" sz="6999" spc="489">
                <a:solidFill>
                  <a:srgbClr val="163020"/>
                </a:solidFill>
                <a:latin typeface="League Spartan"/>
                <a:ea typeface="League Spartan"/>
                <a:cs typeface="League Spartan"/>
                <a:sym typeface="League Spartan"/>
              </a:rPr>
              <a:t>DATA ANALYSIS</a:t>
            </a:r>
          </a:p>
        </p:txBody>
      </p:sp>
      <p:sp>
        <p:nvSpPr>
          <p:cNvPr name="TextBox 11" id="11"/>
          <p:cNvSpPr txBox="true"/>
          <p:nvPr/>
        </p:nvSpPr>
        <p:spPr>
          <a:xfrm rot="0">
            <a:off x="4271424" y="7975803"/>
            <a:ext cx="12514118" cy="1469086"/>
          </a:xfrm>
          <a:prstGeom prst="rect">
            <a:avLst/>
          </a:prstGeom>
        </p:spPr>
        <p:txBody>
          <a:bodyPr anchor="t" rtlCol="false" tIns="0" lIns="0" bIns="0" rIns="0">
            <a:spAutoFit/>
          </a:bodyPr>
          <a:lstStyle/>
          <a:p>
            <a:pPr algn="just">
              <a:lnSpc>
                <a:spcPts val="2993"/>
              </a:lnSpc>
            </a:pPr>
            <a:r>
              <a:rPr lang="en-US" sz="2138">
                <a:solidFill>
                  <a:srgbClr val="163020"/>
                </a:solidFill>
                <a:latin typeface="Inter"/>
                <a:ea typeface="Inter"/>
                <a:cs typeface="Inter"/>
                <a:sym typeface="Inter"/>
              </a:rPr>
              <a:t>Customer feedback reflects dissatisfaction with the recent changes in Warner &amp; Spencer product’s packaging, possibly contributing to the decline. An analysis of competitor products reveals enhanced features and competitive pricing, overshadowing our Warner &amp; Spencer product in the market.</a:t>
            </a:r>
          </a:p>
        </p:txBody>
      </p:sp>
      <p:pic>
        <p:nvPicPr>
          <p:cNvPr name="Picture 12" id="12"/>
          <p:cNvPicPr>
            <a:picLocks noChangeAspect="true"/>
          </p:cNvPicPr>
          <p:nvPr/>
        </p:nvPicPr>
        <p:blipFill>
          <a:blip r:embed="rId3"/>
          <a:stretch>
            <a:fillRect/>
          </a:stretch>
        </p:blipFill>
        <p:spPr>
          <a:xfrm rot="0">
            <a:off x="10065230" y="762418"/>
            <a:ext cx="7495542" cy="7457014"/>
          </a:xfrm>
          <a:prstGeom prst="rect">
            <a:avLst/>
          </a:prstGeom>
        </p:spPr>
      </p:pic>
      <p:pic>
        <p:nvPicPr>
          <p:cNvPr name="Picture 13" id="13"/>
          <p:cNvPicPr>
            <a:picLocks noChangeAspect="true"/>
          </p:cNvPicPr>
          <p:nvPr/>
        </p:nvPicPr>
        <p:blipFill>
          <a:blip r:embed="rId4"/>
          <a:stretch>
            <a:fillRect/>
          </a:stretch>
        </p:blipFill>
        <p:spPr>
          <a:xfrm rot="0">
            <a:off x="3765027" y="2961035"/>
            <a:ext cx="7147346" cy="5219375"/>
          </a:xfrm>
          <a:prstGeom prst="rect">
            <a:avLst/>
          </a:prstGeom>
        </p:spPr>
      </p:pic>
      <p:sp>
        <p:nvSpPr>
          <p:cNvPr name="Freeform 14" id="14"/>
          <p:cNvSpPr/>
          <p:nvPr/>
        </p:nvSpPr>
        <p:spPr>
          <a:xfrm flipH="false" flipV="false" rot="0">
            <a:off x="1458367" y="8563958"/>
            <a:ext cx="880932" cy="880932"/>
          </a:xfrm>
          <a:custGeom>
            <a:avLst/>
            <a:gdLst/>
            <a:ahLst/>
            <a:cxnLst/>
            <a:rect r="r" b="b" t="t" l="l"/>
            <a:pathLst>
              <a:path h="880932" w="880932">
                <a:moveTo>
                  <a:pt x="0" y="0"/>
                </a:moveTo>
                <a:lnTo>
                  <a:pt x="880932" y="0"/>
                </a:lnTo>
                <a:lnTo>
                  <a:pt x="880932" y="880931"/>
                </a:lnTo>
                <a:lnTo>
                  <a:pt x="0" y="8809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20575" y="0"/>
            <a:ext cx="2120823" cy="5810364"/>
            <a:chOff x="0" y="0"/>
            <a:chExt cx="558571" cy="1530302"/>
          </a:xfrm>
        </p:grpSpPr>
        <p:sp>
          <p:nvSpPr>
            <p:cNvPr name="Freeform 3" id="3"/>
            <p:cNvSpPr/>
            <p:nvPr/>
          </p:nvSpPr>
          <p:spPr>
            <a:xfrm flipH="false" flipV="false" rot="0">
              <a:off x="0" y="0"/>
              <a:ext cx="558571" cy="1530302"/>
            </a:xfrm>
            <a:custGeom>
              <a:avLst/>
              <a:gdLst/>
              <a:ahLst/>
              <a:cxnLst/>
              <a:rect r="r" b="b" t="t" l="l"/>
              <a:pathLst>
                <a:path h="1530302" w="558571">
                  <a:moveTo>
                    <a:pt x="0" y="0"/>
                  </a:moveTo>
                  <a:lnTo>
                    <a:pt x="558571" y="0"/>
                  </a:lnTo>
                  <a:lnTo>
                    <a:pt x="558571" y="1530302"/>
                  </a:lnTo>
                  <a:lnTo>
                    <a:pt x="0" y="1530302"/>
                  </a:lnTo>
                  <a:close/>
                </a:path>
              </a:pathLst>
            </a:custGeom>
            <a:solidFill>
              <a:srgbClr val="004AAD"/>
            </a:solidFill>
          </p:spPr>
        </p:sp>
        <p:sp>
          <p:nvSpPr>
            <p:cNvPr name="TextBox 4" id="4"/>
            <p:cNvSpPr txBox="true"/>
            <p:nvPr/>
          </p:nvSpPr>
          <p:spPr>
            <a:xfrm>
              <a:off x="0" y="-47625"/>
              <a:ext cx="558571" cy="1577927"/>
            </a:xfrm>
            <a:prstGeom prst="rect">
              <a:avLst/>
            </a:prstGeom>
          </p:spPr>
          <p:txBody>
            <a:bodyPr anchor="ctr" rtlCol="false" tIns="50800" lIns="50800" bIns="50800" rIns="50800"/>
            <a:lstStyle/>
            <a:p>
              <a:pPr algn="ctr">
                <a:lnSpc>
                  <a:spcPts val="3693"/>
                </a:lnSpc>
              </a:pPr>
            </a:p>
          </p:txBody>
        </p:sp>
      </p:grpSp>
      <p:sp>
        <p:nvSpPr>
          <p:cNvPr name="TextBox 5" id="5"/>
          <p:cNvSpPr txBox="true"/>
          <p:nvPr/>
        </p:nvSpPr>
        <p:spPr>
          <a:xfrm rot="0">
            <a:off x="748171" y="5964612"/>
            <a:ext cx="9893227" cy="1883558"/>
          </a:xfrm>
          <a:prstGeom prst="rect">
            <a:avLst/>
          </a:prstGeom>
        </p:spPr>
        <p:txBody>
          <a:bodyPr anchor="t" rtlCol="false" tIns="0" lIns="0" bIns="0" rIns="0">
            <a:spAutoFit/>
          </a:bodyPr>
          <a:lstStyle/>
          <a:p>
            <a:pPr algn="just" marL="0" indent="0" lvl="0">
              <a:lnSpc>
                <a:spcPts val="3806"/>
              </a:lnSpc>
              <a:spcBef>
                <a:spcPct val="0"/>
              </a:spcBef>
            </a:pPr>
            <a:r>
              <a:rPr lang="en-US" sz="2719">
                <a:solidFill>
                  <a:srgbClr val="004AAD"/>
                </a:solidFill>
                <a:latin typeface="Arial Unicode"/>
                <a:ea typeface="Arial Unicode"/>
                <a:cs typeface="Arial Unicode"/>
                <a:sym typeface="Arial Unicode"/>
              </a:rPr>
              <a:t>By implementing a well-researched and innovative sales strategy, our goal is not only to boost immediate sales figures but also to establish a sustainable framework for continued growth and success.</a:t>
            </a:r>
          </a:p>
        </p:txBody>
      </p:sp>
      <p:grpSp>
        <p:nvGrpSpPr>
          <p:cNvPr name="Group 6" id="6"/>
          <p:cNvGrpSpPr/>
          <p:nvPr/>
        </p:nvGrpSpPr>
        <p:grpSpPr>
          <a:xfrm rot="0">
            <a:off x="10955723" y="798747"/>
            <a:ext cx="6584106" cy="9488253"/>
            <a:chOff x="0" y="0"/>
            <a:chExt cx="1020050" cy="1469979"/>
          </a:xfrm>
        </p:grpSpPr>
        <p:sp>
          <p:nvSpPr>
            <p:cNvPr name="Freeform 7" id="7"/>
            <p:cNvSpPr/>
            <p:nvPr/>
          </p:nvSpPr>
          <p:spPr>
            <a:xfrm flipH="false" flipV="false" rot="0">
              <a:off x="0" y="0"/>
              <a:ext cx="1020050" cy="1469979"/>
            </a:xfrm>
            <a:custGeom>
              <a:avLst/>
              <a:gdLst/>
              <a:ahLst/>
              <a:cxnLst/>
              <a:rect r="r" b="b" t="t" l="l"/>
              <a:pathLst>
                <a:path h="1469979" w="1020050">
                  <a:moveTo>
                    <a:pt x="0" y="0"/>
                  </a:moveTo>
                  <a:lnTo>
                    <a:pt x="1020050" y="0"/>
                  </a:lnTo>
                  <a:lnTo>
                    <a:pt x="1020050" y="1469979"/>
                  </a:lnTo>
                  <a:lnTo>
                    <a:pt x="0" y="1469979"/>
                  </a:lnTo>
                  <a:close/>
                </a:path>
              </a:pathLst>
            </a:custGeom>
            <a:blipFill>
              <a:blip r:embed="rId2"/>
              <a:stretch>
                <a:fillRect l="0" t="-2044" r="0" b="-2044"/>
              </a:stretch>
            </a:blipFill>
          </p:spPr>
        </p:sp>
      </p:grpSp>
      <p:grpSp>
        <p:nvGrpSpPr>
          <p:cNvPr name="Group 8" id="8"/>
          <p:cNvGrpSpPr/>
          <p:nvPr/>
        </p:nvGrpSpPr>
        <p:grpSpPr>
          <a:xfrm rot="0">
            <a:off x="0" y="-17407"/>
            <a:ext cx="8206250" cy="3640331"/>
            <a:chOff x="0" y="0"/>
            <a:chExt cx="1271363" cy="563983"/>
          </a:xfrm>
        </p:grpSpPr>
        <p:sp>
          <p:nvSpPr>
            <p:cNvPr name="Freeform 9" id="9"/>
            <p:cNvSpPr/>
            <p:nvPr/>
          </p:nvSpPr>
          <p:spPr>
            <a:xfrm flipH="false" flipV="false" rot="0">
              <a:off x="0" y="0"/>
              <a:ext cx="1271363" cy="563983"/>
            </a:xfrm>
            <a:custGeom>
              <a:avLst/>
              <a:gdLst/>
              <a:ahLst/>
              <a:cxnLst/>
              <a:rect r="r" b="b" t="t" l="l"/>
              <a:pathLst>
                <a:path h="563983" w="1271363">
                  <a:moveTo>
                    <a:pt x="0" y="0"/>
                  </a:moveTo>
                  <a:lnTo>
                    <a:pt x="1271363" y="0"/>
                  </a:lnTo>
                  <a:lnTo>
                    <a:pt x="1271363" y="563983"/>
                  </a:lnTo>
                  <a:lnTo>
                    <a:pt x="0" y="563983"/>
                  </a:lnTo>
                  <a:close/>
                </a:path>
              </a:pathLst>
            </a:custGeom>
            <a:blipFill>
              <a:blip r:embed="rId3"/>
              <a:stretch>
                <a:fillRect l="0" t="-159497" r="0" b="-78641"/>
              </a:stretch>
            </a:blipFill>
          </p:spPr>
        </p:sp>
      </p:grpSp>
      <p:sp>
        <p:nvSpPr>
          <p:cNvPr name="TextBox 10" id="10"/>
          <p:cNvSpPr txBox="true"/>
          <p:nvPr/>
        </p:nvSpPr>
        <p:spPr>
          <a:xfrm rot="0">
            <a:off x="748171" y="4880200"/>
            <a:ext cx="7458079" cy="930163"/>
          </a:xfrm>
          <a:prstGeom prst="rect">
            <a:avLst/>
          </a:prstGeom>
        </p:spPr>
        <p:txBody>
          <a:bodyPr anchor="t" rtlCol="false" tIns="0" lIns="0" bIns="0" rIns="0">
            <a:spAutoFit/>
          </a:bodyPr>
          <a:lstStyle/>
          <a:p>
            <a:pPr algn="r" marL="0" indent="0" lvl="0">
              <a:lnSpc>
                <a:spcPts val="6999"/>
              </a:lnSpc>
            </a:pPr>
            <a:r>
              <a:rPr lang="en-US" sz="6999" spc="489">
                <a:solidFill>
                  <a:srgbClr val="0B48B3"/>
                </a:solidFill>
                <a:latin typeface="League Spartan"/>
                <a:ea typeface="League Spartan"/>
                <a:cs typeface="League Spartan"/>
                <a:sym typeface="League Spartan"/>
              </a:rPr>
              <a:t>CONCLUSION</a:t>
            </a:r>
          </a:p>
        </p:txBody>
      </p:sp>
      <p:grpSp>
        <p:nvGrpSpPr>
          <p:cNvPr name="Group 11" id="11"/>
          <p:cNvGrpSpPr/>
          <p:nvPr/>
        </p:nvGrpSpPr>
        <p:grpSpPr>
          <a:xfrm rot="0">
            <a:off x="0" y="3165863"/>
            <a:ext cx="2252339" cy="914124"/>
            <a:chOff x="0" y="0"/>
            <a:chExt cx="963617" cy="391089"/>
          </a:xfrm>
        </p:grpSpPr>
        <p:sp>
          <p:nvSpPr>
            <p:cNvPr name="Freeform 12" id="12"/>
            <p:cNvSpPr/>
            <p:nvPr/>
          </p:nvSpPr>
          <p:spPr>
            <a:xfrm flipH="false" flipV="false" rot="0">
              <a:off x="0" y="0"/>
              <a:ext cx="963617" cy="391089"/>
            </a:xfrm>
            <a:custGeom>
              <a:avLst/>
              <a:gdLst/>
              <a:ahLst/>
              <a:cxnLst/>
              <a:rect r="r" b="b" t="t" l="l"/>
              <a:pathLst>
                <a:path h="391089" w="963617">
                  <a:moveTo>
                    <a:pt x="0" y="0"/>
                  </a:moveTo>
                  <a:lnTo>
                    <a:pt x="963617" y="0"/>
                  </a:lnTo>
                  <a:lnTo>
                    <a:pt x="963617" y="391089"/>
                  </a:lnTo>
                  <a:lnTo>
                    <a:pt x="0" y="391089"/>
                  </a:lnTo>
                  <a:close/>
                </a:path>
              </a:pathLst>
            </a:custGeom>
            <a:solidFill>
              <a:srgbClr val="D6CC99">
                <a:alpha val="69804"/>
              </a:srgbClr>
            </a:solidFill>
          </p:spPr>
        </p:sp>
        <p:sp>
          <p:nvSpPr>
            <p:cNvPr name="TextBox 13" id="13"/>
            <p:cNvSpPr txBox="true"/>
            <p:nvPr/>
          </p:nvSpPr>
          <p:spPr>
            <a:xfrm>
              <a:off x="0" y="-47625"/>
              <a:ext cx="963617" cy="438714"/>
            </a:xfrm>
            <a:prstGeom prst="rect">
              <a:avLst/>
            </a:prstGeom>
          </p:spPr>
          <p:txBody>
            <a:bodyPr anchor="ctr" rtlCol="false" tIns="50800" lIns="50800" bIns="50800" rIns="50800"/>
            <a:lstStyle/>
            <a:p>
              <a:pPr algn="ctr">
                <a:lnSpc>
                  <a:spcPts val="3693"/>
                </a:lnSpc>
              </a:pPr>
            </a:p>
          </p:txBody>
        </p:sp>
      </p:grpSp>
      <p:grpSp>
        <p:nvGrpSpPr>
          <p:cNvPr name="Group 14" id="14"/>
          <p:cNvGrpSpPr/>
          <p:nvPr/>
        </p:nvGrpSpPr>
        <p:grpSpPr>
          <a:xfrm rot="-5400000">
            <a:off x="16114721" y="4772089"/>
            <a:ext cx="2850216" cy="1466011"/>
            <a:chOff x="0" y="0"/>
            <a:chExt cx="1219406" cy="627203"/>
          </a:xfrm>
        </p:grpSpPr>
        <p:sp>
          <p:nvSpPr>
            <p:cNvPr name="Freeform 15" id="15"/>
            <p:cNvSpPr/>
            <p:nvPr/>
          </p:nvSpPr>
          <p:spPr>
            <a:xfrm flipH="false" flipV="false" rot="0">
              <a:off x="0" y="0"/>
              <a:ext cx="1219406" cy="627203"/>
            </a:xfrm>
            <a:custGeom>
              <a:avLst/>
              <a:gdLst/>
              <a:ahLst/>
              <a:cxnLst/>
              <a:rect r="r" b="b" t="t" l="l"/>
              <a:pathLst>
                <a:path h="627203" w="1219406">
                  <a:moveTo>
                    <a:pt x="0" y="0"/>
                  </a:moveTo>
                  <a:lnTo>
                    <a:pt x="1219406" y="0"/>
                  </a:lnTo>
                  <a:lnTo>
                    <a:pt x="1219406" y="627203"/>
                  </a:lnTo>
                  <a:lnTo>
                    <a:pt x="0" y="627203"/>
                  </a:lnTo>
                  <a:close/>
                </a:path>
              </a:pathLst>
            </a:custGeom>
            <a:solidFill>
              <a:srgbClr val="D6CC99">
                <a:alpha val="69804"/>
              </a:srgbClr>
            </a:solidFill>
          </p:spPr>
        </p:sp>
        <p:sp>
          <p:nvSpPr>
            <p:cNvPr name="TextBox 16" id="16"/>
            <p:cNvSpPr txBox="true"/>
            <p:nvPr/>
          </p:nvSpPr>
          <p:spPr>
            <a:xfrm>
              <a:off x="0" y="-47625"/>
              <a:ext cx="1219406" cy="674828"/>
            </a:xfrm>
            <a:prstGeom prst="rect">
              <a:avLst/>
            </a:prstGeom>
          </p:spPr>
          <p:txBody>
            <a:bodyPr anchor="ctr" rtlCol="false" tIns="50800" lIns="50800" bIns="50800" rIns="50800"/>
            <a:lstStyle/>
            <a:p>
              <a:pPr algn="ctr">
                <a:lnSpc>
                  <a:spcPts val="3693"/>
                </a:lnSpc>
              </a:pPr>
            </a:p>
          </p:txBody>
        </p:sp>
      </p:grpSp>
      <p:sp>
        <p:nvSpPr>
          <p:cNvPr name="AutoShape 17" id="17"/>
          <p:cNvSpPr/>
          <p:nvPr/>
        </p:nvSpPr>
        <p:spPr>
          <a:xfrm>
            <a:off x="0" y="8157681"/>
            <a:ext cx="4506454" cy="0"/>
          </a:xfrm>
          <a:prstGeom prst="line">
            <a:avLst/>
          </a:prstGeom>
          <a:ln cap="flat" w="47625">
            <a:solidFill>
              <a:srgbClr val="004AAD"/>
            </a:solidFill>
            <a:prstDash val="solid"/>
            <a:headEnd type="none" len="sm" w="sm"/>
            <a:tailEnd type="oval" len="lg" w="lg"/>
          </a:ln>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sp>
        <p:nvSpPr>
          <p:cNvPr name="Freeform 3" id="3"/>
          <p:cNvSpPr/>
          <p:nvPr/>
        </p:nvSpPr>
        <p:spPr>
          <a:xfrm flipH="false" flipV="false" rot="-1476182">
            <a:off x="4705306" y="6434922"/>
            <a:ext cx="15769823" cy="6365274"/>
          </a:xfrm>
          <a:custGeom>
            <a:avLst/>
            <a:gdLst/>
            <a:ahLst/>
            <a:cxnLst/>
            <a:rect r="r" b="b" t="t" l="l"/>
            <a:pathLst>
              <a:path h="6365274" w="15769823">
                <a:moveTo>
                  <a:pt x="0" y="0"/>
                </a:moveTo>
                <a:lnTo>
                  <a:pt x="15769823" y="0"/>
                </a:lnTo>
                <a:lnTo>
                  <a:pt x="15769823" y="6365275"/>
                </a:lnTo>
                <a:lnTo>
                  <a:pt x="0" y="6365275"/>
                </a:lnTo>
                <a:lnTo>
                  <a:pt x="0" y="0"/>
                </a:lnTo>
                <a:close/>
              </a:path>
            </a:pathLst>
          </a:custGeom>
          <a:blipFill>
            <a:blip r:embed="rId3">
              <a:alphaModFix amt="70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93314" y="768673"/>
            <a:ext cx="7174217" cy="8749653"/>
            <a:chOff x="0" y="0"/>
            <a:chExt cx="1110985" cy="1354954"/>
          </a:xfrm>
        </p:grpSpPr>
        <p:sp>
          <p:nvSpPr>
            <p:cNvPr name="Freeform 5" id="5"/>
            <p:cNvSpPr/>
            <p:nvPr/>
          </p:nvSpPr>
          <p:spPr>
            <a:xfrm flipH="false" flipV="false" rot="0">
              <a:off x="0" y="0"/>
              <a:ext cx="1110985" cy="1354954"/>
            </a:xfrm>
            <a:custGeom>
              <a:avLst/>
              <a:gdLst/>
              <a:ahLst/>
              <a:cxnLst/>
              <a:rect r="r" b="b" t="t" l="l"/>
              <a:pathLst>
                <a:path h="1354954" w="1110985">
                  <a:moveTo>
                    <a:pt x="0" y="0"/>
                  </a:moveTo>
                  <a:lnTo>
                    <a:pt x="1110985" y="0"/>
                  </a:lnTo>
                  <a:lnTo>
                    <a:pt x="1110985" y="1354954"/>
                  </a:lnTo>
                  <a:lnTo>
                    <a:pt x="0" y="1354954"/>
                  </a:lnTo>
                  <a:close/>
                </a:path>
              </a:pathLst>
            </a:custGeom>
            <a:blipFill>
              <a:blip r:embed="rId5"/>
              <a:stretch>
                <a:fillRect l="-10996" t="-17540" r="0" b="-18975"/>
              </a:stretch>
            </a:blipFill>
          </p:spPr>
        </p:sp>
      </p:grpSp>
      <p:grpSp>
        <p:nvGrpSpPr>
          <p:cNvPr name="Group 6" id="6"/>
          <p:cNvGrpSpPr/>
          <p:nvPr/>
        </p:nvGrpSpPr>
        <p:grpSpPr>
          <a:xfrm rot="0">
            <a:off x="7967532" y="2652947"/>
            <a:ext cx="10320468" cy="4981106"/>
            <a:chOff x="0" y="0"/>
            <a:chExt cx="2718148" cy="1311896"/>
          </a:xfrm>
        </p:grpSpPr>
        <p:sp>
          <p:nvSpPr>
            <p:cNvPr name="Freeform 7" id="7"/>
            <p:cNvSpPr/>
            <p:nvPr/>
          </p:nvSpPr>
          <p:spPr>
            <a:xfrm flipH="false" flipV="false" rot="0">
              <a:off x="0" y="0"/>
              <a:ext cx="2718148" cy="1311896"/>
            </a:xfrm>
            <a:custGeom>
              <a:avLst/>
              <a:gdLst/>
              <a:ahLst/>
              <a:cxnLst/>
              <a:rect r="r" b="b" t="t" l="l"/>
              <a:pathLst>
                <a:path h="1311896" w="2718148">
                  <a:moveTo>
                    <a:pt x="0" y="0"/>
                  </a:moveTo>
                  <a:lnTo>
                    <a:pt x="2718148" y="0"/>
                  </a:lnTo>
                  <a:lnTo>
                    <a:pt x="2718148" y="1311896"/>
                  </a:lnTo>
                  <a:lnTo>
                    <a:pt x="0" y="1311896"/>
                  </a:lnTo>
                  <a:close/>
                </a:path>
              </a:pathLst>
            </a:custGeom>
            <a:solidFill>
              <a:srgbClr val="0B48B3">
                <a:alpha val="84706"/>
              </a:srgbClr>
            </a:solidFill>
          </p:spPr>
        </p:sp>
        <p:sp>
          <p:nvSpPr>
            <p:cNvPr name="TextBox 8" id="8"/>
            <p:cNvSpPr txBox="true"/>
            <p:nvPr/>
          </p:nvSpPr>
          <p:spPr>
            <a:xfrm>
              <a:off x="0" y="-47625"/>
              <a:ext cx="2718148" cy="1359521"/>
            </a:xfrm>
            <a:prstGeom prst="rect">
              <a:avLst/>
            </a:prstGeom>
          </p:spPr>
          <p:txBody>
            <a:bodyPr anchor="ctr" rtlCol="false" tIns="50800" lIns="50800" bIns="50800" rIns="50800"/>
            <a:lstStyle/>
            <a:p>
              <a:pPr algn="ctr">
                <a:lnSpc>
                  <a:spcPts val="3693"/>
                </a:lnSpc>
              </a:pPr>
            </a:p>
          </p:txBody>
        </p:sp>
      </p:grpSp>
      <p:grpSp>
        <p:nvGrpSpPr>
          <p:cNvPr name="Group 9" id="9"/>
          <p:cNvGrpSpPr/>
          <p:nvPr/>
        </p:nvGrpSpPr>
        <p:grpSpPr>
          <a:xfrm rot="0">
            <a:off x="7330917" y="7012934"/>
            <a:ext cx="1273229" cy="1821359"/>
            <a:chOff x="0" y="0"/>
            <a:chExt cx="335336" cy="479699"/>
          </a:xfrm>
        </p:grpSpPr>
        <p:sp>
          <p:nvSpPr>
            <p:cNvPr name="Freeform 10" id="10"/>
            <p:cNvSpPr/>
            <p:nvPr/>
          </p:nvSpPr>
          <p:spPr>
            <a:xfrm flipH="false" flipV="false" rot="0">
              <a:off x="0" y="0"/>
              <a:ext cx="335336" cy="479699"/>
            </a:xfrm>
            <a:custGeom>
              <a:avLst/>
              <a:gdLst/>
              <a:ahLst/>
              <a:cxnLst/>
              <a:rect r="r" b="b" t="t" l="l"/>
              <a:pathLst>
                <a:path h="479699" w="335336">
                  <a:moveTo>
                    <a:pt x="0" y="0"/>
                  </a:moveTo>
                  <a:lnTo>
                    <a:pt x="335336" y="0"/>
                  </a:lnTo>
                  <a:lnTo>
                    <a:pt x="335336" y="479699"/>
                  </a:lnTo>
                  <a:lnTo>
                    <a:pt x="0" y="479699"/>
                  </a:lnTo>
                  <a:close/>
                </a:path>
              </a:pathLst>
            </a:custGeom>
            <a:solidFill>
              <a:srgbClr val="BCE1FF">
                <a:alpha val="69804"/>
              </a:srgbClr>
            </a:solidFill>
          </p:spPr>
        </p:sp>
        <p:sp>
          <p:nvSpPr>
            <p:cNvPr name="TextBox 11" id="11"/>
            <p:cNvSpPr txBox="true"/>
            <p:nvPr/>
          </p:nvSpPr>
          <p:spPr>
            <a:xfrm>
              <a:off x="0" y="-47625"/>
              <a:ext cx="335336" cy="527324"/>
            </a:xfrm>
            <a:prstGeom prst="rect">
              <a:avLst/>
            </a:prstGeom>
          </p:spPr>
          <p:txBody>
            <a:bodyPr anchor="ctr" rtlCol="false" tIns="50800" lIns="50800" bIns="50800" rIns="50800"/>
            <a:lstStyle/>
            <a:p>
              <a:pPr algn="ctr">
                <a:lnSpc>
                  <a:spcPts val="3693"/>
                </a:lnSpc>
              </a:pPr>
            </a:p>
          </p:txBody>
        </p:sp>
      </p:grpSp>
      <p:grpSp>
        <p:nvGrpSpPr>
          <p:cNvPr name="Group 12" id="12"/>
          <p:cNvGrpSpPr/>
          <p:nvPr/>
        </p:nvGrpSpPr>
        <p:grpSpPr>
          <a:xfrm rot="0">
            <a:off x="404148" y="355044"/>
            <a:ext cx="1249105" cy="3086100"/>
            <a:chOff x="0" y="0"/>
            <a:chExt cx="328982" cy="812800"/>
          </a:xfrm>
        </p:grpSpPr>
        <p:sp>
          <p:nvSpPr>
            <p:cNvPr name="Freeform 13" id="13"/>
            <p:cNvSpPr/>
            <p:nvPr/>
          </p:nvSpPr>
          <p:spPr>
            <a:xfrm flipH="false" flipV="false" rot="0">
              <a:off x="0" y="0"/>
              <a:ext cx="328982" cy="812800"/>
            </a:xfrm>
            <a:custGeom>
              <a:avLst/>
              <a:gdLst/>
              <a:ahLst/>
              <a:cxnLst/>
              <a:rect r="r" b="b" t="t" l="l"/>
              <a:pathLst>
                <a:path h="812800" w="328982">
                  <a:moveTo>
                    <a:pt x="0" y="0"/>
                  </a:moveTo>
                  <a:lnTo>
                    <a:pt x="328982" y="0"/>
                  </a:lnTo>
                  <a:lnTo>
                    <a:pt x="328982" y="812800"/>
                  </a:lnTo>
                  <a:lnTo>
                    <a:pt x="0" y="812800"/>
                  </a:lnTo>
                  <a:close/>
                </a:path>
              </a:pathLst>
            </a:custGeom>
            <a:solidFill>
              <a:srgbClr val="BCE1FF">
                <a:alpha val="69804"/>
              </a:srgbClr>
            </a:solidFill>
          </p:spPr>
        </p:sp>
        <p:sp>
          <p:nvSpPr>
            <p:cNvPr name="TextBox 14" id="14"/>
            <p:cNvSpPr txBox="true"/>
            <p:nvPr/>
          </p:nvSpPr>
          <p:spPr>
            <a:xfrm>
              <a:off x="0" y="-47625"/>
              <a:ext cx="328982" cy="860425"/>
            </a:xfrm>
            <a:prstGeom prst="rect">
              <a:avLst/>
            </a:prstGeom>
          </p:spPr>
          <p:txBody>
            <a:bodyPr anchor="ctr" rtlCol="false" tIns="50800" lIns="50800" bIns="50800" rIns="50800"/>
            <a:lstStyle/>
            <a:p>
              <a:pPr algn="ctr">
                <a:lnSpc>
                  <a:spcPts val="3693"/>
                </a:lnSpc>
              </a:pPr>
            </a:p>
          </p:txBody>
        </p:sp>
      </p:grpSp>
      <p:sp>
        <p:nvSpPr>
          <p:cNvPr name="TextBox 15" id="15"/>
          <p:cNvSpPr txBox="true"/>
          <p:nvPr/>
        </p:nvSpPr>
        <p:spPr>
          <a:xfrm rot="0">
            <a:off x="8424457" y="3426466"/>
            <a:ext cx="9070229" cy="3586467"/>
          </a:xfrm>
          <a:prstGeom prst="rect">
            <a:avLst/>
          </a:prstGeom>
        </p:spPr>
        <p:txBody>
          <a:bodyPr anchor="t" rtlCol="false" tIns="0" lIns="0" bIns="0" rIns="0">
            <a:spAutoFit/>
          </a:bodyPr>
          <a:lstStyle/>
          <a:p>
            <a:pPr algn="l">
              <a:lnSpc>
                <a:spcPts val="13909"/>
              </a:lnSpc>
            </a:pPr>
            <a:r>
              <a:rPr lang="en-US" sz="12999" spc="649">
                <a:solidFill>
                  <a:srgbClr val="FFFFFF"/>
                </a:solidFill>
                <a:latin typeface="League Spartan"/>
                <a:ea typeface="League Spartan"/>
                <a:cs typeface="League Spartan"/>
                <a:sym typeface="League Spartan"/>
              </a:rPr>
              <a:t>THANK </a:t>
            </a:r>
          </a:p>
          <a:p>
            <a:pPr algn="l" marL="0" indent="0" lvl="0">
              <a:lnSpc>
                <a:spcPts val="13909"/>
              </a:lnSpc>
            </a:pPr>
            <a:r>
              <a:rPr lang="en-US" sz="12999" spc="649">
                <a:solidFill>
                  <a:srgbClr val="FFFFFF"/>
                </a:solidFill>
                <a:latin typeface="League Spartan"/>
                <a:ea typeface="League Spartan"/>
                <a:cs typeface="League Spartan"/>
                <a:sym typeface="League Spartan"/>
              </a:rPr>
              <a:t>YOU</a:t>
            </a:r>
          </a:p>
        </p:txBody>
      </p:sp>
      <p:sp>
        <p:nvSpPr>
          <p:cNvPr name="TextBox 16" id="16"/>
          <p:cNvSpPr txBox="true"/>
          <p:nvPr/>
        </p:nvSpPr>
        <p:spPr>
          <a:xfrm rot="0">
            <a:off x="8423765" y="9130233"/>
            <a:ext cx="9070921" cy="388183"/>
          </a:xfrm>
          <a:prstGeom prst="rect">
            <a:avLst/>
          </a:prstGeom>
        </p:spPr>
        <p:txBody>
          <a:bodyPr anchor="t" rtlCol="false" tIns="0" lIns="0" bIns="0" rIns="0">
            <a:spAutoFit/>
          </a:bodyPr>
          <a:lstStyle/>
          <a:p>
            <a:pPr algn="r" marL="0" indent="0" lvl="0">
              <a:lnSpc>
                <a:spcPts val="3277"/>
              </a:lnSpc>
              <a:spcBef>
                <a:spcPct val="0"/>
              </a:spcBef>
            </a:pPr>
            <a:r>
              <a:rPr lang="en-US" sz="2341" spc="163">
                <a:solidFill>
                  <a:srgbClr val="FFFFFF"/>
                </a:solidFill>
                <a:latin typeface="Arial Unicode"/>
                <a:ea typeface="Arial Unicode"/>
                <a:cs typeface="Arial Unicode"/>
                <a:sym typeface="Arial Unicode"/>
              </a:rPr>
              <a:t>15 February, 2025</a:t>
            </a:r>
          </a:p>
        </p:txBody>
      </p:sp>
      <p:sp>
        <p:nvSpPr>
          <p:cNvPr name="TextBox 17" id="17"/>
          <p:cNvSpPr txBox="true"/>
          <p:nvPr/>
        </p:nvSpPr>
        <p:spPr>
          <a:xfrm rot="0">
            <a:off x="8423765" y="756219"/>
            <a:ext cx="9070921" cy="388094"/>
          </a:xfrm>
          <a:prstGeom prst="rect">
            <a:avLst/>
          </a:prstGeom>
        </p:spPr>
        <p:txBody>
          <a:bodyPr anchor="t" rtlCol="false" tIns="0" lIns="0" bIns="0" rIns="0">
            <a:spAutoFit/>
          </a:bodyPr>
          <a:lstStyle/>
          <a:p>
            <a:pPr algn="l" marL="0" indent="0" lvl="0">
              <a:lnSpc>
                <a:spcPts val="3277"/>
              </a:lnSpc>
              <a:spcBef>
                <a:spcPct val="0"/>
              </a:spcBef>
            </a:pPr>
            <a:r>
              <a:rPr lang="en-US" sz="2341" spc="163">
                <a:solidFill>
                  <a:srgbClr val="FFFFFF"/>
                </a:solidFill>
                <a:latin typeface="Arial Unicode"/>
                <a:ea typeface="Arial Unicode"/>
                <a:cs typeface="Arial Unicode"/>
                <a:sym typeface="Arial Unicode"/>
              </a:rPr>
              <a:t>Prepared by group 1</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4839" y="5555476"/>
            <a:ext cx="6154752" cy="5304277"/>
          </a:xfrm>
          <a:custGeom>
            <a:avLst/>
            <a:gdLst/>
            <a:ahLst/>
            <a:cxnLst/>
            <a:rect r="r" b="b" t="t" l="l"/>
            <a:pathLst>
              <a:path h="5304277" w="6154752">
                <a:moveTo>
                  <a:pt x="0" y="0"/>
                </a:moveTo>
                <a:lnTo>
                  <a:pt x="6154753" y="0"/>
                </a:lnTo>
                <a:lnTo>
                  <a:pt x="6154753" y="5304277"/>
                </a:lnTo>
                <a:lnTo>
                  <a:pt x="0" y="53042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0" y="0"/>
            <a:ext cx="4506454" cy="5897805"/>
            <a:chOff x="0" y="0"/>
            <a:chExt cx="826230" cy="1081326"/>
          </a:xfrm>
        </p:grpSpPr>
        <p:sp>
          <p:nvSpPr>
            <p:cNvPr name="Freeform 4" id="4"/>
            <p:cNvSpPr/>
            <p:nvPr/>
          </p:nvSpPr>
          <p:spPr>
            <a:xfrm flipH="false" flipV="false" rot="0">
              <a:off x="0" y="0"/>
              <a:ext cx="826230" cy="1081326"/>
            </a:xfrm>
            <a:custGeom>
              <a:avLst/>
              <a:gdLst/>
              <a:ahLst/>
              <a:cxnLst/>
              <a:rect r="r" b="b" t="t" l="l"/>
              <a:pathLst>
                <a:path h="1081326" w="826230">
                  <a:moveTo>
                    <a:pt x="0" y="0"/>
                  </a:moveTo>
                  <a:lnTo>
                    <a:pt x="826230" y="0"/>
                  </a:lnTo>
                  <a:lnTo>
                    <a:pt x="826230" y="1081326"/>
                  </a:lnTo>
                  <a:lnTo>
                    <a:pt x="0" y="1081326"/>
                  </a:lnTo>
                  <a:close/>
                </a:path>
              </a:pathLst>
            </a:custGeom>
            <a:blipFill>
              <a:blip r:embed="rId4"/>
              <a:stretch>
                <a:fillRect l="0" t="-2424" r="0" b="-2424"/>
              </a:stretch>
            </a:blipFill>
          </p:spPr>
        </p:sp>
      </p:grpSp>
      <p:grpSp>
        <p:nvGrpSpPr>
          <p:cNvPr name="Group 5" id="5"/>
          <p:cNvGrpSpPr/>
          <p:nvPr/>
        </p:nvGrpSpPr>
        <p:grpSpPr>
          <a:xfrm rot="0">
            <a:off x="5379575" y="4389195"/>
            <a:ext cx="4506454" cy="5897805"/>
            <a:chOff x="0" y="0"/>
            <a:chExt cx="826230" cy="1081326"/>
          </a:xfrm>
        </p:grpSpPr>
        <p:sp>
          <p:nvSpPr>
            <p:cNvPr name="Freeform 6" id="6"/>
            <p:cNvSpPr/>
            <p:nvPr/>
          </p:nvSpPr>
          <p:spPr>
            <a:xfrm flipH="false" flipV="false" rot="0">
              <a:off x="0" y="0"/>
              <a:ext cx="826230" cy="1081326"/>
            </a:xfrm>
            <a:custGeom>
              <a:avLst/>
              <a:gdLst/>
              <a:ahLst/>
              <a:cxnLst/>
              <a:rect r="r" b="b" t="t" l="l"/>
              <a:pathLst>
                <a:path h="1081326" w="826230">
                  <a:moveTo>
                    <a:pt x="0" y="0"/>
                  </a:moveTo>
                  <a:lnTo>
                    <a:pt x="826230" y="0"/>
                  </a:lnTo>
                  <a:lnTo>
                    <a:pt x="826230" y="1081326"/>
                  </a:lnTo>
                  <a:lnTo>
                    <a:pt x="0" y="1081326"/>
                  </a:lnTo>
                  <a:close/>
                </a:path>
              </a:pathLst>
            </a:custGeom>
            <a:blipFill>
              <a:blip r:embed="rId5"/>
              <a:stretch>
                <a:fillRect l="0" t="-7342" r="0" b="-7342"/>
              </a:stretch>
            </a:blipFill>
          </p:spPr>
        </p:sp>
      </p:grpSp>
      <p:grpSp>
        <p:nvGrpSpPr>
          <p:cNvPr name="Group 7" id="7"/>
          <p:cNvGrpSpPr/>
          <p:nvPr/>
        </p:nvGrpSpPr>
        <p:grpSpPr>
          <a:xfrm rot="0">
            <a:off x="10973829" y="0"/>
            <a:ext cx="4506454" cy="5897805"/>
            <a:chOff x="0" y="0"/>
            <a:chExt cx="710325" cy="929635"/>
          </a:xfrm>
        </p:grpSpPr>
        <p:sp>
          <p:nvSpPr>
            <p:cNvPr name="Freeform 8" id="8"/>
            <p:cNvSpPr/>
            <p:nvPr/>
          </p:nvSpPr>
          <p:spPr>
            <a:xfrm flipH="false" flipV="false" rot="0">
              <a:off x="0" y="0"/>
              <a:ext cx="710325" cy="929635"/>
            </a:xfrm>
            <a:custGeom>
              <a:avLst/>
              <a:gdLst/>
              <a:ahLst/>
              <a:cxnLst/>
              <a:rect r="r" b="b" t="t" l="l"/>
              <a:pathLst>
                <a:path h="929635" w="710325">
                  <a:moveTo>
                    <a:pt x="0" y="0"/>
                  </a:moveTo>
                  <a:lnTo>
                    <a:pt x="710325" y="0"/>
                  </a:lnTo>
                  <a:lnTo>
                    <a:pt x="710325" y="929635"/>
                  </a:lnTo>
                  <a:lnTo>
                    <a:pt x="0" y="929635"/>
                  </a:lnTo>
                  <a:close/>
                </a:path>
              </a:pathLst>
            </a:custGeom>
            <a:blipFill>
              <a:blip r:embed="rId6"/>
              <a:stretch>
                <a:fillRect l="-15437" t="0" r="-15437" b="0"/>
              </a:stretch>
            </a:blipFill>
          </p:spPr>
        </p:sp>
      </p:grpSp>
      <p:sp>
        <p:nvSpPr>
          <p:cNvPr name="AutoShape 9" id="9"/>
          <p:cNvSpPr/>
          <p:nvPr/>
        </p:nvSpPr>
        <p:spPr>
          <a:xfrm>
            <a:off x="0" y="6187687"/>
            <a:ext cx="4506454" cy="0"/>
          </a:xfrm>
          <a:prstGeom prst="line">
            <a:avLst/>
          </a:prstGeom>
          <a:ln cap="flat" w="47625">
            <a:solidFill>
              <a:srgbClr val="2E65EC"/>
            </a:solidFill>
            <a:prstDash val="solid"/>
            <a:headEnd type="none" len="sm" w="sm"/>
            <a:tailEnd type="oval" len="lg" w="lg"/>
          </a:ln>
        </p:spPr>
      </p:sp>
      <p:sp>
        <p:nvSpPr>
          <p:cNvPr name="AutoShape 10" id="10"/>
          <p:cNvSpPr/>
          <p:nvPr/>
        </p:nvSpPr>
        <p:spPr>
          <a:xfrm>
            <a:off x="10973829" y="6187687"/>
            <a:ext cx="4506454" cy="0"/>
          </a:xfrm>
          <a:prstGeom prst="line">
            <a:avLst/>
          </a:prstGeom>
          <a:ln cap="flat" w="47625">
            <a:solidFill>
              <a:srgbClr val="2E65EC"/>
            </a:solidFill>
            <a:prstDash val="solid"/>
            <a:headEnd type="none" len="sm" w="sm"/>
            <a:tailEnd type="oval" len="lg" w="lg"/>
          </a:ln>
        </p:spPr>
      </p:sp>
      <p:sp>
        <p:nvSpPr>
          <p:cNvPr name="AutoShape 11" id="11"/>
          <p:cNvSpPr/>
          <p:nvPr/>
        </p:nvSpPr>
        <p:spPr>
          <a:xfrm flipV="true">
            <a:off x="10247216" y="5417753"/>
            <a:ext cx="0" cy="4506454"/>
          </a:xfrm>
          <a:prstGeom prst="line">
            <a:avLst/>
          </a:prstGeom>
          <a:ln cap="flat" w="47625">
            <a:solidFill>
              <a:srgbClr val="2E65EC"/>
            </a:solidFill>
            <a:prstDash val="solid"/>
            <a:headEnd type="none" len="sm" w="sm"/>
            <a:tailEnd type="oval" len="lg" w="lg"/>
          </a:ln>
        </p:spPr>
      </p:sp>
      <p:grpSp>
        <p:nvGrpSpPr>
          <p:cNvPr name="Group 12" id="12"/>
          <p:cNvGrpSpPr/>
          <p:nvPr/>
        </p:nvGrpSpPr>
        <p:grpSpPr>
          <a:xfrm rot="0">
            <a:off x="4184510" y="0"/>
            <a:ext cx="643889" cy="1833102"/>
            <a:chOff x="0" y="0"/>
            <a:chExt cx="169584" cy="482792"/>
          </a:xfrm>
        </p:grpSpPr>
        <p:sp>
          <p:nvSpPr>
            <p:cNvPr name="Freeform 13" id="13"/>
            <p:cNvSpPr/>
            <p:nvPr/>
          </p:nvSpPr>
          <p:spPr>
            <a:xfrm flipH="false" flipV="false" rot="0">
              <a:off x="0" y="0"/>
              <a:ext cx="169584" cy="482792"/>
            </a:xfrm>
            <a:custGeom>
              <a:avLst/>
              <a:gdLst/>
              <a:ahLst/>
              <a:cxnLst/>
              <a:rect r="r" b="b" t="t" l="l"/>
              <a:pathLst>
                <a:path h="482792" w="169584">
                  <a:moveTo>
                    <a:pt x="0" y="0"/>
                  </a:moveTo>
                  <a:lnTo>
                    <a:pt x="169584" y="0"/>
                  </a:lnTo>
                  <a:lnTo>
                    <a:pt x="169584" y="482792"/>
                  </a:lnTo>
                  <a:lnTo>
                    <a:pt x="0" y="482792"/>
                  </a:lnTo>
                  <a:close/>
                </a:path>
              </a:pathLst>
            </a:custGeom>
            <a:solidFill>
              <a:srgbClr val="D6CC99">
                <a:alpha val="69804"/>
              </a:srgbClr>
            </a:solidFill>
          </p:spPr>
        </p:sp>
        <p:sp>
          <p:nvSpPr>
            <p:cNvPr name="TextBox 14" id="14"/>
            <p:cNvSpPr txBox="true"/>
            <p:nvPr/>
          </p:nvSpPr>
          <p:spPr>
            <a:xfrm>
              <a:off x="0" y="-47625"/>
              <a:ext cx="169584" cy="530417"/>
            </a:xfrm>
            <a:prstGeom prst="rect">
              <a:avLst/>
            </a:prstGeom>
          </p:spPr>
          <p:txBody>
            <a:bodyPr anchor="ctr" rtlCol="false" tIns="50800" lIns="50800" bIns="50800" rIns="50800"/>
            <a:lstStyle/>
            <a:p>
              <a:pPr algn="ctr">
                <a:lnSpc>
                  <a:spcPts val="3693"/>
                </a:lnSpc>
              </a:pPr>
            </a:p>
          </p:txBody>
        </p:sp>
      </p:grpSp>
      <p:grpSp>
        <p:nvGrpSpPr>
          <p:cNvPr name="Group 15" id="15"/>
          <p:cNvGrpSpPr/>
          <p:nvPr/>
        </p:nvGrpSpPr>
        <p:grpSpPr>
          <a:xfrm rot="0">
            <a:off x="9564085" y="3838395"/>
            <a:ext cx="643889" cy="1833102"/>
            <a:chOff x="0" y="0"/>
            <a:chExt cx="169584" cy="482792"/>
          </a:xfrm>
        </p:grpSpPr>
        <p:sp>
          <p:nvSpPr>
            <p:cNvPr name="Freeform 16" id="16"/>
            <p:cNvSpPr/>
            <p:nvPr/>
          </p:nvSpPr>
          <p:spPr>
            <a:xfrm flipH="false" flipV="false" rot="0">
              <a:off x="0" y="0"/>
              <a:ext cx="169584" cy="482792"/>
            </a:xfrm>
            <a:custGeom>
              <a:avLst/>
              <a:gdLst/>
              <a:ahLst/>
              <a:cxnLst/>
              <a:rect r="r" b="b" t="t" l="l"/>
              <a:pathLst>
                <a:path h="482792" w="169584">
                  <a:moveTo>
                    <a:pt x="0" y="0"/>
                  </a:moveTo>
                  <a:lnTo>
                    <a:pt x="169584" y="0"/>
                  </a:lnTo>
                  <a:lnTo>
                    <a:pt x="169584" y="482792"/>
                  </a:lnTo>
                  <a:lnTo>
                    <a:pt x="0" y="482792"/>
                  </a:lnTo>
                  <a:close/>
                </a:path>
              </a:pathLst>
            </a:custGeom>
            <a:solidFill>
              <a:srgbClr val="D6CC99">
                <a:alpha val="69804"/>
              </a:srgbClr>
            </a:solidFill>
          </p:spPr>
        </p:sp>
        <p:sp>
          <p:nvSpPr>
            <p:cNvPr name="TextBox 17" id="17"/>
            <p:cNvSpPr txBox="true"/>
            <p:nvPr/>
          </p:nvSpPr>
          <p:spPr>
            <a:xfrm>
              <a:off x="0" y="-47625"/>
              <a:ext cx="169584" cy="530417"/>
            </a:xfrm>
            <a:prstGeom prst="rect">
              <a:avLst/>
            </a:prstGeom>
          </p:spPr>
          <p:txBody>
            <a:bodyPr anchor="ctr" rtlCol="false" tIns="50800" lIns="50800" bIns="50800" rIns="50800"/>
            <a:lstStyle/>
            <a:p>
              <a:pPr algn="ctr">
                <a:lnSpc>
                  <a:spcPts val="3693"/>
                </a:lnSpc>
              </a:pPr>
            </a:p>
          </p:txBody>
        </p:sp>
      </p:grpSp>
      <p:grpSp>
        <p:nvGrpSpPr>
          <p:cNvPr name="Group 18" id="18"/>
          <p:cNvGrpSpPr/>
          <p:nvPr/>
        </p:nvGrpSpPr>
        <p:grpSpPr>
          <a:xfrm rot="0">
            <a:off x="15158339" y="2032352"/>
            <a:ext cx="643889" cy="1833102"/>
            <a:chOff x="0" y="0"/>
            <a:chExt cx="169584" cy="482792"/>
          </a:xfrm>
        </p:grpSpPr>
        <p:sp>
          <p:nvSpPr>
            <p:cNvPr name="Freeform 19" id="19"/>
            <p:cNvSpPr/>
            <p:nvPr/>
          </p:nvSpPr>
          <p:spPr>
            <a:xfrm flipH="false" flipV="false" rot="0">
              <a:off x="0" y="0"/>
              <a:ext cx="169584" cy="482792"/>
            </a:xfrm>
            <a:custGeom>
              <a:avLst/>
              <a:gdLst/>
              <a:ahLst/>
              <a:cxnLst/>
              <a:rect r="r" b="b" t="t" l="l"/>
              <a:pathLst>
                <a:path h="482792" w="169584">
                  <a:moveTo>
                    <a:pt x="0" y="0"/>
                  </a:moveTo>
                  <a:lnTo>
                    <a:pt x="169584" y="0"/>
                  </a:lnTo>
                  <a:lnTo>
                    <a:pt x="169584" y="482792"/>
                  </a:lnTo>
                  <a:lnTo>
                    <a:pt x="0" y="482792"/>
                  </a:lnTo>
                  <a:close/>
                </a:path>
              </a:pathLst>
            </a:custGeom>
            <a:solidFill>
              <a:srgbClr val="D6CC99">
                <a:alpha val="69804"/>
              </a:srgbClr>
            </a:solidFill>
          </p:spPr>
        </p:sp>
        <p:sp>
          <p:nvSpPr>
            <p:cNvPr name="TextBox 20" id="20"/>
            <p:cNvSpPr txBox="true"/>
            <p:nvPr/>
          </p:nvSpPr>
          <p:spPr>
            <a:xfrm>
              <a:off x="0" y="-47625"/>
              <a:ext cx="169584" cy="530417"/>
            </a:xfrm>
            <a:prstGeom prst="rect">
              <a:avLst/>
            </a:prstGeom>
          </p:spPr>
          <p:txBody>
            <a:bodyPr anchor="ctr" rtlCol="false" tIns="50800" lIns="50800" bIns="50800" rIns="50800"/>
            <a:lstStyle/>
            <a:p>
              <a:pPr algn="ctr">
                <a:lnSpc>
                  <a:spcPts val="3693"/>
                </a:lnSpc>
              </a:pPr>
            </a:p>
          </p:txBody>
        </p:sp>
      </p:grpSp>
      <p:grpSp>
        <p:nvGrpSpPr>
          <p:cNvPr name="Group 21" id="21"/>
          <p:cNvGrpSpPr/>
          <p:nvPr/>
        </p:nvGrpSpPr>
        <p:grpSpPr>
          <a:xfrm rot="0">
            <a:off x="16128316" y="0"/>
            <a:ext cx="2159684" cy="10287000"/>
            <a:chOff x="0" y="0"/>
            <a:chExt cx="568806" cy="2709333"/>
          </a:xfrm>
        </p:grpSpPr>
        <p:sp>
          <p:nvSpPr>
            <p:cNvPr name="Freeform 22" id="22"/>
            <p:cNvSpPr/>
            <p:nvPr/>
          </p:nvSpPr>
          <p:spPr>
            <a:xfrm flipH="false" flipV="false" rot="0">
              <a:off x="0" y="0"/>
              <a:ext cx="568806" cy="2709333"/>
            </a:xfrm>
            <a:custGeom>
              <a:avLst/>
              <a:gdLst/>
              <a:ahLst/>
              <a:cxnLst/>
              <a:rect r="r" b="b" t="t" l="l"/>
              <a:pathLst>
                <a:path h="2709333" w="568806">
                  <a:moveTo>
                    <a:pt x="0" y="0"/>
                  </a:moveTo>
                  <a:lnTo>
                    <a:pt x="568806" y="0"/>
                  </a:lnTo>
                  <a:lnTo>
                    <a:pt x="568806" y="2709333"/>
                  </a:lnTo>
                  <a:lnTo>
                    <a:pt x="0" y="2709333"/>
                  </a:lnTo>
                  <a:close/>
                </a:path>
              </a:pathLst>
            </a:custGeom>
            <a:solidFill>
              <a:srgbClr val="2E65EC"/>
            </a:solidFill>
          </p:spPr>
        </p:sp>
        <p:sp>
          <p:nvSpPr>
            <p:cNvPr name="TextBox 23" id="23"/>
            <p:cNvSpPr txBox="true"/>
            <p:nvPr/>
          </p:nvSpPr>
          <p:spPr>
            <a:xfrm>
              <a:off x="0" y="-47625"/>
              <a:ext cx="568806" cy="2756958"/>
            </a:xfrm>
            <a:prstGeom prst="rect">
              <a:avLst/>
            </a:prstGeom>
          </p:spPr>
          <p:txBody>
            <a:bodyPr anchor="ctr" rtlCol="false" tIns="50800" lIns="50800" bIns="50800" rIns="50800"/>
            <a:lstStyle/>
            <a:p>
              <a:pPr algn="ctr">
                <a:lnSpc>
                  <a:spcPts val="3693"/>
                </a:lnSpc>
              </a:pPr>
            </a:p>
          </p:txBody>
        </p:sp>
      </p:grpSp>
      <p:sp>
        <p:nvSpPr>
          <p:cNvPr name="Freeform 24" id="24"/>
          <p:cNvSpPr/>
          <p:nvPr/>
        </p:nvSpPr>
        <p:spPr>
          <a:xfrm flipH="false" flipV="false" rot="0">
            <a:off x="15687851" y="8817834"/>
            <a:ext cx="880932" cy="880932"/>
          </a:xfrm>
          <a:custGeom>
            <a:avLst/>
            <a:gdLst/>
            <a:ahLst/>
            <a:cxnLst/>
            <a:rect r="r" b="b" t="t" l="l"/>
            <a:pathLst>
              <a:path h="880932" w="880932">
                <a:moveTo>
                  <a:pt x="0" y="0"/>
                </a:moveTo>
                <a:lnTo>
                  <a:pt x="880931" y="0"/>
                </a:lnTo>
                <a:lnTo>
                  <a:pt x="880931" y="880932"/>
                </a:lnTo>
                <a:lnTo>
                  <a:pt x="0" y="880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5400000">
            <a:off x="12253157" y="4678418"/>
            <a:ext cx="9561414" cy="930163"/>
          </a:xfrm>
          <a:prstGeom prst="rect">
            <a:avLst/>
          </a:prstGeom>
        </p:spPr>
        <p:txBody>
          <a:bodyPr anchor="t" rtlCol="false" tIns="0" lIns="0" bIns="0" rIns="0">
            <a:spAutoFit/>
          </a:bodyPr>
          <a:lstStyle/>
          <a:p>
            <a:pPr algn="l" marL="0" indent="0" lvl="0">
              <a:lnSpc>
                <a:spcPts val="6999"/>
              </a:lnSpc>
            </a:pPr>
            <a:r>
              <a:rPr lang="en-US" sz="6999" spc="489">
                <a:solidFill>
                  <a:srgbClr val="FFFFFF"/>
                </a:solidFill>
                <a:latin typeface="League Spartan"/>
                <a:ea typeface="League Spartan"/>
                <a:cs typeface="League Spartan"/>
                <a:sym typeface="League Spartan"/>
              </a:rPr>
              <a:t>TEAM MEMBERS</a:t>
            </a:r>
          </a:p>
        </p:txBody>
      </p:sp>
      <p:sp>
        <p:nvSpPr>
          <p:cNvPr name="TextBox 26" id="26"/>
          <p:cNvSpPr txBox="true"/>
          <p:nvPr/>
        </p:nvSpPr>
        <p:spPr>
          <a:xfrm rot="0">
            <a:off x="0" y="6430574"/>
            <a:ext cx="4506454" cy="430496"/>
          </a:xfrm>
          <a:prstGeom prst="rect">
            <a:avLst/>
          </a:prstGeom>
        </p:spPr>
        <p:txBody>
          <a:bodyPr anchor="t" rtlCol="false" tIns="0" lIns="0" bIns="0" rIns="0">
            <a:spAutoFit/>
          </a:bodyPr>
          <a:lstStyle/>
          <a:p>
            <a:pPr algn="r" marL="0" indent="0" lvl="0">
              <a:lnSpc>
                <a:spcPts val="3573"/>
              </a:lnSpc>
              <a:spcBef>
                <a:spcPct val="0"/>
              </a:spcBef>
            </a:pPr>
            <a:r>
              <a:rPr lang="en-US" b="true" sz="2552">
                <a:solidFill>
                  <a:srgbClr val="000000"/>
                </a:solidFill>
                <a:latin typeface="Proxima Nova Bold"/>
                <a:ea typeface="Proxima Nova Bold"/>
                <a:cs typeface="Proxima Nova Bold"/>
                <a:sym typeface="Proxima Nova Bold"/>
              </a:rPr>
              <a:t>DIANDRA PRATAMA</a:t>
            </a:r>
          </a:p>
        </p:txBody>
      </p:sp>
      <p:sp>
        <p:nvSpPr>
          <p:cNvPr name="TextBox 27" id="27"/>
          <p:cNvSpPr txBox="true"/>
          <p:nvPr/>
        </p:nvSpPr>
        <p:spPr>
          <a:xfrm rot="0">
            <a:off x="0" y="6960371"/>
            <a:ext cx="4506454" cy="438944"/>
          </a:xfrm>
          <a:prstGeom prst="rect">
            <a:avLst/>
          </a:prstGeom>
        </p:spPr>
        <p:txBody>
          <a:bodyPr anchor="t" rtlCol="false" tIns="0" lIns="0" bIns="0" rIns="0">
            <a:spAutoFit/>
          </a:bodyPr>
          <a:lstStyle/>
          <a:p>
            <a:pPr algn="r" marL="0" indent="0" lvl="0">
              <a:lnSpc>
                <a:spcPts val="3625"/>
              </a:lnSpc>
              <a:spcBef>
                <a:spcPct val="0"/>
              </a:spcBef>
            </a:pPr>
            <a:r>
              <a:rPr lang="en-US" sz="2589">
                <a:solidFill>
                  <a:srgbClr val="000000"/>
                </a:solidFill>
                <a:latin typeface="Arial Unicode"/>
                <a:ea typeface="Arial Unicode"/>
                <a:cs typeface="Arial Unicode"/>
                <a:sym typeface="Arial Unicode"/>
              </a:rPr>
              <a:t>Leader</a:t>
            </a:r>
          </a:p>
        </p:txBody>
      </p:sp>
      <p:sp>
        <p:nvSpPr>
          <p:cNvPr name="TextBox 28" id="28"/>
          <p:cNvSpPr txBox="true"/>
          <p:nvPr/>
        </p:nvSpPr>
        <p:spPr>
          <a:xfrm rot="0">
            <a:off x="10604404" y="8526144"/>
            <a:ext cx="4506454" cy="430496"/>
          </a:xfrm>
          <a:prstGeom prst="rect">
            <a:avLst/>
          </a:prstGeom>
        </p:spPr>
        <p:txBody>
          <a:bodyPr anchor="t" rtlCol="false" tIns="0" lIns="0" bIns="0" rIns="0">
            <a:spAutoFit/>
          </a:bodyPr>
          <a:lstStyle/>
          <a:p>
            <a:pPr algn="just" marL="0" indent="0" lvl="0">
              <a:lnSpc>
                <a:spcPts val="3573"/>
              </a:lnSpc>
              <a:spcBef>
                <a:spcPct val="0"/>
              </a:spcBef>
            </a:pPr>
            <a:r>
              <a:rPr lang="en-US" b="true" sz="2552">
                <a:solidFill>
                  <a:srgbClr val="000000"/>
                </a:solidFill>
                <a:latin typeface="Proxima Nova Bold"/>
                <a:ea typeface="Proxima Nova Bold"/>
                <a:cs typeface="Proxima Nova Bold"/>
                <a:sym typeface="Proxima Nova Bold"/>
              </a:rPr>
              <a:t>PRAMESTI PUTRI</a:t>
            </a:r>
          </a:p>
        </p:txBody>
      </p:sp>
      <p:sp>
        <p:nvSpPr>
          <p:cNvPr name="TextBox 29" id="29"/>
          <p:cNvSpPr txBox="true"/>
          <p:nvPr/>
        </p:nvSpPr>
        <p:spPr>
          <a:xfrm rot="0">
            <a:off x="10604404" y="9055941"/>
            <a:ext cx="4506454" cy="438944"/>
          </a:xfrm>
          <a:prstGeom prst="rect">
            <a:avLst/>
          </a:prstGeom>
        </p:spPr>
        <p:txBody>
          <a:bodyPr anchor="t" rtlCol="false" tIns="0" lIns="0" bIns="0" rIns="0">
            <a:spAutoFit/>
          </a:bodyPr>
          <a:lstStyle/>
          <a:p>
            <a:pPr algn="just" marL="0" indent="0" lvl="0">
              <a:lnSpc>
                <a:spcPts val="3625"/>
              </a:lnSpc>
              <a:spcBef>
                <a:spcPct val="0"/>
              </a:spcBef>
            </a:pPr>
            <a:r>
              <a:rPr lang="en-US" sz="2589">
                <a:solidFill>
                  <a:srgbClr val="000000"/>
                </a:solidFill>
                <a:latin typeface="Arial Unicode"/>
                <a:ea typeface="Arial Unicode"/>
                <a:cs typeface="Arial Unicode"/>
                <a:sym typeface="Arial Unicode"/>
              </a:rPr>
              <a:t>Member</a:t>
            </a:r>
          </a:p>
        </p:txBody>
      </p:sp>
      <p:sp>
        <p:nvSpPr>
          <p:cNvPr name="TextBox 30" id="30"/>
          <p:cNvSpPr txBox="true"/>
          <p:nvPr/>
        </p:nvSpPr>
        <p:spPr>
          <a:xfrm rot="0">
            <a:off x="10973829" y="6430574"/>
            <a:ext cx="4506454" cy="430496"/>
          </a:xfrm>
          <a:prstGeom prst="rect">
            <a:avLst/>
          </a:prstGeom>
        </p:spPr>
        <p:txBody>
          <a:bodyPr anchor="t" rtlCol="false" tIns="0" lIns="0" bIns="0" rIns="0">
            <a:spAutoFit/>
          </a:bodyPr>
          <a:lstStyle/>
          <a:p>
            <a:pPr algn="r" marL="0" indent="0" lvl="0">
              <a:lnSpc>
                <a:spcPts val="3573"/>
              </a:lnSpc>
              <a:spcBef>
                <a:spcPct val="0"/>
              </a:spcBef>
            </a:pPr>
            <a:r>
              <a:rPr lang="en-US" b="true" sz="2552">
                <a:solidFill>
                  <a:srgbClr val="000000"/>
                </a:solidFill>
                <a:latin typeface="Proxima Nova Bold"/>
                <a:ea typeface="Proxima Nova Bold"/>
                <a:cs typeface="Proxima Nova Bold"/>
                <a:sym typeface="Proxima Nova Bold"/>
              </a:rPr>
              <a:t>KRISNA PANGESTU</a:t>
            </a:r>
          </a:p>
        </p:txBody>
      </p:sp>
      <p:sp>
        <p:nvSpPr>
          <p:cNvPr name="TextBox 31" id="31"/>
          <p:cNvSpPr txBox="true"/>
          <p:nvPr/>
        </p:nvSpPr>
        <p:spPr>
          <a:xfrm rot="0">
            <a:off x="10973829" y="6960371"/>
            <a:ext cx="4506454" cy="438944"/>
          </a:xfrm>
          <a:prstGeom prst="rect">
            <a:avLst/>
          </a:prstGeom>
        </p:spPr>
        <p:txBody>
          <a:bodyPr anchor="t" rtlCol="false" tIns="0" lIns="0" bIns="0" rIns="0">
            <a:spAutoFit/>
          </a:bodyPr>
          <a:lstStyle/>
          <a:p>
            <a:pPr algn="r" marL="0" indent="0" lvl="0">
              <a:lnSpc>
                <a:spcPts val="3625"/>
              </a:lnSpc>
              <a:spcBef>
                <a:spcPct val="0"/>
              </a:spcBef>
            </a:pPr>
            <a:r>
              <a:rPr lang="en-US" sz="2589">
                <a:solidFill>
                  <a:srgbClr val="000000"/>
                </a:solidFill>
                <a:latin typeface="Arial Unicode"/>
                <a:ea typeface="Arial Unicode"/>
                <a:cs typeface="Arial Unicode"/>
                <a:sym typeface="Arial Unicode"/>
              </a:rPr>
              <a:t>Member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667199" y="663983"/>
            <a:ext cx="8959035" cy="895903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0" t="-25046" r="0" b="-25046"/>
              </a:stretch>
            </a:blipFill>
          </p:spPr>
        </p:sp>
      </p:grpSp>
      <p:sp>
        <p:nvSpPr>
          <p:cNvPr name="AutoShape 4" id="4"/>
          <p:cNvSpPr/>
          <p:nvPr/>
        </p:nvSpPr>
        <p:spPr>
          <a:xfrm>
            <a:off x="0" y="8571596"/>
            <a:ext cx="4506454" cy="0"/>
          </a:xfrm>
          <a:prstGeom prst="line">
            <a:avLst/>
          </a:prstGeom>
          <a:ln cap="flat" w="47625">
            <a:solidFill>
              <a:srgbClr val="2979FF"/>
            </a:solidFill>
            <a:prstDash val="solid"/>
            <a:headEnd type="none" len="sm" w="sm"/>
            <a:tailEnd type="oval" len="lg" w="lg"/>
          </a:ln>
        </p:spPr>
      </p:sp>
      <p:sp>
        <p:nvSpPr>
          <p:cNvPr name="Freeform 5" id="5"/>
          <p:cNvSpPr/>
          <p:nvPr/>
        </p:nvSpPr>
        <p:spPr>
          <a:xfrm flipH="true" flipV="false" rot="544005">
            <a:off x="-3210899" y="-1764084"/>
            <a:ext cx="10811551" cy="6093783"/>
          </a:xfrm>
          <a:custGeom>
            <a:avLst/>
            <a:gdLst/>
            <a:ahLst/>
            <a:cxnLst/>
            <a:rect r="r" b="b" t="t" l="l"/>
            <a:pathLst>
              <a:path h="6093783" w="10811551">
                <a:moveTo>
                  <a:pt x="10811551" y="0"/>
                </a:moveTo>
                <a:lnTo>
                  <a:pt x="0" y="0"/>
                </a:lnTo>
                <a:lnTo>
                  <a:pt x="0" y="6093783"/>
                </a:lnTo>
                <a:lnTo>
                  <a:pt x="10811551" y="6093783"/>
                </a:lnTo>
                <a:lnTo>
                  <a:pt x="10811551" y="0"/>
                </a:lnTo>
                <a:close/>
              </a:path>
            </a:pathLst>
          </a:custGeom>
          <a:blipFill>
            <a:blip r:embed="rId3">
              <a:alphaModFix amt="80000"/>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0" y="1691591"/>
            <a:ext cx="11520792" cy="2389975"/>
            <a:chOff x="0" y="0"/>
            <a:chExt cx="3034283" cy="629459"/>
          </a:xfrm>
        </p:grpSpPr>
        <p:sp>
          <p:nvSpPr>
            <p:cNvPr name="Freeform 7" id="7"/>
            <p:cNvSpPr/>
            <p:nvPr/>
          </p:nvSpPr>
          <p:spPr>
            <a:xfrm flipH="false" flipV="false" rot="0">
              <a:off x="0" y="0"/>
              <a:ext cx="3034283" cy="629459"/>
            </a:xfrm>
            <a:custGeom>
              <a:avLst/>
              <a:gdLst/>
              <a:ahLst/>
              <a:cxnLst/>
              <a:rect r="r" b="b" t="t" l="l"/>
              <a:pathLst>
                <a:path h="629459" w="3034283">
                  <a:moveTo>
                    <a:pt x="0" y="0"/>
                  </a:moveTo>
                  <a:lnTo>
                    <a:pt x="3034283" y="0"/>
                  </a:lnTo>
                  <a:lnTo>
                    <a:pt x="3034283" y="629459"/>
                  </a:lnTo>
                  <a:lnTo>
                    <a:pt x="0" y="629459"/>
                  </a:lnTo>
                  <a:close/>
                </a:path>
              </a:pathLst>
            </a:custGeom>
            <a:gradFill rotWithShape="true">
              <a:gsLst>
                <a:gs pos="0">
                  <a:srgbClr val="A6A6A6">
                    <a:alpha val="70000"/>
                  </a:srgbClr>
                </a:gs>
                <a:gs pos="100000">
                  <a:srgbClr val="FFFFFF">
                    <a:alpha val="70000"/>
                  </a:srgbClr>
                </a:gs>
              </a:gsLst>
              <a:lin ang="0"/>
            </a:gradFill>
          </p:spPr>
        </p:sp>
        <p:sp>
          <p:nvSpPr>
            <p:cNvPr name="TextBox 8" id="8"/>
            <p:cNvSpPr txBox="true"/>
            <p:nvPr/>
          </p:nvSpPr>
          <p:spPr>
            <a:xfrm>
              <a:off x="0" y="-47625"/>
              <a:ext cx="3034283" cy="677084"/>
            </a:xfrm>
            <a:prstGeom prst="rect">
              <a:avLst/>
            </a:prstGeom>
          </p:spPr>
          <p:txBody>
            <a:bodyPr anchor="ctr" rtlCol="false" tIns="50800" lIns="50800" bIns="50800" rIns="50800"/>
            <a:lstStyle/>
            <a:p>
              <a:pPr algn="ctr">
                <a:lnSpc>
                  <a:spcPts val="3693"/>
                </a:lnSpc>
              </a:pPr>
            </a:p>
          </p:txBody>
        </p:sp>
      </p:grpSp>
      <p:sp>
        <p:nvSpPr>
          <p:cNvPr name="TextBox 9" id="9"/>
          <p:cNvSpPr txBox="true"/>
          <p:nvPr/>
        </p:nvSpPr>
        <p:spPr>
          <a:xfrm rot="0">
            <a:off x="606348" y="2583422"/>
            <a:ext cx="10388282" cy="930163"/>
          </a:xfrm>
          <a:prstGeom prst="rect">
            <a:avLst/>
          </a:prstGeom>
        </p:spPr>
        <p:txBody>
          <a:bodyPr anchor="t" rtlCol="false" tIns="0" lIns="0" bIns="0" rIns="0">
            <a:spAutoFit/>
          </a:bodyPr>
          <a:lstStyle/>
          <a:p>
            <a:pPr algn="r" marL="0" indent="0" lvl="0">
              <a:lnSpc>
                <a:spcPts val="6999"/>
              </a:lnSpc>
            </a:pPr>
            <a:r>
              <a:rPr lang="en-US" sz="6999" spc="489">
                <a:solidFill>
                  <a:srgbClr val="2E65EC"/>
                </a:solidFill>
                <a:latin typeface="League Spartan"/>
                <a:ea typeface="League Spartan"/>
                <a:cs typeface="League Spartan"/>
                <a:sym typeface="League Spartan"/>
              </a:rPr>
              <a:t>INTRODUCTION</a:t>
            </a:r>
          </a:p>
        </p:txBody>
      </p:sp>
      <p:sp>
        <p:nvSpPr>
          <p:cNvPr name="TextBox 10" id="10"/>
          <p:cNvSpPr txBox="true"/>
          <p:nvPr/>
        </p:nvSpPr>
        <p:spPr>
          <a:xfrm rot="0">
            <a:off x="606348" y="5565442"/>
            <a:ext cx="7406906" cy="2723628"/>
          </a:xfrm>
          <a:prstGeom prst="rect">
            <a:avLst/>
          </a:prstGeom>
        </p:spPr>
        <p:txBody>
          <a:bodyPr anchor="t" rtlCol="false" tIns="0" lIns="0" bIns="0" rIns="0">
            <a:spAutoFit/>
          </a:bodyPr>
          <a:lstStyle/>
          <a:p>
            <a:pPr algn="just" marL="0" indent="0" lvl="0">
              <a:lnSpc>
                <a:spcPts val="3666"/>
              </a:lnSpc>
              <a:spcBef>
                <a:spcPct val="0"/>
              </a:spcBef>
            </a:pPr>
            <a:r>
              <a:rPr lang="en-US" sz="2619">
                <a:solidFill>
                  <a:srgbClr val="000000"/>
                </a:solidFill>
                <a:latin typeface="Arial Unicode"/>
                <a:ea typeface="Arial Unicode"/>
                <a:cs typeface="Arial Unicode"/>
                <a:sym typeface="Arial Unicode"/>
              </a:rPr>
              <a:t>Our project aims to analyze, strategize, and implement techniques to boost product sales for Warner &amp; Spencer. We recognize the importance of a robust sales strategy and intend to explore innovative methods to enhance sales figures and market penetration.</a:t>
            </a:r>
          </a:p>
        </p:txBody>
      </p:sp>
      <p:grpSp>
        <p:nvGrpSpPr>
          <p:cNvPr name="Group 11" id="11"/>
          <p:cNvGrpSpPr/>
          <p:nvPr/>
        </p:nvGrpSpPr>
        <p:grpSpPr>
          <a:xfrm rot="0">
            <a:off x="8103545" y="8571596"/>
            <a:ext cx="1127309" cy="1363754"/>
            <a:chOff x="0" y="0"/>
            <a:chExt cx="296904" cy="359178"/>
          </a:xfrm>
        </p:grpSpPr>
        <p:sp>
          <p:nvSpPr>
            <p:cNvPr name="Freeform 12" id="12"/>
            <p:cNvSpPr/>
            <p:nvPr/>
          </p:nvSpPr>
          <p:spPr>
            <a:xfrm flipH="false" flipV="false" rot="0">
              <a:off x="0" y="0"/>
              <a:ext cx="296904" cy="359178"/>
            </a:xfrm>
            <a:custGeom>
              <a:avLst/>
              <a:gdLst/>
              <a:ahLst/>
              <a:cxnLst/>
              <a:rect r="r" b="b" t="t" l="l"/>
              <a:pathLst>
                <a:path h="359178" w="296904">
                  <a:moveTo>
                    <a:pt x="0" y="0"/>
                  </a:moveTo>
                  <a:lnTo>
                    <a:pt x="296904" y="0"/>
                  </a:lnTo>
                  <a:lnTo>
                    <a:pt x="296904" y="359178"/>
                  </a:lnTo>
                  <a:lnTo>
                    <a:pt x="0" y="359178"/>
                  </a:lnTo>
                  <a:close/>
                </a:path>
              </a:pathLst>
            </a:custGeom>
            <a:solidFill>
              <a:srgbClr val="D6CC99">
                <a:alpha val="69804"/>
              </a:srgbClr>
            </a:solidFill>
          </p:spPr>
        </p:sp>
        <p:sp>
          <p:nvSpPr>
            <p:cNvPr name="TextBox 13" id="13"/>
            <p:cNvSpPr txBox="true"/>
            <p:nvPr/>
          </p:nvSpPr>
          <p:spPr>
            <a:xfrm>
              <a:off x="0" y="-47625"/>
              <a:ext cx="296904" cy="406803"/>
            </a:xfrm>
            <a:prstGeom prst="rect">
              <a:avLst/>
            </a:prstGeom>
          </p:spPr>
          <p:txBody>
            <a:bodyPr anchor="ctr" rtlCol="false" tIns="50800" lIns="50800" bIns="50800" rIns="50800"/>
            <a:lstStyle/>
            <a:p>
              <a:pPr algn="ctr">
                <a:lnSpc>
                  <a:spcPts val="3693"/>
                </a:lnSpc>
              </a:pPr>
            </a:p>
          </p:txBody>
        </p:sp>
      </p:grpSp>
      <p:grpSp>
        <p:nvGrpSpPr>
          <p:cNvPr name="Group 14" id="14"/>
          <p:cNvGrpSpPr/>
          <p:nvPr/>
        </p:nvGrpSpPr>
        <p:grpSpPr>
          <a:xfrm rot="0">
            <a:off x="16888548" y="346823"/>
            <a:ext cx="1127309" cy="3046055"/>
            <a:chOff x="0" y="0"/>
            <a:chExt cx="296904" cy="802253"/>
          </a:xfrm>
        </p:grpSpPr>
        <p:sp>
          <p:nvSpPr>
            <p:cNvPr name="Freeform 15" id="15"/>
            <p:cNvSpPr/>
            <p:nvPr/>
          </p:nvSpPr>
          <p:spPr>
            <a:xfrm flipH="false" flipV="false" rot="0">
              <a:off x="0" y="0"/>
              <a:ext cx="296904" cy="802253"/>
            </a:xfrm>
            <a:custGeom>
              <a:avLst/>
              <a:gdLst/>
              <a:ahLst/>
              <a:cxnLst/>
              <a:rect r="r" b="b" t="t" l="l"/>
              <a:pathLst>
                <a:path h="802253" w="296904">
                  <a:moveTo>
                    <a:pt x="0" y="0"/>
                  </a:moveTo>
                  <a:lnTo>
                    <a:pt x="296904" y="0"/>
                  </a:lnTo>
                  <a:lnTo>
                    <a:pt x="296904" y="802253"/>
                  </a:lnTo>
                  <a:lnTo>
                    <a:pt x="0" y="802253"/>
                  </a:lnTo>
                  <a:close/>
                </a:path>
              </a:pathLst>
            </a:custGeom>
            <a:solidFill>
              <a:srgbClr val="D6CC99">
                <a:alpha val="69804"/>
              </a:srgbClr>
            </a:solidFill>
          </p:spPr>
        </p:sp>
        <p:sp>
          <p:nvSpPr>
            <p:cNvPr name="TextBox 16" id="16"/>
            <p:cNvSpPr txBox="true"/>
            <p:nvPr/>
          </p:nvSpPr>
          <p:spPr>
            <a:xfrm>
              <a:off x="0" y="-47625"/>
              <a:ext cx="296904" cy="849878"/>
            </a:xfrm>
            <a:prstGeom prst="rect">
              <a:avLst/>
            </a:prstGeom>
          </p:spPr>
          <p:txBody>
            <a:bodyPr anchor="ctr" rtlCol="false" tIns="50800" lIns="50800" bIns="50800" rIns="50800"/>
            <a:lstStyle/>
            <a:p>
              <a:pPr algn="ctr">
                <a:lnSpc>
                  <a:spcPts val="3693"/>
                </a:lnSpc>
              </a:pPr>
            </a:p>
          </p:txBody>
        </p:sp>
      </p:grpSp>
      <p:sp>
        <p:nvSpPr>
          <p:cNvPr name="Freeform 17" id="17"/>
          <p:cNvSpPr/>
          <p:nvPr/>
        </p:nvSpPr>
        <p:spPr>
          <a:xfrm flipH="false" flipV="false" rot="0">
            <a:off x="15687851" y="9054419"/>
            <a:ext cx="880932" cy="880932"/>
          </a:xfrm>
          <a:custGeom>
            <a:avLst/>
            <a:gdLst/>
            <a:ahLst/>
            <a:cxnLst/>
            <a:rect r="r" b="b" t="t" l="l"/>
            <a:pathLst>
              <a:path h="880932" w="880932">
                <a:moveTo>
                  <a:pt x="0" y="0"/>
                </a:moveTo>
                <a:lnTo>
                  <a:pt x="880931" y="0"/>
                </a:lnTo>
                <a:lnTo>
                  <a:pt x="880931" y="880932"/>
                </a:lnTo>
                <a:lnTo>
                  <a:pt x="0" y="8809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B48B3"/>
        </a:solidFill>
      </p:bgPr>
    </p:bg>
    <p:spTree>
      <p:nvGrpSpPr>
        <p:cNvPr id="1" name=""/>
        <p:cNvGrpSpPr/>
        <p:nvPr/>
      </p:nvGrpSpPr>
      <p:grpSpPr>
        <a:xfrm>
          <a:off x="0" y="0"/>
          <a:ext cx="0" cy="0"/>
          <a:chOff x="0" y="0"/>
          <a:chExt cx="0" cy="0"/>
        </a:xfrm>
      </p:grpSpPr>
      <p:grpSp>
        <p:nvGrpSpPr>
          <p:cNvPr name="Group 2" id="2"/>
          <p:cNvGrpSpPr/>
          <p:nvPr/>
        </p:nvGrpSpPr>
        <p:grpSpPr>
          <a:xfrm rot="0">
            <a:off x="4818895" y="0"/>
            <a:ext cx="2387532" cy="5143500"/>
            <a:chOff x="0" y="0"/>
            <a:chExt cx="628815" cy="1354667"/>
          </a:xfrm>
        </p:grpSpPr>
        <p:sp>
          <p:nvSpPr>
            <p:cNvPr name="Freeform 3" id="3"/>
            <p:cNvSpPr/>
            <p:nvPr/>
          </p:nvSpPr>
          <p:spPr>
            <a:xfrm flipH="false" flipV="false" rot="0">
              <a:off x="0" y="0"/>
              <a:ext cx="628815" cy="1354667"/>
            </a:xfrm>
            <a:custGeom>
              <a:avLst/>
              <a:gdLst/>
              <a:ahLst/>
              <a:cxnLst/>
              <a:rect r="r" b="b" t="t" l="l"/>
              <a:pathLst>
                <a:path h="1354667" w="628815">
                  <a:moveTo>
                    <a:pt x="0" y="0"/>
                  </a:moveTo>
                  <a:lnTo>
                    <a:pt x="628815" y="0"/>
                  </a:lnTo>
                  <a:lnTo>
                    <a:pt x="628815" y="1354667"/>
                  </a:lnTo>
                  <a:lnTo>
                    <a:pt x="0" y="1354667"/>
                  </a:lnTo>
                  <a:close/>
                </a:path>
              </a:pathLst>
            </a:custGeom>
            <a:solidFill>
              <a:srgbClr val="BCE1FF"/>
            </a:solidFill>
          </p:spPr>
        </p:sp>
        <p:sp>
          <p:nvSpPr>
            <p:cNvPr name="TextBox 4" id="4"/>
            <p:cNvSpPr txBox="true"/>
            <p:nvPr/>
          </p:nvSpPr>
          <p:spPr>
            <a:xfrm>
              <a:off x="0" y="-47625"/>
              <a:ext cx="628815" cy="1402292"/>
            </a:xfrm>
            <a:prstGeom prst="rect">
              <a:avLst/>
            </a:prstGeom>
          </p:spPr>
          <p:txBody>
            <a:bodyPr anchor="ctr" rtlCol="false" tIns="50800" lIns="50800" bIns="50800" rIns="50800"/>
            <a:lstStyle/>
            <a:p>
              <a:pPr algn="ctr">
                <a:lnSpc>
                  <a:spcPts val="3693"/>
                </a:lnSpc>
              </a:pPr>
            </a:p>
          </p:txBody>
        </p:sp>
      </p:grpSp>
      <p:grpSp>
        <p:nvGrpSpPr>
          <p:cNvPr name="Group 5" id="5"/>
          <p:cNvGrpSpPr/>
          <p:nvPr/>
        </p:nvGrpSpPr>
        <p:grpSpPr>
          <a:xfrm rot="0">
            <a:off x="0" y="-49570"/>
            <a:ext cx="4453561" cy="2812719"/>
            <a:chOff x="0" y="0"/>
            <a:chExt cx="689973" cy="435764"/>
          </a:xfrm>
        </p:grpSpPr>
        <p:sp>
          <p:nvSpPr>
            <p:cNvPr name="Freeform 6" id="6"/>
            <p:cNvSpPr/>
            <p:nvPr/>
          </p:nvSpPr>
          <p:spPr>
            <a:xfrm flipH="false" flipV="false" rot="0">
              <a:off x="0" y="0"/>
              <a:ext cx="689973" cy="435764"/>
            </a:xfrm>
            <a:custGeom>
              <a:avLst/>
              <a:gdLst/>
              <a:ahLst/>
              <a:cxnLst/>
              <a:rect r="r" b="b" t="t" l="l"/>
              <a:pathLst>
                <a:path h="435764" w="689973">
                  <a:moveTo>
                    <a:pt x="0" y="0"/>
                  </a:moveTo>
                  <a:lnTo>
                    <a:pt x="689973" y="0"/>
                  </a:lnTo>
                  <a:lnTo>
                    <a:pt x="689973" y="435764"/>
                  </a:lnTo>
                  <a:lnTo>
                    <a:pt x="0" y="435764"/>
                  </a:lnTo>
                  <a:close/>
                </a:path>
              </a:pathLst>
            </a:custGeom>
            <a:blipFill>
              <a:blip r:embed="rId2"/>
              <a:stretch>
                <a:fillRect l="-21709" t="-162249" r="-28789" b="-95193"/>
              </a:stretch>
            </a:blipFill>
          </p:spPr>
        </p:sp>
      </p:grpSp>
      <p:grpSp>
        <p:nvGrpSpPr>
          <p:cNvPr name="Group 7" id="7"/>
          <p:cNvGrpSpPr/>
          <p:nvPr/>
        </p:nvGrpSpPr>
        <p:grpSpPr>
          <a:xfrm rot="0">
            <a:off x="0" y="3072198"/>
            <a:ext cx="3254680" cy="4495020"/>
            <a:chOff x="0" y="0"/>
            <a:chExt cx="504235" cy="696396"/>
          </a:xfrm>
        </p:grpSpPr>
        <p:sp>
          <p:nvSpPr>
            <p:cNvPr name="Freeform 8" id="8"/>
            <p:cNvSpPr/>
            <p:nvPr/>
          </p:nvSpPr>
          <p:spPr>
            <a:xfrm flipH="false" flipV="false" rot="0">
              <a:off x="0" y="0"/>
              <a:ext cx="504235" cy="696396"/>
            </a:xfrm>
            <a:custGeom>
              <a:avLst/>
              <a:gdLst/>
              <a:ahLst/>
              <a:cxnLst/>
              <a:rect r="r" b="b" t="t" l="l"/>
              <a:pathLst>
                <a:path h="696396" w="504235">
                  <a:moveTo>
                    <a:pt x="0" y="0"/>
                  </a:moveTo>
                  <a:lnTo>
                    <a:pt x="504235" y="0"/>
                  </a:lnTo>
                  <a:lnTo>
                    <a:pt x="504235" y="696396"/>
                  </a:lnTo>
                  <a:lnTo>
                    <a:pt x="0" y="696396"/>
                  </a:lnTo>
                  <a:close/>
                </a:path>
              </a:pathLst>
            </a:custGeom>
            <a:blipFill>
              <a:blip r:embed="rId3"/>
              <a:stretch>
                <a:fillRect l="0" t="-4338" r="0" b="-4338"/>
              </a:stretch>
            </a:blipFill>
          </p:spPr>
        </p:sp>
      </p:grpSp>
      <p:sp>
        <p:nvSpPr>
          <p:cNvPr name="Freeform 9" id="9"/>
          <p:cNvSpPr/>
          <p:nvPr/>
        </p:nvSpPr>
        <p:spPr>
          <a:xfrm flipH="false" flipV="false" rot="905267">
            <a:off x="-2821692" y="7384236"/>
            <a:ext cx="11815460" cy="4017256"/>
          </a:xfrm>
          <a:custGeom>
            <a:avLst/>
            <a:gdLst/>
            <a:ahLst/>
            <a:cxnLst/>
            <a:rect r="r" b="b" t="t" l="l"/>
            <a:pathLst>
              <a:path h="4017256" w="11815460">
                <a:moveTo>
                  <a:pt x="0" y="0"/>
                </a:moveTo>
                <a:lnTo>
                  <a:pt x="11815460" y="0"/>
                </a:lnTo>
                <a:lnTo>
                  <a:pt x="11815460" y="4017256"/>
                </a:lnTo>
                <a:lnTo>
                  <a:pt x="0" y="40172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3642358" y="5517518"/>
            <a:ext cx="3564069" cy="4769482"/>
            <a:chOff x="0" y="0"/>
            <a:chExt cx="552168" cy="738918"/>
          </a:xfrm>
        </p:grpSpPr>
        <p:sp>
          <p:nvSpPr>
            <p:cNvPr name="Freeform 11" id="11"/>
            <p:cNvSpPr/>
            <p:nvPr/>
          </p:nvSpPr>
          <p:spPr>
            <a:xfrm flipH="false" flipV="false" rot="0">
              <a:off x="0" y="0"/>
              <a:ext cx="552168" cy="738918"/>
            </a:xfrm>
            <a:custGeom>
              <a:avLst/>
              <a:gdLst/>
              <a:ahLst/>
              <a:cxnLst/>
              <a:rect r="r" b="b" t="t" l="l"/>
              <a:pathLst>
                <a:path h="738918" w="552168">
                  <a:moveTo>
                    <a:pt x="0" y="0"/>
                  </a:moveTo>
                  <a:lnTo>
                    <a:pt x="552168" y="0"/>
                  </a:lnTo>
                  <a:lnTo>
                    <a:pt x="552168" y="738918"/>
                  </a:lnTo>
                  <a:lnTo>
                    <a:pt x="0" y="738918"/>
                  </a:lnTo>
                  <a:close/>
                </a:path>
              </a:pathLst>
            </a:custGeom>
            <a:blipFill>
              <a:blip r:embed="rId6"/>
              <a:stretch>
                <a:fillRect l="-24414" t="-34424" r="-7053" b="-12937"/>
              </a:stretch>
            </a:blipFill>
          </p:spPr>
        </p:sp>
      </p:grpSp>
      <p:sp>
        <p:nvSpPr>
          <p:cNvPr name="TextBox 12" id="12"/>
          <p:cNvSpPr txBox="true"/>
          <p:nvPr/>
        </p:nvSpPr>
        <p:spPr>
          <a:xfrm rot="0">
            <a:off x="7957842" y="5555618"/>
            <a:ext cx="9656090" cy="481574"/>
          </a:xfrm>
          <a:prstGeom prst="rect">
            <a:avLst/>
          </a:prstGeom>
        </p:spPr>
        <p:txBody>
          <a:bodyPr anchor="t" rtlCol="false" tIns="0" lIns="0" bIns="0" rIns="0">
            <a:spAutoFit/>
          </a:bodyPr>
          <a:lstStyle/>
          <a:p>
            <a:pPr algn="l" marL="0" indent="0" lvl="0">
              <a:lnSpc>
                <a:spcPts val="3761"/>
              </a:lnSpc>
            </a:pPr>
            <a:r>
              <a:rPr lang="en-US" b="true" sz="3419" spc="170">
                <a:solidFill>
                  <a:srgbClr val="C4D7B2"/>
                </a:solidFill>
                <a:latin typeface="Proxima Nova Bold"/>
                <a:ea typeface="Proxima Nova Bold"/>
                <a:cs typeface="Proxima Nova Bold"/>
                <a:sym typeface="Proxima Nova Bold"/>
              </a:rPr>
              <a:t>CURRENT SCENARIO:</a:t>
            </a:r>
          </a:p>
        </p:txBody>
      </p:sp>
      <p:sp>
        <p:nvSpPr>
          <p:cNvPr name="TextBox 13" id="13"/>
          <p:cNvSpPr txBox="true"/>
          <p:nvPr/>
        </p:nvSpPr>
        <p:spPr>
          <a:xfrm rot="0">
            <a:off x="7957842" y="1256321"/>
            <a:ext cx="9656090" cy="1815877"/>
          </a:xfrm>
          <a:prstGeom prst="rect">
            <a:avLst/>
          </a:prstGeom>
        </p:spPr>
        <p:txBody>
          <a:bodyPr anchor="t" rtlCol="false" tIns="0" lIns="0" bIns="0" rIns="0">
            <a:spAutoFit/>
          </a:bodyPr>
          <a:lstStyle/>
          <a:p>
            <a:pPr algn="l" marL="0" indent="0" lvl="0">
              <a:lnSpc>
                <a:spcPts val="6999"/>
              </a:lnSpc>
            </a:pPr>
            <a:r>
              <a:rPr lang="en-US" sz="6999" spc="489">
                <a:solidFill>
                  <a:srgbClr val="FFFFFF"/>
                </a:solidFill>
                <a:latin typeface="League Spartan"/>
                <a:ea typeface="League Spartan"/>
                <a:cs typeface="League Spartan"/>
                <a:sym typeface="League Spartan"/>
              </a:rPr>
              <a:t>BACKGROUND PROJECT</a:t>
            </a:r>
          </a:p>
        </p:txBody>
      </p:sp>
      <p:sp>
        <p:nvSpPr>
          <p:cNvPr name="TextBox 14" id="14"/>
          <p:cNvSpPr txBox="true"/>
          <p:nvPr/>
        </p:nvSpPr>
        <p:spPr>
          <a:xfrm rot="0">
            <a:off x="7957842" y="6159218"/>
            <a:ext cx="9656090" cy="2359808"/>
          </a:xfrm>
          <a:prstGeom prst="rect">
            <a:avLst/>
          </a:prstGeom>
        </p:spPr>
        <p:txBody>
          <a:bodyPr anchor="t" rtlCol="false" tIns="0" lIns="0" bIns="0" rIns="0">
            <a:spAutoFit/>
          </a:bodyPr>
          <a:lstStyle/>
          <a:p>
            <a:pPr algn="just" marL="0" indent="0" lvl="0">
              <a:lnSpc>
                <a:spcPts val="3806"/>
              </a:lnSpc>
              <a:spcBef>
                <a:spcPct val="0"/>
              </a:spcBef>
            </a:pPr>
            <a:r>
              <a:rPr lang="en-US" sz="2719">
                <a:solidFill>
                  <a:srgbClr val="FFFFFF"/>
                </a:solidFill>
                <a:latin typeface="Arial Unicode"/>
                <a:ea typeface="Arial Unicode"/>
                <a:cs typeface="Arial Unicode"/>
                <a:sym typeface="Arial Unicode"/>
              </a:rPr>
              <a:t>Warner &amp; Spencer has been a significant player in its industry, offering various shampoo and soap products. While they've seen success, we acknowledge the evolving market dynamics and the need to adapt our sales strategies to maintain and increase our competitive edge.</a:t>
            </a:r>
          </a:p>
        </p:txBody>
      </p:sp>
      <p:grpSp>
        <p:nvGrpSpPr>
          <p:cNvPr name="Group 15" id="15"/>
          <p:cNvGrpSpPr/>
          <p:nvPr/>
        </p:nvGrpSpPr>
        <p:grpSpPr>
          <a:xfrm rot="0">
            <a:off x="2623849" y="1114564"/>
            <a:ext cx="1261663" cy="4028936"/>
            <a:chOff x="0" y="0"/>
            <a:chExt cx="332290" cy="1061119"/>
          </a:xfrm>
        </p:grpSpPr>
        <p:sp>
          <p:nvSpPr>
            <p:cNvPr name="Freeform 16" id="16"/>
            <p:cNvSpPr/>
            <p:nvPr/>
          </p:nvSpPr>
          <p:spPr>
            <a:xfrm flipH="false" flipV="false" rot="0">
              <a:off x="0" y="0"/>
              <a:ext cx="332290" cy="1061119"/>
            </a:xfrm>
            <a:custGeom>
              <a:avLst/>
              <a:gdLst/>
              <a:ahLst/>
              <a:cxnLst/>
              <a:rect r="r" b="b" t="t" l="l"/>
              <a:pathLst>
                <a:path h="1061119" w="332290">
                  <a:moveTo>
                    <a:pt x="0" y="0"/>
                  </a:moveTo>
                  <a:lnTo>
                    <a:pt x="332290" y="0"/>
                  </a:lnTo>
                  <a:lnTo>
                    <a:pt x="332290" y="1061119"/>
                  </a:lnTo>
                  <a:lnTo>
                    <a:pt x="0" y="1061119"/>
                  </a:lnTo>
                  <a:close/>
                </a:path>
              </a:pathLst>
            </a:custGeom>
            <a:solidFill>
              <a:srgbClr val="D6CC99">
                <a:alpha val="69804"/>
              </a:srgbClr>
            </a:solidFill>
          </p:spPr>
        </p:sp>
        <p:sp>
          <p:nvSpPr>
            <p:cNvPr name="TextBox 17" id="17"/>
            <p:cNvSpPr txBox="true"/>
            <p:nvPr/>
          </p:nvSpPr>
          <p:spPr>
            <a:xfrm>
              <a:off x="0" y="-47625"/>
              <a:ext cx="332290" cy="1108744"/>
            </a:xfrm>
            <a:prstGeom prst="rect">
              <a:avLst/>
            </a:prstGeom>
          </p:spPr>
          <p:txBody>
            <a:bodyPr anchor="ctr" rtlCol="false" tIns="50800" lIns="50800" bIns="50800" rIns="50800"/>
            <a:lstStyle/>
            <a:p>
              <a:pPr algn="ctr">
                <a:lnSpc>
                  <a:spcPts val="3693"/>
                </a:lnSpc>
              </a:pPr>
            </a:p>
          </p:txBody>
        </p:sp>
      </p:grpSp>
      <p:grpSp>
        <p:nvGrpSpPr>
          <p:cNvPr name="Group 18" id="18"/>
          <p:cNvGrpSpPr/>
          <p:nvPr/>
        </p:nvGrpSpPr>
        <p:grpSpPr>
          <a:xfrm rot="0">
            <a:off x="6575596" y="9054419"/>
            <a:ext cx="1261663" cy="1232581"/>
            <a:chOff x="0" y="0"/>
            <a:chExt cx="332290" cy="324630"/>
          </a:xfrm>
        </p:grpSpPr>
        <p:sp>
          <p:nvSpPr>
            <p:cNvPr name="Freeform 19" id="19"/>
            <p:cNvSpPr/>
            <p:nvPr/>
          </p:nvSpPr>
          <p:spPr>
            <a:xfrm flipH="false" flipV="false" rot="0">
              <a:off x="0" y="0"/>
              <a:ext cx="332290" cy="324630"/>
            </a:xfrm>
            <a:custGeom>
              <a:avLst/>
              <a:gdLst/>
              <a:ahLst/>
              <a:cxnLst/>
              <a:rect r="r" b="b" t="t" l="l"/>
              <a:pathLst>
                <a:path h="324630" w="332290">
                  <a:moveTo>
                    <a:pt x="0" y="0"/>
                  </a:moveTo>
                  <a:lnTo>
                    <a:pt x="332290" y="0"/>
                  </a:lnTo>
                  <a:lnTo>
                    <a:pt x="332290" y="324630"/>
                  </a:lnTo>
                  <a:lnTo>
                    <a:pt x="0" y="324630"/>
                  </a:lnTo>
                  <a:close/>
                </a:path>
              </a:pathLst>
            </a:custGeom>
            <a:solidFill>
              <a:srgbClr val="D6CC99">
                <a:alpha val="69804"/>
              </a:srgbClr>
            </a:solidFill>
          </p:spPr>
        </p:sp>
        <p:sp>
          <p:nvSpPr>
            <p:cNvPr name="TextBox 20" id="20"/>
            <p:cNvSpPr txBox="true"/>
            <p:nvPr/>
          </p:nvSpPr>
          <p:spPr>
            <a:xfrm>
              <a:off x="0" y="-47625"/>
              <a:ext cx="332290" cy="372255"/>
            </a:xfrm>
            <a:prstGeom prst="rect">
              <a:avLst/>
            </a:prstGeom>
          </p:spPr>
          <p:txBody>
            <a:bodyPr anchor="ctr" rtlCol="false" tIns="50800" lIns="50800" bIns="50800" rIns="50800"/>
            <a:lstStyle/>
            <a:p>
              <a:pPr algn="ctr">
                <a:lnSpc>
                  <a:spcPts val="3693"/>
                </a:lnSpc>
              </a:pPr>
            </a:p>
          </p:txBody>
        </p:sp>
      </p:grpSp>
      <p:sp>
        <p:nvSpPr>
          <p:cNvPr name="Freeform 21" id="21"/>
          <p:cNvSpPr/>
          <p:nvPr/>
        </p:nvSpPr>
        <p:spPr>
          <a:xfrm flipH="false" flipV="false" rot="0">
            <a:off x="16733000" y="8817834"/>
            <a:ext cx="880932" cy="880932"/>
          </a:xfrm>
          <a:custGeom>
            <a:avLst/>
            <a:gdLst/>
            <a:ahLst/>
            <a:cxnLst/>
            <a:rect r="r" b="b" t="t" l="l"/>
            <a:pathLst>
              <a:path h="880932" w="880932">
                <a:moveTo>
                  <a:pt x="0" y="0"/>
                </a:moveTo>
                <a:lnTo>
                  <a:pt x="880932" y="0"/>
                </a:lnTo>
                <a:lnTo>
                  <a:pt x="880932" y="880932"/>
                </a:lnTo>
                <a:lnTo>
                  <a:pt x="0" y="880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887298">
            <a:off x="9474974" y="7347179"/>
            <a:ext cx="9469519" cy="3822242"/>
          </a:xfrm>
          <a:custGeom>
            <a:avLst/>
            <a:gdLst/>
            <a:ahLst/>
            <a:cxnLst/>
            <a:rect r="r" b="b" t="t" l="l"/>
            <a:pathLst>
              <a:path h="3822242" w="9469519">
                <a:moveTo>
                  <a:pt x="0" y="0"/>
                </a:moveTo>
                <a:lnTo>
                  <a:pt x="9469520" y="0"/>
                </a:lnTo>
                <a:lnTo>
                  <a:pt x="9469520" y="3822242"/>
                </a:lnTo>
                <a:lnTo>
                  <a:pt x="0" y="3822242"/>
                </a:lnTo>
                <a:lnTo>
                  <a:pt x="0" y="0"/>
                </a:lnTo>
                <a:close/>
              </a:path>
            </a:pathLst>
          </a:custGeom>
          <a:blipFill>
            <a:blip r:embed="rId2">
              <a:alphaModFix amt="70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8572299" cy="10409294"/>
            <a:chOff x="0" y="0"/>
            <a:chExt cx="1328073" cy="1612672"/>
          </a:xfrm>
        </p:grpSpPr>
        <p:sp>
          <p:nvSpPr>
            <p:cNvPr name="Freeform 4" id="4"/>
            <p:cNvSpPr/>
            <p:nvPr/>
          </p:nvSpPr>
          <p:spPr>
            <a:xfrm flipH="false" flipV="false" rot="0">
              <a:off x="0" y="0"/>
              <a:ext cx="1328073" cy="1612672"/>
            </a:xfrm>
            <a:custGeom>
              <a:avLst/>
              <a:gdLst/>
              <a:ahLst/>
              <a:cxnLst/>
              <a:rect r="r" b="b" t="t" l="l"/>
              <a:pathLst>
                <a:path h="1612672" w="1328073">
                  <a:moveTo>
                    <a:pt x="0" y="0"/>
                  </a:moveTo>
                  <a:lnTo>
                    <a:pt x="1328073" y="0"/>
                  </a:lnTo>
                  <a:lnTo>
                    <a:pt x="1328073" y="1612672"/>
                  </a:lnTo>
                  <a:lnTo>
                    <a:pt x="0" y="1612672"/>
                  </a:lnTo>
                  <a:close/>
                </a:path>
              </a:pathLst>
            </a:custGeom>
            <a:blipFill>
              <a:blip r:embed="rId4"/>
              <a:stretch>
                <a:fillRect l="-18052" t="0" r="-2932" b="-49544"/>
              </a:stretch>
            </a:blipFill>
          </p:spPr>
        </p:sp>
      </p:grpSp>
      <p:grpSp>
        <p:nvGrpSpPr>
          <p:cNvPr name="Group 5" id="5"/>
          <p:cNvGrpSpPr/>
          <p:nvPr/>
        </p:nvGrpSpPr>
        <p:grpSpPr>
          <a:xfrm rot="0">
            <a:off x="0" y="5176071"/>
            <a:ext cx="8572299" cy="3666204"/>
            <a:chOff x="0" y="0"/>
            <a:chExt cx="2257725" cy="965585"/>
          </a:xfrm>
        </p:grpSpPr>
        <p:sp>
          <p:nvSpPr>
            <p:cNvPr name="Freeform 6" id="6"/>
            <p:cNvSpPr/>
            <p:nvPr/>
          </p:nvSpPr>
          <p:spPr>
            <a:xfrm flipH="false" flipV="false" rot="0">
              <a:off x="0" y="0"/>
              <a:ext cx="2257725" cy="965585"/>
            </a:xfrm>
            <a:custGeom>
              <a:avLst/>
              <a:gdLst/>
              <a:ahLst/>
              <a:cxnLst/>
              <a:rect r="r" b="b" t="t" l="l"/>
              <a:pathLst>
                <a:path h="965585" w="2257725">
                  <a:moveTo>
                    <a:pt x="0" y="0"/>
                  </a:moveTo>
                  <a:lnTo>
                    <a:pt x="2257725" y="0"/>
                  </a:lnTo>
                  <a:lnTo>
                    <a:pt x="2257725" y="965585"/>
                  </a:lnTo>
                  <a:lnTo>
                    <a:pt x="0" y="965585"/>
                  </a:lnTo>
                  <a:close/>
                </a:path>
              </a:pathLst>
            </a:custGeom>
            <a:solidFill>
              <a:srgbClr val="019AFF">
                <a:alpha val="69804"/>
              </a:srgbClr>
            </a:solidFill>
          </p:spPr>
        </p:sp>
        <p:sp>
          <p:nvSpPr>
            <p:cNvPr name="TextBox 7" id="7"/>
            <p:cNvSpPr txBox="true"/>
            <p:nvPr/>
          </p:nvSpPr>
          <p:spPr>
            <a:xfrm>
              <a:off x="0" y="-47625"/>
              <a:ext cx="2257725" cy="1013210"/>
            </a:xfrm>
            <a:prstGeom prst="rect">
              <a:avLst/>
            </a:prstGeom>
          </p:spPr>
          <p:txBody>
            <a:bodyPr anchor="ctr" rtlCol="false" tIns="50800" lIns="50800" bIns="50800" rIns="50800"/>
            <a:lstStyle/>
            <a:p>
              <a:pPr algn="ctr">
                <a:lnSpc>
                  <a:spcPts val="3693"/>
                </a:lnSpc>
              </a:pPr>
            </a:p>
          </p:txBody>
        </p:sp>
      </p:grpSp>
      <p:sp>
        <p:nvSpPr>
          <p:cNvPr name="TextBox 8" id="8"/>
          <p:cNvSpPr txBox="true"/>
          <p:nvPr/>
        </p:nvSpPr>
        <p:spPr>
          <a:xfrm rot="0">
            <a:off x="522931" y="5812254"/>
            <a:ext cx="7526436" cy="2508138"/>
          </a:xfrm>
          <a:prstGeom prst="rect">
            <a:avLst/>
          </a:prstGeom>
        </p:spPr>
        <p:txBody>
          <a:bodyPr anchor="t" rtlCol="false" tIns="0" lIns="0" bIns="0" rIns="0">
            <a:spAutoFit/>
          </a:bodyPr>
          <a:lstStyle/>
          <a:p>
            <a:pPr algn="r" marL="0" indent="0" lvl="0">
              <a:lnSpc>
                <a:spcPts val="6500"/>
              </a:lnSpc>
            </a:pPr>
            <a:r>
              <a:rPr lang="en-US" sz="6500" spc="455">
                <a:solidFill>
                  <a:srgbClr val="FFFFFF"/>
                </a:solidFill>
                <a:latin typeface="League Spartan"/>
                <a:ea typeface="League Spartan"/>
                <a:cs typeface="League Spartan"/>
                <a:sym typeface="League Spartan"/>
              </a:rPr>
              <a:t>SALES PERFORMANCE ANALYSIS</a:t>
            </a:r>
          </a:p>
        </p:txBody>
      </p:sp>
      <p:sp>
        <p:nvSpPr>
          <p:cNvPr name="AutoShape 9" id="9"/>
          <p:cNvSpPr/>
          <p:nvPr/>
        </p:nvSpPr>
        <p:spPr>
          <a:xfrm>
            <a:off x="8572299" y="1513983"/>
            <a:ext cx="8687001" cy="0"/>
          </a:xfrm>
          <a:prstGeom prst="line">
            <a:avLst/>
          </a:prstGeom>
          <a:ln cap="flat" w="47625">
            <a:solidFill>
              <a:srgbClr val="004AAD"/>
            </a:solidFill>
            <a:prstDash val="solid"/>
            <a:headEnd type="none" len="sm" w="sm"/>
            <a:tailEnd type="oval" len="lg" w="lg"/>
          </a:ln>
        </p:spPr>
      </p:sp>
      <p:sp>
        <p:nvSpPr>
          <p:cNvPr name="AutoShape 10" id="10"/>
          <p:cNvSpPr/>
          <p:nvPr/>
        </p:nvSpPr>
        <p:spPr>
          <a:xfrm flipV="true">
            <a:off x="8572364" y="4531096"/>
            <a:ext cx="8686936" cy="0"/>
          </a:xfrm>
          <a:prstGeom prst="line">
            <a:avLst/>
          </a:prstGeom>
          <a:ln cap="flat" w="47625">
            <a:solidFill>
              <a:srgbClr val="004AAD"/>
            </a:solidFill>
            <a:prstDash val="solid"/>
            <a:headEnd type="none" len="sm" w="sm"/>
            <a:tailEnd type="oval" len="lg" w="lg"/>
          </a:ln>
        </p:spPr>
      </p:sp>
      <p:sp>
        <p:nvSpPr>
          <p:cNvPr name="AutoShape 11" id="11"/>
          <p:cNvSpPr/>
          <p:nvPr/>
        </p:nvSpPr>
        <p:spPr>
          <a:xfrm>
            <a:off x="8572364" y="7832487"/>
            <a:ext cx="8686936" cy="0"/>
          </a:xfrm>
          <a:prstGeom prst="line">
            <a:avLst/>
          </a:prstGeom>
          <a:ln cap="flat" w="47625">
            <a:solidFill>
              <a:srgbClr val="004AAD"/>
            </a:solidFill>
            <a:prstDash val="solid"/>
            <a:headEnd type="none" len="sm" w="sm"/>
            <a:tailEnd type="oval" len="lg" w="lg"/>
          </a:ln>
        </p:spPr>
      </p:sp>
      <p:grpSp>
        <p:nvGrpSpPr>
          <p:cNvPr name="Group 12" id="12"/>
          <p:cNvGrpSpPr/>
          <p:nvPr/>
        </p:nvGrpSpPr>
        <p:grpSpPr>
          <a:xfrm rot="0">
            <a:off x="0" y="3922542"/>
            <a:ext cx="968282" cy="2088902"/>
            <a:chOff x="0" y="0"/>
            <a:chExt cx="255021" cy="550163"/>
          </a:xfrm>
        </p:grpSpPr>
        <p:sp>
          <p:nvSpPr>
            <p:cNvPr name="Freeform 13" id="13"/>
            <p:cNvSpPr/>
            <p:nvPr/>
          </p:nvSpPr>
          <p:spPr>
            <a:xfrm flipH="false" flipV="false" rot="0">
              <a:off x="0" y="0"/>
              <a:ext cx="255021" cy="550163"/>
            </a:xfrm>
            <a:custGeom>
              <a:avLst/>
              <a:gdLst/>
              <a:ahLst/>
              <a:cxnLst/>
              <a:rect r="r" b="b" t="t" l="l"/>
              <a:pathLst>
                <a:path h="550163" w="255021">
                  <a:moveTo>
                    <a:pt x="0" y="0"/>
                  </a:moveTo>
                  <a:lnTo>
                    <a:pt x="255021" y="0"/>
                  </a:lnTo>
                  <a:lnTo>
                    <a:pt x="255021" y="550163"/>
                  </a:lnTo>
                  <a:lnTo>
                    <a:pt x="0" y="550163"/>
                  </a:lnTo>
                  <a:close/>
                </a:path>
              </a:pathLst>
            </a:custGeom>
            <a:solidFill>
              <a:srgbClr val="DFD6CF">
                <a:alpha val="69804"/>
              </a:srgbClr>
            </a:solidFill>
          </p:spPr>
        </p:sp>
        <p:sp>
          <p:nvSpPr>
            <p:cNvPr name="TextBox 14" id="14"/>
            <p:cNvSpPr txBox="true"/>
            <p:nvPr/>
          </p:nvSpPr>
          <p:spPr>
            <a:xfrm>
              <a:off x="0" y="-47625"/>
              <a:ext cx="255021" cy="597788"/>
            </a:xfrm>
            <a:prstGeom prst="rect">
              <a:avLst/>
            </a:prstGeom>
          </p:spPr>
          <p:txBody>
            <a:bodyPr anchor="ctr" rtlCol="false" tIns="50800" lIns="50800" bIns="50800" rIns="50800"/>
            <a:lstStyle/>
            <a:p>
              <a:pPr algn="ctr">
                <a:lnSpc>
                  <a:spcPts val="3693"/>
                </a:lnSpc>
              </a:pPr>
            </a:p>
          </p:txBody>
        </p:sp>
      </p:grpSp>
      <p:sp>
        <p:nvSpPr>
          <p:cNvPr name="TextBox 15" id="15"/>
          <p:cNvSpPr txBox="true"/>
          <p:nvPr/>
        </p:nvSpPr>
        <p:spPr>
          <a:xfrm rot="0">
            <a:off x="9058036" y="1610012"/>
            <a:ext cx="8201264" cy="1435280"/>
          </a:xfrm>
          <a:prstGeom prst="rect">
            <a:avLst/>
          </a:prstGeom>
        </p:spPr>
        <p:txBody>
          <a:bodyPr anchor="t" rtlCol="false" tIns="0" lIns="0" bIns="0" rIns="0">
            <a:spAutoFit/>
          </a:bodyPr>
          <a:lstStyle/>
          <a:p>
            <a:pPr algn="just" marL="0" indent="0" lvl="0">
              <a:lnSpc>
                <a:spcPts val="3833"/>
              </a:lnSpc>
              <a:spcBef>
                <a:spcPct val="0"/>
              </a:spcBef>
            </a:pPr>
            <a:r>
              <a:rPr lang="en-US" sz="2738">
                <a:solidFill>
                  <a:srgbClr val="004AAD"/>
                </a:solidFill>
                <a:latin typeface="Arial Unicode"/>
                <a:ea typeface="Arial Unicode"/>
                <a:cs typeface="Arial Unicode"/>
                <a:sym typeface="Arial Unicode"/>
              </a:rPr>
              <a:t>Over the past years, we've observed Warner &amp; Spencer’s product sales going down because of some reason.</a:t>
            </a:r>
          </a:p>
        </p:txBody>
      </p:sp>
      <p:sp>
        <p:nvSpPr>
          <p:cNvPr name="TextBox 16" id="16"/>
          <p:cNvSpPr txBox="true"/>
          <p:nvPr/>
        </p:nvSpPr>
        <p:spPr>
          <a:xfrm rot="0">
            <a:off x="9058036" y="981075"/>
            <a:ext cx="8201264" cy="463805"/>
          </a:xfrm>
          <a:prstGeom prst="rect">
            <a:avLst/>
          </a:prstGeom>
        </p:spPr>
        <p:txBody>
          <a:bodyPr anchor="t" rtlCol="false" tIns="0" lIns="0" bIns="0" rIns="0">
            <a:spAutoFit/>
          </a:bodyPr>
          <a:lstStyle/>
          <a:p>
            <a:pPr algn="l" marL="0" indent="0" lvl="0">
              <a:lnSpc>
                <a:spcPts val="3833"/>
              </a:lnSpc>
              <a:spcBef>
                <a:spcPct val="0"/>
              </a:spcBef>
            </a:pPr>
            <a:r>
              <a:rPr lang="en-US" b="true" sz="2738" spc="136">
                <a:solidFill>
                  <a:srgbClr val="0B48B3"/>
                </a:solidFill>
                <a:latin typeface="Proxima Nova Bold"/>
                <a:ea typeface="Proxima Nova Bold"/>
                <a:cs typeface="Proxima Nova Bold"/>
                <a:sym typeface="Proxima Nova Bold"/>
              </a:rPr>
              <a:t>CURRENT SALES TRENDS:</a:t>
            </a:r>
          </a:p>
        </p:txBody>
      </p:sp>
      <p:sp>
        <p:nvSpPr>
          <p:cNvPr name="TextBox 17" id="17"/>
          <p:cNvSpPr txBox="true"/>
          <p:nvPr/>
        </p:nvSpPr>
        <p:spPr>
          <a:xfrm rot="0">
            <a:off x="9058036" y="4631108"/>
            <a:ext cx="8201264" cy="1435280"/>
          </a:xfrm>
          <a:prstGeom prst="rect">
            <a:avLst/>
          </a:prstGeom>
        </p:spPr>
        <p:txBody>
          <a:bodyPr anchor="t" rtlCol="false" tIns="0" lIns="0" bIns="0" rIns="0">
            <a:spAutoFit/>
          </a:bodyPr>
          <a:lstStyle/>
          <a:p>
            <a:pPr algn="just" marL="0" indent="0" lvl="0">
              <a:lnSpc>
                <a:spcPts val="3833"/>
              </a:lnSpc>
              <a:spcBef>
                <a:spcPct val="0"/>
              </a:spcBef>
            </a:pPr>
            <a:r>
              <a:rPr lang="en-US" sz="2738">
                <a:solidFill>
                  <a:srgbClr val="004AAD"/>
                </a:solidFill>
                <a:latin typeface="Arial Unicode"/>
                <a:ea typeface="Arial Unicode"/>
                <a:cs typeface="Arial Unicode"/>
                <a:sym typeface="Arial Unicode"/>
              </a:rPr>
              <a:t>Through comprehensive market analysis, we've identified shifts in consumer preferences, competitive landscape changes, and emerging market segments.</a:t>
            </a:r>
          </a:p>
        </p:txBody>
      </p:sp>
      <p:sp>
        <p:nvSpPr>
          <p:cNvPr name="TextBox 18" id="18"/>
          <p:cNvSpPr txBox="true"/>
          <p:nvPr/>
        </p:nvSpPr>
        <p:spPr>
          <a:xfrm rot="0">
            <a:off x="9058036" y="3998188"/>
            <a:ext cx="8201264" cy="463805"/>
          </a:xfrm>
          <a:prstGeom prst="rect">
            <a:avLst/>
          </a:prstGeom>
        </p:spPr>
        <p:txBody>
          <a:bodyPr anchor="t" rtlCol="false" tIns="0" lIns="0" bIns="0" rIns="0">
            <a:spAutoFit/>
          </a:bodyPr>
          <a:lstStyle/>
          <a:p>
            <a:pPr algn="l" marL="0" indent="0" lvl="0">
              <a:lnSpc>
                <a:spcPts val="3833"/>
              </a:lnSpc>
              <a:spcBef>
                <a:spcPct val="0"/>
              </a:spcBef>
            </a:pPr>
            <a:r>
              <a:rPr lang="en-US" b="true" sz="2738" spc="136">
                <a:solidFill>
                  <a:srgbClr val="004AAD"/>
                </a:solidFill>
                <a:latin typeface="Proxima Nova Bold"/>
                <a:ea typeface="Proxima Nova Bold"/>
                <a:cs typeface="Proxima Nova Bold"/>
                <a:sym typeface="Proxima Nova Bold"/>
              </a:rPr>
              <a:t>MARKET INSIGHTS:</a:t>
            </a:r>
          </a:p>
        </p:txBody>
      </p:sp>
      <p:sp>
        <p:nvSpPr>
          <p:cNvPr name="TextBox 19" id="19"/>
          <p:cNvSpPr txBox="true"/>
          <p:nvPr/>
        </p:nvSpPr>
        <p:spPr>
          <a:xfrm rot="0">
            <a:off x="9058036" y="7928516"/>
            <a:ext cx="8201264" cy="949543"/>
          </a:xfrm>
          <a:prstGeom prst="rect">
            <a:avLst/>
          </a:prstGeom>
        </p:spPr>
        <p:txBody>
          <a:bodyPr anchor="t" rtlCol="false" tIns="0" lIns="0" bIns="0" rIns="0">
            <a:spAutoFit/>
          </a:bodyPr>
          <a:lstStyle/>
          <a:p>
            <a:pPr algn="just" marL="0" indent="0" lvl="0">
              <a:lnSpc>
                <a:spcPts val="3833"/>
              </a:lnSpc>
              <a:spcBef>
                <a:spcPct val="0"/>
              </a:spcBef>
            </a:pPr>
            <a:r>
              <a:rPr lang="en-US" sz="2738">
                <a:solidFill>
                  <a:srgbClr val="004AAD"/>
                </a:solidFill>
                <a:latin typeface="Arial Unicode"/>
                <a:ea typeface="Arial Unicode"/>
                <a:cs typeface="Arial Unicode"/>
                <a:sym typeface="Arial Unicode"/>
              </a:rPr>
              <a:t>Direct feedback from our customers has highlighted areas for improvement</a:t>
            </a:r>
          </a:p>
        </p:txBody>
      </p:sp>
      <p:sp>
        <p:nvSpPr>
          <p:cNvPr name="TextBox 20" id="20"/>
          <p:cNvSpPr txBox="true"/>
          <p:nvPr/>
        </p:nvSpPr>
        <p:spPr>
          <a:xfrm rot="0">
            <a:off x="9058036" y="7299579"/>
            <a:ext cx="8201264" cy="463805"/>
          </a:xfrm>
          <a:prstGeom prst="rect">
            <a:avLst/>
          </a:prstGeom>
        </p:spPr>
        <p:txBody>
          <a:bodyPr anchor="t" rtlCol="false" tIns="0" lIns="0" bIns="0" rIns="0">
            <a:spAutoFit/>
          </a:bodyPr>
          <a:lstStyle/>
          <a:p>
            <a:pPr algn="l" marL="0" indent="0" lvl="0">
              <a:lnSpc>
                <a:spcPts val="3833"/>
              </a:lnSpc>
              <a:spcBef>
                <a:spcPct val="0"/>
              </a:spcBef>
            </a:pPr>
            <a:r>
              <a:rPr lang="en-US" b="true" sz="2738" spc="136">
                <a:solidFill>
                  <a:srgbClr val="0B48B3"/>
                </a:solidFill>
                <a:latin typeface="Proxima Nova Bold"/>
                <a:ea typeface="Proxima Nova Bold"/>
                <a:cs typeface="Proxima Nova Bold"/>
                <a:sym typeface="Proxima Nova Bold"/>
              </a:rPr>
              <a:t>CUSTOMER FEEDBACK:</a:t>
            </a:r>
          </a:p>
        </p:txBody>
      </p:sp>
      <p:sp>
        <p:nvSpPr>
          <p:cNvPr name="Freeform 21" id="21"/>
          <p:cNvSpPr/>
          <p:nvPr/>
        </p:nvSpPr>
        <p:spPr>
          <a:xfrm flipH="false" flipV="false" rot="0">
            <a:off x="16378368" y="9001884"/>
            <a:ext cx="880932" cy="880932"/>
          </a:xfrm>
          <a:custGeom>
            <a:avLst/>
            <a:gdLst/>
            <a:ahLst/>
            <a:cxnLst/>
            <a:rect r="r" b="b" t="t" l="l"/>
            <a:pathLst>
              <a:path h="880932" w="880932">
                <a:moveTo>
                  <a:pt x="0" y="0"/>
                </a:moveTo>
                <a:lnTo>
                  <a:pt x="880932" y="0"/>
                </a:lnTo>
                <a:lnTo>
                  <a:pt x="880932" y="880931"/>
                </a:lnTo>
                <a:lnTo>
                  <a:pt x="0" y="8809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098678"/>
            <a:ext cx="18288000" cy="3045503"/>
            <a:chOff x="0" y="0"/>
            <a:chExt cx="4816593" cy="802108"/>
          </a:xfrm>
        </p:grpSpPr>
        <p:sp>
          <p:nvSpPr>
            <p:cNvPr name="Freeform 3" id="3"/>
            <p:cNvSpPr/>
            <p:nvPr/>
          </p:nvSpPr>
          <p:spPr>
            <a:xfrm flipH="false" flipV="false" rot="0">
              <a:off x="0" y="0"/>
              <a:ext cx="4816592" cy="802108"/>
            </a:xfrm>
            <a:custGeom>
              <a:avLst/>
              <a:gdLst/>
              <a:ahLst/>
              <a:cxnLst/>
              <a:rect r="r" b="b" t="t" l="l"/>
              <a:pathLst>
                <a:path h="802108" w="4816592">
                  <a:moveTo>
                    <a:pt x="0" y="0"/>
                  </a:moveTo>
                  <a:lnTo>
                    <a:pt x="4816592" y="0"/>
                  </a:lnTo>
                  <a:lnTo>
                    <a:pt x="4816592" y="802108"/>
                  </a:lnTo>
                  <a:lnTo>
                    <a:pt x="0" y="802108"/>
                  </a:lnTo>
                  <a:close/>
                </a:path>
              </a:pathLst>
            </a:custGeom>
            <a:solidFill>
              <a:srgbClr val="0B48B3"/>
            </a:solidFill>
          </p:spPr>
        </p:sp>
        <p:sp>
          <p:nvSpPr>
            <p:cNvPr name="TextBox 4" id="4"/>
            <p:cNvSpPr txBox="true"/>
            <p:nvPr/>
          </p:nvSpPr>
          <p:spPr>
            <a:xfrm>
              <a:off x="0" y="-47625"/>
              <a:ext cx="4816593" cy="849733"/>
            </a:xfrm>
            <a:prstGeom prst="rect">
              <a:avLst/>
            </a:prstGeom>
          </p:spPr>
          <p:txBody>
            <a:bodyPr anchor="ctr" rtlCol="false" tIns="50800" lIns="50800" bIns="50800" rIns="50800"/>
            <a:lstStyle/>
            <a:p>
              <a:pPr algn="ctr">
                <a:lnSpc>
                  <a:spcPts val="3693"/>
                </a:lnSpc>
              </a:pPr>
            </a:p>
          </p:txBody>
        </p:sp>
      </p:grpSp>
      <p:sp>
        <p:nvSpPr>
          <p:cNvPr name="Freeform 5" id="5"/>
          <p:cNvSpPr/>
          <p:nvPr/>
        </p:nvSpPr>
        <p:spPr>
          <a:xfrm flipH="false" flipV="false" rot="894336">
            <a:off x="-3044075" y="7285491"/>
            <a:ext cx="9469519" cy="3822242"/>
          </a:xfrm>
          <a:custGeom>
            <a:avLst/>
            <a:gdLst/>
            <a:ahLst/>
            <a:cxnLst/>
            <a:rect r="r" b="b" t="t" l="l"/>
            <a:pathLst>
              <a:path h="3822242" w="9469519">
                <a:moveTo>
                  <a:pt x="0" y="0"/>
                </a:moveTo>
                <a:lnTo>
                  <a:pt x="9469520" y="0"/>
                </a:lnTo>
                <a:lnTo>
                  <a:pt x="9469520" y="3822242"/>
                </a:lnTo>
                <a:lnTo>
                  <a:pt x="0" y="3822242"/>
                </a:lnTo>
                <a:lnTo>
                  <a:pt x="0" y="0"/>
                </a:lnTo>
                <a:close/>
              </a:path>
            </a:pathLst>
          </a:custGeom>
          <a:blipFill>
            <a:blip r:embed="rId2">
              <a:alphaModFix amt="80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95604" y="2674590"/>
            <a:ext cx="2026584" cy="2026584"/>
          </a:xfrm>
          <a:custGeom>
            <a:avLst/>
            <a:gdLst/>
            <a:ahLst/>
            <a:cxnLst/>
            <a:rect r="r" b="b" t="t" l="l"/>
            <a:pathLst>
              <a:path h="2026584" w="2026584">
                <a:moveTo>
                  <a:pt x="0" y="0"/>
                </a:moveTo>
                <a:lnTo>
                  <a:pt x="2026584" y="0"/>
                </a:lnTo>
                <a:lnTo>
                  <a:pt x="2026584" y="2026584"/>
                </a:lnTo>
                <a:lnTo>
                  <a:pt x="0" y="2026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238780" y="2648507"/>
            <a:ext cx="1880756" cy="2052667"/>
          </a:xfrm>
          <a:custGeom>
            <a:avLst/>
            <a:gdLst/>
            <a:ahLst/>
            <a:cxnLst/>
            <a:rect r="r" b="b" t="t" l="l"/>
            <a:pathLst>
              <a:path h="2052667" w="1880756">
                <a:moveTo>
                  <a:pt x="0" y="0"/>
                </a:moveTo>
                <a:lnTo>
                  <a:pt x="1880757" y="0"/>
                </a:lnTo>
                <a:lnTo>
                  <a:pt x="1880757" y="2052667"/>
                </a:lnTo>
                <a:lnTo>
                  <a:pt x="0" y="20526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4138726" y="2885389"/>
            <a:ext cx="1880756" cy="1815785"/>
          </a:xfrm>
          <a:custGeom>
            <a:avLst/>
            <a:gdLst/>
            <a:ahLst/>
            <a:cxnLst/>
            <a:rect r="r" b="b" t="t" l="l"/>
            <a:pathLst>
              <a:path h="1815785" w="1880756">
                <a:moveTo>
                  <a:pt x="0" y="0"/>
                </a:moveTo>
                <a:lnTo>
                  <a:pt x="1880756" y="0"/>
                </a:lnTo>
                <a:lnTo>
                  <a:pt x="1880756" y="1815785"/>
                </a:lnTo>
                <a:lnTo>
                  <a:pt x="0" y="18157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468689" y="6055689"/>
            <a:ext cx="5480414" cy="2538433"/>
          </a:xfrm>
          <a:prstGeom prst="rect">
            <a:avLst/>
          </a:prstGeom>
        </p:spPr>
        <p:txBody>
          <a:bodyPr anchor="t" rtlCol="false" tIns="0" lIns="0" bIns="0" rIns="0">
            <a:spAutoFit/>
          </a:bodyPr>
          <a:lstStyle/>
          <a:p>
            <a:pPr algn="just" marL="465449" indent="-232724" lvl="1">
              <a:lnSpc>
                <a:spcPts val="3449"/>
              </a:lnSpc>
              <a:buFont typeface="Arial"/>
              <a:buChar char="•"/>
            </a:pPr>
            <a:r>
              <a:rPr lang="en-US" sz="2155">
                <a:solidFill>
                  <a:srgbClr val="000000"/>
                </a:solidFill>
                <a:latin typeface="Arial Unicode"/>
                <a:ea typeface="Arial Unicode"/>
                <a:cs typeface="Arial Unicode"/>
                <a:sym typeface="Arial Unicode"/>
              </a:rPr>
              <a:t>Conduct a comprehensive analysis of current sales performance, market trends, and consumer behavior.</a:t>
            </a:r>
          </a:p>
          <a:p>
            <a:pPr algn="just" marL="465449" indent="-232724" lvl="1">
              <a:lnSpc>
                <a:spcPts val="3449"/>
              </a:lnSpc>
              <a:buFont typeface="Arial"/>
              <a:buChar char="•"/>
            </a:pPr>
            <a:r>
              <a:rPr lang="en-US" sz="2155">
                <a:solidFill>
                  <a:srgbClr val="000000"/>
                </a:solidFill>
                <a:latin typeface="Arial Unicode"/>
                <a:ea typeface="Arial Unicode"/>
                <a:cs typeface="Arial Unicode"/>
                <a:sym typeface="Arial Unicode"/>
              </a:rPr>
              <a:t>Identify strengths, weaknesses, opportunities, and threats (SWOT analysis) in the existing sales strategy.</a:t>
            </a:r>
          </a:p>
        </p:txBody>
      </p:sp>
      <p:sp>
        <p:nvSpPr>
          <p:cNvPr name="TextBox 10" id="10"/>
          <p:cNvSpPr txBox="true"/>
          <p:nvPr/>
        </p:nvSpPr>
        <p:spPr>
          <a:xfrm rot="0">
            <a:off x="6403793" y="6055689"/>
            <a:ext cx="5480414" cy="2109808"/>
          </a:xfrm>
          <a:prstGeom prst="rect">
            <a:avLst/>
          </a:prstGeom>
        </p:spPr>
        <p:txBody>
          <a:bodyPr anchor="t" rtlCol="false" tIns="0" lIns="0" bIns="0" rIns="0">
            <a:spAutoFit/>
          </a:bodyPr>
          <a:lstStyle/>
          <a:p>
            <a:pPr algn="just" marL="465449" indent="-232724" lvl="1">
              <a:lnSpc>
                <a:spcPts val="3449"/>
              </a:lnSpc>
              <a:buFont typeface="Arial"/>
              <a:buChar char="•"/>
            </a:pPr>
            <a:r>
              <a:rPr lang="en-US" sz="2155">
                <a:solidFill>
                  <a:srgbClr val="000000"/>
                </a:solidFill>
                <a:latin typeface="Arial Unicode"/>
                <a:ea typeface="Arial Unicode"/>
                <a:cs typeface="Arial Unicode"/>
                <a:sym typeface="Arial Unicode"/>
              </a:rPr>
              <a:t>Brainstorm and devise new strategies to leverage strengths and opportunities. </a:t>
            </a:r>
          </a:p>
          <a:p>
            <a:pPr algn="just" marL="465449" indent="-232724" lvl="1">
              <a:lnSpc>
                <a:spcPts val="3449"/>
              </a:lnSpc>
              <a:buFont typeface="Arial"/>
              <a:buChar char="•"/>
            </a:pPr>
            <a:r>
              <a:rPr lang="en-US" sz="2155">
                <a:solidFill>
                  <a:srgbClr val="000000"/>
                </a:solidFill>
                <a:latin typeface="Arial Unicode"/>
                <a:ea typeface="Arial Unicode"/>
                <a:cs typeface="Arial Unicode"/>
                <a:sym typeface="Arial Unicode"/>
              </a:rPr>
              <a:t>Develop a multifaceted approach integrating marketing, sales promotions, and customer engagement.</a:t>
            </a:r>
          </a:p>
        </p:txBody>
      </p:sp>
      <p:sp>
        <p:nvSpPr>
          <p:cNvPr name="TextBox 11" id="11"/>
          <p:cNvSpPr txBox="true"/>
          <p:nvPr/>
        </p:nvSpPr>
        <p:spPr>
          <a:xfrm rot="0">
            <a:off x="468689" y="5529174"/>
            <a:ext cx="5480414" cy="479163"/>
          </a:xfrm>
          <a:prstGeom prst="rect">
            <a:avLst/>
          </a:prstGeom>
        </p:spPr>
        <p:txBody>
          <a:bodyPr anchor="t" rtlCol="false" tIns="0" lIns="0" bIns="0" rIns="0">
            <a:spAutoFit/>
          </a:bodyPr>
          <a:lstStyle/>
          <a:p>
            <a:pPr algn="ctr" marL="0" indent="0" lvl="0">
              <a:lnSpc>
                <a:spcPts val="3935"/>
              </a:lnSpc>
              <a:spcBef>
                <a:spcPct val="0"/>
              </a:spcBef>
            </a:pPr>
            <a:r>
              <a:rPr lang="en-US" b="true" sz="2810">
                <a:solidFill>
                  <a:srgbClr val="163020"/>
                </a:solidFill>
                <a:latin typeface="Proxima Nova Bold"/>
                <a:ea typeface="Proxima Nova Bold"/>
                <a:cs typeface="Proxima Nova Bold"/>
                <a:sym typeface="Proxima Nova Bold"/>
              </a:rPr>
              <a:t>ANALYSIS PHASE</a:t>
            </a:r>
          </a:p>
        </p:txBody>
      </p:sp>
      <p:sp>
        <p:nvSpPr>
          <p:cNvPr name="TextBox 12" id="12"/>
          <p:cNvSpPr txBox="true"/>
          <p:nvPr/>
        </p:nvSpPr>
        <p:spPr>
          <a:xfrm rot="0">
            <a:off x="6403793" y="5529174"/>
            <a:ext cx="5480414" cy="479163"/>
          </a:xfrm>
          <a:prstGeom prst="rect">
            <a:avLst/>
          </a:prstGeom>
        </p:spPr>
        <p:txBody>
          <a:bodyPr anchor="t" rtlCol="false" tIns="0" lIns="0" bIns="0" rIns="0">
            <a:spAutoFit/>
          </a:bodyPr>
          <a:lstStyle/>
          <a:p>
            <a:pPr algn="ctr" marL="0" indent="0" lvl="0">
              <a:lnSpc>
                <a:spcPts val="3935"/>
              </a:lnSpc>
              <a:spcBef>
                <a:spcPct val="0"/>
              </a:spcBef>
            </a:pPr>
            <a:r>
              <a:rPr lang="en-US" b="true" sz="2810">
                <a:solidFill>
                  <a:srgbClr val="163020"/>
                </a:solidFill>
                <a:latin typeface="Proxima Nova Bold"/>
                <a:ea typeface="Proxima Nova Bold"/>
                <a:cs typeface="Proxima Nova Bold"/>
                <a:sym typeface="Proxima Nova Bold"/>
              </a:rPr>
              <a:t>STRATEGY DEVELOPMENT</a:t>
            </a:r>
          </a:p>
        </p:txBody>
      </p:sp>
      <p:sp>
        <p:nvSpPr>
          <p:cNvPr name="TextBox 13" id="13"/>
          <p:cNvSpPr txBox="true"/>
          <p:nvPr/>
        </p:nvSpPr>
        <p:spPr>
          <a:xfrm rot="0">
            <a:off x="468689" y="1044689"/>
            <a:ext cx="16991590" cy="930163"/>
          </a:xfrm>
          <a:prstGeom prst="rect">
            <a:avLst/>
          </a:prstGeom>
        </p:spPr>
        <p:txBody>
          <a:bodyPr anchor="t" rtlCol="false" tIns="0" lIns="0" bIns="0" rIns="0">
            <a:spAutoFit/>
          </a:bodyPr>
          <a:lstStyle/>
          <a:p>
            <a:pPr algn="ctr" marL="0" indent="0" lvl="0">
              <a:lnSpc>
                <a:spcPts val="6999"/>
              </a:lnSpc>
            </a:pPr>
            <a:r>
              <a:rPr lang="en-US" sz="6999" spc="489">
                <a:solidFill>
                  <a:srgbClr val="0B48B3"/>
                </a:solidFill>
                <a:latin typeface="League Spartan"/>
                <a:ea typeface="League Spartan"/>
                <a:cs typeface="League Spartan"/>
                <a:sym typeface="League Spartan"/>
              </a:rPr>
              <a:t>PROJECT OBJECTIVES</a:t>
            </a:r>
          </a:p>
        </p:txBody>
      </p:sp>
      <p:sp>
        <p:nvSpPr>
          <p:cNvPr name="TextBox 14" id="14"/>
          <p:cNvSpPr txBox="true"/>
          <p:nvPr/>
        </p:nvSpPr>
        <p:spPr>
          <a:xfrm rot="0">
            <a:off x="12338897" y="6055689"/>
            <a:ext cx="5480414" cy="2109808"/>
          </a:xfrm>
          <a:prstGeom prst="rect">
            <a:avLst/>
          </a:prstGeom>
        </p:spPr>
        <p:txBody>
          <a:bodyPr anchor="t" rtlCol="false" tIns="0" lIns="0" bIns="0" rIns="0">
            <a:spAutoFit/>
          </a:bodyPr>
          <a:lstStyle/>
          <a:p>
            <a:pPr algn="just" marL="465449" indent="-232724" lvl="1">
              <a:lnSpc>
                <a:spcPts val="3449"/>
              </a:lnSpc>
              <a:buFont typeface="Arial"/>
              <a:buChar char="•"/>
            </a:pPr>
            <a:r>
              <a:rPr lang="en-US" sz="2155">
                <a:solidFill>
                  <a:srgbClr val="000000"/>
                </a:solidFill>
                <a:latin typeface="Arial Unicode"/>
                <a:ea typeface="Arial Unicode"/>
                <a:cs typeface="Arial Unicode"/>
                <a:sym typeface="Arial Unicode"/>
              </a:rPr>
              <a:t>Create a detailed timeline with specific milestones and responsibilities. </a:t>
            </a:r>
          </a:p>
          <a:p>
            <a:pPr algn="just" marL="465449" indent="-232724" lvl="1">
              <a:lnSpc>
                <a:spcPts val="3449"/>
              </a:lnSpc>
              <a:buFont typeface="Arial"/>
              <a:buChar char="•"/>
            </a:pPr>
            <a:r>
              <a:rPr lang="en-US" sz="2155">
                <a:solidFill>
                  <a:srgbClr val="000000"/>
                </a:solidFill>
                <a:latin typeface="Arial Unicode"/>
                <a:ea typeface="Arial Unicode"/>
                <a:cs typeface="Arial Unicode"/>
                <a:sym typeface="Arial Unicode"/>
              </a:rPr>
              <a:t>Determine key performance indicators (KPIs) to measure the success of the new strategies.</a:t>
            </a:r>
          </a:p>
        </p:txBody>
      </p:sp>
      <p:sp>
        <p:nvSpPr>
          <p:cNvPr name="TextBox 15" id="15"/>
          <p:cNvSpPr txBox="true"/>
          <p:nvPr/>
        </p:nvSpPr>
        <p:spPr>
          <a:xfrm rot="0">
            <a:off x="12338897" y="5529174"/>
            <a:ext cx="5480414" cy="479163"/>
          </a:xfrm>
          <a:prstGeom prst="rect">
            <a:avLst/>
          </a:prstGeom>
        </p:spPr>
        <p:txBody>
          <a:bodyPr anchor="t" rtlCol="false" tIns="0" lIns="0" bIns="0" rIns="0">
            <a:spAutoFit/>
          </a:bodyPr>
          <a:lstStyle/>
          <a:p>
            <a:pPr algn="ctr" marL="0" indent="0" lvl="0">
              <a:lnSpc>
                <a:spcPts val="3935"/>
              </a:lnSpc>
              <a:spcBef>
                <a:spcPct val="0"/>
              </a:spcBef>
            </a:pPr>
            <a:r>
              <a:rPr lang="en-US" b="true" sz="2810">
                <a:solidFill>
                  <a:srgbClr val="163020"/>
                </a:solidFill>
                <a:latin typeface="Proxima Nova Bold"/>
                <a:ea typeface="Proxima Nova Bold"/>
                <a:cs typeface="Proxima Nova Bold"/>
                <a:sym typeface="Proxima Nova Bold"/>
              </a:rPr>
              <a:t>IMPLEMENTATION PLAN</a:t>
            </a:r>
          </a:p>
        </p:txBody>
      </p:sp>
      <p:sp>
        <p:nvSpPr>
          <p:cNvPr name="Freeform 16" id="16"/>
          <p:cNvSpPr/>
          <p:nvPr/>
        </p:nvSpPr>
        <p:spPr>
          <a:xfrm flipH="false" flipV="false" rot="0">
            <a:off x="16938379" y="8817834"/>
            <a:ext cx="880932" cy="880932"/>
          </a:xfrm>
          <a:custGeom>
            <a:avLst/>
            <a:gdLst/>
            <a:ahLst/>
            <a:cxnLst/>
            <a:rect r="r" b="b" t="t" l="l"/>
            <a:pathLst>
              <a:path h="880932" w="880932">
                <a:moveTo>
                  <a:pt x="0" y="0"/>
                </a:moveTo>
                <a:lnTo>
                  <a:pt x="880932" y="0"/>
                </a:lnTo>
                <a:lnTo>
                  <a:pt x="880932" y="880932"/>
                </a:lnTo>
                <a:lnTo>
                  <a:pt x="0" y="88093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124950" y="0"/>
            <a:ext cx="0" cy="10287000"/>
          </a:xfrm>
          <a:prstGeom prst="line">
            <a:avLst/>
          </a:prstGeom>
          <a:ln cap="flat" w="47625">
            <a:solidFill>
              <a:srgbClr val="2E65EC"/>
            </a:solidFill>
            <a:prstDash val="solid"/>
            <a:headEnd type="none" len="sm" w="sm"/>
            <a:tailEnd type="none" len="sm" w="sm"/>
          </a:ln>
        </p:spPr>
      </p:sp>
      <p:grpSp>
        <p:nvGrpSpPr>
          <p:cNvPr name="Group 3" id="3"/>
          <p:cNvGrpSpPr/>
          <p:nvPr/>
        </p:nvGrpSpPr>
        <p:grpSpPr>
          <a:xfrm rot="0">
            <a:off x="8708838" y="908876"/>
            <a:ext cx="832224" cy="83222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48B3"/>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grpSp>
        <p:nvGrpSpPr>
          <p:cNvPr name="Group 6" id="6"/>
          <p:cNvGrpSpPr/>
          <p:nvPr/>
        </p:nvGrpSpPr>
        <p:grpSpPr>
          <a:xfrm rot="0">
            <a:off x="8708838" y="3534376"/>
            <a:ext cx="832224" cy="83222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48B3"/>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grpSp>
        <p:nvGrpSpPr>
          <p:cNvPr name="Group 9" id="9"/>
          <p:cNvGrpSpPr/>
          <p:nvPr/>
        </p:nvGrpSpPr>
        <p:grpSpPr>
          <a:xfrm rot="0">
            <a:off x="8708838" y="6159875"/>
            <a:ext cx="832224" cy="83222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48B3"/>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grpSp>
        <p:nvGrpSpPr>
          <p:cNvPr name="Group 12" id="12"/>
          <p:cNvGrpSpPr/>
          <p:nvPr/>
        </p:nvGrpSpPr>
        <p:grpSpPr>
          <a:xfrm rot="0">
            <a:off x="0" y="3250822"/>
            <a:ext cx="8465712" cy="6127302"/>
            <a:chOff x="0" y="0"/>
            <a:chExt cx="1311560" cy="949279"/>
          </a:xfrm>
        </p:grpSpPr>
        <p:sp>
          <p:nvSpPr>
            <p:cNvPr name="Freeform 13" id="13"/>
            <p:cNvSpPr/>
            <p:nvPr/>
          </p:nvSpPr>
          <p:spPr>
            <a:xfrm flipH="false" flipV="false" rot="0">
              <a:off x="0" y="0"/>
              <a:ext cx="1311560" cy="949279"/>
            </a:xfrm>
            <a:custGeom>
              <a:avLst/>
              <a:gdLst/>
              <a:ahLst/>
              <a:cxnLst/>
              <a:rect r="r" b="b" t="t" l="l"/>
              <a:pathLst>
                <a:path h="949279" w="1311560">
                  <a:moveTo>
                    <a:pt x="0" y="0"/>
                  </a:moveTo>
                  <a:lnTo>
                    <a:pt x="1311560" y="0"/>
                  </a:lnTo>
                  <a:lnTo>
                    <a:pt x="1311560" y="949279"/>
                  </a:lnTo>
                  <a:lnTo>
                    <a:pt x="0" y="949279"/>
                  </a:lnTo>
                  <a:close/>
                </a:path>
              </a:pathLst>
            </a:custGeom>
            <a:blipFill>
              <a:blip r:embed="rId2"/>
              <a:stretch>
                <a:fillRect l="-4283" t="0" r="-4283" b="0"/>
              </a:stretch>
            </a:blipFill>
          </p:spPr>
        </p:sp>
      </p:grpSp>
      <p:sp>
        <p:nvSpPr>
          <p:cNvPr name="Freeform 14" id="14"/>
          <p:cNvSpPr/>
          <p:nvPr/>
        </p:nvSpPr>
        <p:spPr>
          <a:xfrm flipH="false" flipV="false" rot="0">
            <a:off x="0" y="4934699"/>
            <a:ext cx="3182453" cy="4443424"/>
          </a:xfrm>
          <a:custGeom>
            <a:avLst/>
            <a:gdLst/>
            <a:ahLst/>
            <a:cxnLst/>
            <a:rect r="r" b="b" t="t" l="l"/>
            <a:pathLst>
              <a:path h="4443424" w="3182453">
                <a:moveTo>
                  <a:pt x="0" y="0"/>
                </a:moveTo>
                <a:lnTo>
                  <a:pt x="3182453" y="0"/>
                </a:lnTo>
                <a:lnTo>
                  <a:pt x="3182453" y="4443425"/>
                </a:lnTo>
                <a:lnTo>
                  <a:pt x="0" y="44434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9877512" y="1693475"/>
            <a:ext cx="7708101" cy="1162230"/>
          </a:xfrm>
          <a:prstGeom prst="rect">
            <a:avLst/>
          </a:prstGeom>
        </p:spPr>
        <p:txBody>
          <a:bodyPr anchor="t" rtlCol="false" tIns="0" lIns="0" bIns="0" rIns="0">
            <a:spAutoFit/>
          </a:bodyPr>
          <a:lstStyle/>
          <a:p>
            <a:pPr algn="just" marL="483296" indent="-241648" lvl="1">
              <a:lnSpc>
                <a:spcPts val="3133"/>
              </a:lnSpc>
              <a:buFont typeface="Arial"/>
              <a:buChar char="•"/>
            </a:pPr>
            <a:r>
              <a:rPr lang="en-US" sz="2238">
                <a:solidFill>
                  <a:srgbClr val="163020"/>
                </a:solidFill>
                <a:latin typeface="Inter"/>
                <a:ea typeface="Inter"/>
                <a:cs typeface="Inter"/>
                <a:sym typeface="Inter"/>
              </a:rPr>
              <a:t>Target a 25% increase in sales over the next years.</a:t>
            </a:r>
          </a:p>
          <a:p>
            <a:pPr algn="just" marL="483296" indent="-241648" lvl="1">
              <a:lnSpc>
                <a:spcPts val="3133"/>
              </a:lnSpc>
              <a:buFont typeface="Arial"/>
              <a:buChar char="•"/>
            </a:pPr>
            <a:r>
              <a:rPr lang="en-US" sz="2238">
                <a:solidFill>
                  <a:srgbClr val="163020"/>
                </a:solidFill>
                <a:latin typeface="Inter"/>
                <a:ea typeface="Inter"/>
                <a:cs typeface="Inter"/>
                <a:sym typeface="Inter"/>
              </a:rPr>
              <a:t>Measure success by tracking sales metrics and revenue growth.</a:t>
            </a:r>
          </a:p>
        </p:txBody>
      </p:sp>
      <p:sp>
        <p:nvSpPr>
          <p:cNvPr name="TextBox 16" id="16"/>
          <p:cNvSpPr txBox="true"/>
          <p:nvPr/>
        </p:nvSpPr>
        <p:spPr>
          <a:xfrm rot="0">
            <a:off x="9877512" y="6944474"/>
            <a:ext cx="7708101" cy="1552718"/>
          </a:xfrm>
          <a:prstGeom prst="rect">
            <a:avLst/>
          </a:prstGeom>
        </p:spPr>
        <p:txBody>
          <a:bodyPr anchor="t" rtlCol="false" tIns="0" lIns="0" bIns="0" rIns="0">
            <a:spAutoFit/>
          </a:bodyPr>
          <a:lstStyle/>
          <a:p>
            <a:pPr algn="just" marL="483296" indent="-241648" lvl="1">
              <a:lnSpc>
                <a:spcPts val="3133"/>
              </a:lnSpc>
              <a:buFont typeface="Arial"/>
              <a:buChar char="•"/>
            </a:pPr>
            <a:r>
              <a:rPr lang="en-US" sz="2238">
                <a:solidFill>
                  <a:srgbClr val="163020"/>
                </a:solidFill>
                <a:latin typeface="Inter"/>
                <a:ea typeface="Inter"/>
                <a:cs typeface="Inter"/>
                <a:sym typeface="Inter"/>
              </a:rPr>
              <a:t>Expand market reach by tapping into new demographics or geographical regions.</a:t>
            </a:r>
          </a:p>
          <a:p>
            <a:pPr algn="just" marL="483296" indent="-241648" lvl="1">
              <a:lnSpc>
                <a:spcPts val="3133"/>
              </a:lnSpc>
              <a:buFont typeface="Arial"/>
              <a:buChar char="•"/>
            </a:pPr>
            <a:r>
              <a:rPr lang="en-US" sz="2238">
                <a:solidFill>
                  <a:srgbClr val="163020"/>
                </a:solidFill>
                <a:latin typeface="Inter"/>
                <a:ea typeface="Inter"/>
                <a:cs typeface="Inter"/>
                <a:sym typeface="Inter"/>
              </a:rPr>
              <a:t>Strengthen brand presence through effective marketing campaigns.</a:t>
            </a:r>
          </a:p>
        </p:txBody>
      </p:sp>
      <p:sp>
        <p:nvSpPr>
          <p:cNvPr name="TextBox 17" id="17"/>
          <p:cNvSpPr txBox="true"/>
          <p:nvPr/>
        </p:nvSpPr>
        <p:spPr>
          <a:xfrm rot="0">
            <a:off x="9877512" y="4105475"/>
            <a:ext cx="7708101" cy="1162230"/>
          </a:xfrm>
          <a:prstGeom prst="rect">
            <a:avLst/>
          </a:prstGeom>
        </p:spPr>
        <p:txBody>
          <a:bodyPr anchor="t" rtlCol="false" tIns="0" lIns="0" bIns="0" rIns="0">
            <a:spAutoFit/>
          </a:bodyPr>
          <a:lstStyle/>
          <a:p>
            <a:pPr algn="just" marL="483296" indent="-241648" lvl="1">
              <a:lnSpc>
                <a:spcPts val="3133"/>
              </a:lnSpc>
              <a:buFont typeface="Arial"/>
              <a:buChar char="•"/>
            </a:pPr>
            <a:r>
              <a:rPr lang="en-US" sz="2238">
                <a:solidFill>
                  <a:srgbClr val="163020"/>
                </a:solidFill>
                <a:latin typeface="Inter"/>
                <a:ea typeface="Inter"/>
                <a:cs typeface="Inter"/>
                <a:sym typeface="Inter"/>
              </a:rPr>
              <a:t>Foster stronger relationships with customers through personalized engagement strategies.</a:t>
            </a:r>
          </a:p>
          <a:p>
            <a:pPr algn="just" marL="483296" indent="-241648" lvl="1">
              <a:lnSpc>
                <a:spcPts val="3133"/>
              </a:lnSpc>
              <a:buFont typeface="Arial"/>
              <a:buChar char="•"/>
            </a:pPr>
            <a:r>
              <a:rPr lang="en-US" sz="2238">
                <a:solidFill>
                  <a:srgbClr val="163020"/>
                </a:solidFill>
                <a:latin typeface="Inter"/>
                <a:ea typeface="Inter"/>
                <a:cs typeface="Inter"/>
                <a:sym typeface="Inter"/>
              </a:rPr>
              <a:t>Increase customer retention rates and loyalty.</a:t>
            </a:r>
          </a:p>
        </p:txBody>
      </p:sp>
      <p:sp>
        <p:nvSpPr>
          <p:cNvPr name="TextBox 18" id="18"/>
          <p:cNvSpPr txBox="true"/>
          <p:nvPr/>
        </p:nvSpPr>
        <p:spPr>
          <a:xfrm rot="0">
            <a:off x="9877512" y="1077584"/>
            <a:ext cx="7708101" cy="447183"/>
          </a:xfrm>
          <a:prstGeom prst="rect">
            <a:avLst/>
          </a:prstGeom>
        </p:spPr>
        <p:txBody>
          <a:bodyPr anchor="t" rtlCol="false" tIns="0" lIns="0" bIns="0" rIns="0">
            <a:spAutoFit/>
          </a:bodyPr>
          <a:lstStyle/>
          <a:p>
            <a:pPr algn="just" marL="0" indent="0" lvl="0">
              <a:lnSpc>
                <a:spcPts val="3693"/>
              </a:lnSpc>
              <a:spcBef>
                <a:spcPct val="0"/>
              </a:spcBef>
            </a:pPr>
            <a:r>
              <a:rPr lang="en-US" b="true" sz="2638">
                <a:solidFill>
                  <a:srgbClr val="163020"/>
                </a:solidFill>
                <a:latin typeface="Inter Bold"/>
                <a:ea typeface="Inter Bold"/>
                <a:cs typeface="Inter Bold"/>
                <a:sym typeface="Inter Bold"/>
              </a:rPr>
              <a:t>INCREASED SALES FIGURES:</a:t>
            </a:r>
          </a:p>
        </p:txBody>
      </p:sp>
      <p:sp>
        <p:nvSpPr>
          <p:cNvPr name="TextBox 19" id="19"/>
          <p:cNvSpPr txBox="true"/>
          <p:nvPr/>
        </p:nvSpPr>
        <p:spPr>
          <a:xfrm rot="0">
            <a:off x="667362" y="1258559"/>
            <a:ext cx="7659393" cy="1815877"/>
          </a:xfrm>
          <a:prstGeom prst="rect">
            <a:avLst/>
          </a:prstGeom>
        </p:spPr>
        <p:txBody>
          <a:bodyPr anchor="t" rtlCol="false" tIns="0" lIns="0" bIns="0" rIns="0">
            <a:spAutoFit/>
          </a:bodyPr>
          <a:lstStyle/>
          <a:p>
            <a:pPr algn="l" marL="0" indent="0" lvl="0">
              <a:lnSpc>
                <a:spcPts val="6999"/>
              </a:lnSpc>
            </a:pPr>
            <a:r>
              <a:rPr lang="en-US" sz="6999" spc="489">
                <a:solidFill>
                  <a:srgbClr val="2E65EC"/>
                </a:solidFill>
                <a:latin typeface="League Spartan"/>
                <a:ea typeface="League Spartan"/>
                <a:cs typeface="League Spartan"/>
                <a:sym typeface="League Spartan"/>
              </a:rPr>
              <a:t>EXPECTED OUTCOMES</a:t>
            </a:r>
          </a:p>
        </p:txBody>
      </p:sp>
      <p:sp>
        <p:nvSpPr>
          <p:cNvPr name="TextBox 20" id="20"/>
          <p:cNvSpPr txBox="true"/>
          <p:nvPr/>
        </p:nvSpPr>
        <p:spPr>
          <a:xfrm rot="0">
            <a:off x="9877512" y="6328583"/>
            <a:ext cx="7708101" cy="447183"/>
          </a:xfrm>
          <a:prstGeom prst="rect">
            <a:avLst/>
          </a:prstGeom>
        </p:spPr>
        <p:txBody>
          <a:bodyPr anchor="t" rtlCol="false" tIns="0" lIns="0" bIns="0" rIns="0">
            <a:spAutoFit/>
          </a:bodyPr>
          <a:lstStyle/>
          <a:p>
            <a:pPr algn="just" marL="0" indent="0" lvl="0">
              <a:lnSpc>
                <a:spcPts val="3693"/>
              </a:lnSpc>
              <a:spcBef>
                <a:spcPct val="0"/>
              </a:spcBef>
            </a:pPr>
            <a:r>
              <a:rPr lang="en-US" b="true" sz="2638">
                <a:solidFill>
                  <a:srgbClr val="163020"/>
                </a:solidFill>
                <a:latin typeface="Inter Bold"/>
                <a:ea typeface="Inter Bold"/>
                <a:cs typeface="Inter Bold"/>
                <a:sym typeface="Inter Bold"/>
              </a:rPr>
              <a:t>ENHANCED MARKET REACH:</a:t>
            </a:r>
          </a:p>
        </p:txBody>
      </p:sp>
      <p:sp>
        <p:nvSpPr>
          <p:cNvPr name="TextBox 21" id="21"/>
          <p:cNvSpPr txBox="true"/>
          <p:nvPr/>
        </p:nvSpPr>
        <p:spPr>
          <a:xfrm rot="0">
            <a:off x="9877512" y="3486751"/>
            <a:ext cx="7708101" cy="447183"/>
          </a:xfrm>
          <a:prstGeom prst="rect">
            <a:avLst/>
          </a:prstGeom>
        </p:spPr>
        <p:txBody>
          <a:bodyPr anchor="t" rtlCol="false" tIns="0" lIns="0" bIns="0" rIns="0">
            <a:spAutoFit/>
          </a:bodyPr>
          <a:lstStyle/>
          <a:p>
            <a:pPr algn="l" marL="0" indent="0" lvl="0">
              <a:lnSpc>
                <a:spcPts val="3693"/>
              </a:lnSpc>
              <a:spcBef>
                <a:spcPct val="0"/>
              </a:spcBef>
            </a:pPr>
            <a:r>
              <a:rPr lang="en-US" b="true" sz="2638">
                <a:solidFill>
                  <a:srgbClr val="163020"/>
                </a:solidFill>
                <a:latin typeface="Inter Bold"/>
                <a:ea typeface="Inter Bold"/>
                <a:cs typeface="Inter Bold"/>
                <a:sym typeface="Inter Bold"/>
              </a:rPr>
              <a:t>IMPROVED CUSTOMER ENGAGEMENT:</a:t>
            </a:r>
          </a:p>
        </p:txBody>
      </p:sp>
      <p:grpSp>
        <p:nvGrpSpPr>
          <p:cNvPr name="Group 22" id="22"/>
          <p:cNvGrpSpPr/>
          <p:nvPr/>
        </p:nvGrpSpPr>
        <p:grpSpPr>
          <a:xfrm rot="0">
            <a:off x="0" y="8497192"/>
            <a:ext cx="3658732" cy="1484917"/>
            <a:chOff x="0" y="0"/>
            <a:chExt cx="963617" cy="391089"/>
          </a:xfrm>
        </p:grpSpPr>
        <p:sp>
          <p:nvSpPr>
            <p:cNvPr name="Freeform 23" id="23"/>
            <p:cNvSpPr/>
            <p:nvPr/>
          </p:nvSpPr>
          <p:spPr>
            <a:xfrm flipH="false" flipV="false" rot="0">
              <a:off x="0" y="0"/>
              <a:ext cx="963617" cy="391089"/>
            </a:xfrm>
            <a:custGeom>
              <a:avLst/>
              <a:gdLst/>
              <a:ahLst/>
              <a:cxnLst/>
              <a:rect r="r" b="b" t="t" l="l"/>
              <a:pathLst>
                <a:path h="391089" w="963617">
                  <a:moveTo>
                    <a:pt x="0" y="0"/>
                  </a:moveTo>
                  <a:lnTo>
                    <a:pt x="963617" y="0"/>
                  </a:lnTo>
                  <a:lnTo>
                    <a:pt x="963617" y="391089"/>
                  </a:lnTo>
                  <a:lnTo>
                    <a:pt x="0" y="391089"/>
                  </a:lnTo>
                  <a:close/>
                </a:path>
              </a:pathLst>
            </a:custGeom>
            <a:solidFill>
              <a:srgbClr val="D6CC99">
                <a:alpha val="69804"/>
              </a:srgbClr>
            </a:solidFill>
          </p:spPr>
        </p:sp>
        <p:sp>
          <p:nvSpPr>
            <p:cNvPr name="TextBox 24" id="24"/>
            <p:cNvSpPr txBox="true"/>
            <p:nvPr/>
          </p:nvSpPr>
          <p:spPr>
            <a:xfrm>
              <a:off x="0" y="-47625"/>
              <a:ext cx="963617" cy="438714"/>
            </a:xfrm>
            <a:prstGeom prst="rect">
              <a:avLst/>
            </a:prstGeom>
          </p:spPr>
          <p:txBody>
            <a:bodyPr anchor="ctr" rtlCol="false" tIns="50800" lIns="50800" bIns="50800" rIns="50800"/>
            <a:lstStyle/>
            <a:p>
              <a:pPr algn="ctr">
                <a:lnSpc>
                  <a:spcPts val="3693"/>
                </a:lnSpc>
              </a:pPr>
            </a:p>
          </p:txBody>
        </p:sp>
      </p:grpSp>
      <p:sp>
        <p:nvSpPr>
          <p:cNvPr name="Freeform 25" id="25"/>
          <p:cNvSpPr/>
          <p:nvPr/>
        </p:nvSpPr>
        <p:spPr>
          <a:xfrm flipH="false" flipV="false" rot="0">
            <a:off x="8684484" y="8817834"/>
            <a:ext cx="880932" cy="880932"/>
          </a:xfrm>
          <a:custGeom>
            <a:avLst/>
            <a:gdLst/>
            <a:ahLst/>
            <a:cxnLst/>
            <a:rect r="r" b="b" t="t" l="l"/>
            <a:pathLst>
              <a:path h="880932" w="880932">
                <a:moveTo>
                  <a:pt x="0" y="0"/>
                </a:moveTo>
                <a:lnTo>
                  <a:pt x="880932" y="0"/>
                </a:lnTo>
                <a:lnTo>
                  <a:pt x="880932" y="880932"/>
                </a:lnTo>
                <a:lnTo>
                  <a:pt x="0" y="8809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814653"/>
            <a:ext cx="18288000" cy="4472347"/>
            <a:chOff x="0" y="0"/>
            <a:chExt cx="2833290" cy="692884"/>
          </a:xfrm>
        </p:grpSpPr>
        <p:sp>
          <p:nvSpPr>
            <p:cNvPr name="Freeform 3" id="3"/>
            <p:cNvSpPr/>
            <p:nvPr/>
          </p:nvSpPr>
          <p:spPr>
            <a:xfrm flipH="false" flipV="false" rot="0">
              <a:off x="0" y="0"/>
              <a:ext cx="2833290" cy="692884"/>
            </a:xfrm>
            <a:custGeom>
              <a:avLst/>
              <a:gdLst/>
              <a:ahLst/>
              <a:cxnLst/>
              <a:rect r="r" b="b" t="t" l="l"/>
              <a:pathLst>
                <a:path h="692884" w="2833290">
                  <a:moveTo>
                    <a:pt x="0" y="0"/>
                  </a:moveTo>
                  <a:lnTo>
                    <a:pt x="2833290" y="0"/>
                  </a:lnTo>
                  <a:lnTo>
                    <a:pt x="2833290" y="692884"/>
                  </a:lnTo>
                  <a:lnTo>
                    <a:pt x="0" y="692884"/>
                  </a:lnTo>
                  <a:close/>
                </a:path>
              </a:pathLst>
            </a:custGeom>
            <a:blipFill>
              <a:blip r:embed="rId2"/>
              <a:stretch>
                <a:fillRect l="0" t="-87516" r="0" b="-84922"/>
              </a:stretch>
            </a:blipFill>
          </p:spPr>
        </p:sp>
      </p:grpSp>
      <p:grpSp>
        <p:nvGrpSpPr>
          <p:cNvPr name="Group 4" id="4"/>
          <p:cNvGrpSpPr/>
          <p:nvPr/>
        </p:nvGrpSpPr>
        <p:grpSpPr>
          <a:xfrm rot="0">
            <a:off x="782247" y="3260192"/>
            <a:ext cx="5319476" cy="5809794"/>
            <a:chOff x="0" y="0"/>
            <a:chExt cx="1357732" cy="1482879"/>
          </a:xfrm>
        </p:grpSpPr>
        <p:sp>
          <p:nvSpPr>
            <p:cNvPr name="Freeform 5" id="5"/>
            <p:cNvSpPr/>
            <p:nvPr/>
          </p:nvSpPr>
          <p:spPr>
            <a:xfrm flipH="false" flipV="false" rot="0">
              <a:off x="0" y="0"/>
              <a:ext cx="1357732" cy="1482879"/>
            </a:xfrm>
            <a:custGeom>
              <a:avLst/>
              <a:gdLst/>
              <a:ahLst/>
              <a:cxnLst/>
              <a:rect r="r" b="b" t="t" l="l"/>
              <a:pathLst>
                <a:path h="1482879" w="1357732">
                  <a:moveTo>
                    <a:pt x="0" y="0"/>
                  </a:moveTo>
                  <a:lnTo>
                    <a:pt x="1357732" y="0"/>
                  </a:lnTo>
                  <a:lnTo>
                    <a:pt x="1357732" y="1482879"/>
                  </a:lnTo>
                  <a:lnTo>
                    <a:pt x="0" y="1482879"/>
                  </a:lnTo>
                  <a:close/>
                </a:path>
              </a:pathLst>
            </a:custGeom>
            <a:solidFill>
              <a:srgbClr val="2979FF"/>
            </a:solidFill>
          </p:spPr>
        </p:sp>
        <p:sp>
          <p:nvSpPr>
            <p:cNvPr name="TextBox 6" id="6"/>
            <p:cNvSpPr txBox="true"/>
            <p:nvPr/>
          </p:nvSpPr>
          <p:spPr>
            <a:xfrm>
              <a:off x="0" y="-47625"/>
              <a:ext cx="1357732" cy="1530504"/>
            </a:xfrm>
            <a:prstGeom prst="rect">
              <a:avLst/>
            </a:prstGeom>
          </p:spPr>
          <p:txBody>
            <a:bodyPr anchor="ctr" rtlCol="false" tIns="50800" lIns="50800" bIns="50800" rIns="50800"/>
            <a:lstStyle/>
            <a:p>
              <a:pPr algn="ctr">
                <a:lnSpc>
                  <a:spcPts val="3693"/>
                </a:lnSpc>
              </a:pPr>
            </a:p>
          </p:txBody>
        </p:sp>
      </p:grpSp>
      <p:grpSp>
        <p:nvGrpSpPr>
          <p:cNvPr name="Group 7" id="7"/>
          <p:cNvGrpSpPr/>
          <p:nvPr/>
        </p:nvGrpSpPr>
        <p:grpSpPr>
          <a:xfrm rot="0">
            <a:off x="6483483" y="3260192"/>
            <a:ext cx="5319476" cy="5809794"/>
            <a:chOff x="0" y="0"/>
            <a:chExt cx="1357732" cy="1482879"/>
          </a:xfrm>
        </p:grpSpPr>
        <p:sp>
          <p:nvSpPr>
            <p:cNvPr name="Freeform 8" id="8"/>
            <p:cNvSpPr/>
            <p:nvPr/>
          </p:nvSpPr>
          <p:spPr>
            <a:xfrm flipH="false" flipV="false" rot="0">
              <a:off x="0" y="0"/>
              <a:ext cx="1357732" cy="1482879"/>
            </a:xfrm>
            <a:custGeom>
              <a:avLst/>
              <a:gdLst/>
              <a:ahLst/>
              <a:cxnLst/>
              <a:rect r="r" b="b" t="t" l="l"/>
              <a:pathLst>
                <a:path h="1482879" w="1357732">
                  <a:moveTo>
                    <a:pt x="0" y="0"/>
                  </a:moveTo>
                  <a:lnTo>
                    <a:pt x="1357732" y="0"/>
                  </a:lnTo>
                  <a:lnTo>
                    <a:pt x="1357732" y="1482879"/>
                  </a:lnTo>
                  <a:lnTo>
                    <a:pt x="0" y="1482879"/>
                  </a:lnTo>
                  <a:close/>
                </a:path>
              </a:pathLst>
            </a:custGeom>
            <a:solidFill>
              <a:srgbClr val="2979FF"/>
            </a:solidFill>
          </p:spPr>
        </p:sp>
        <p:sp>
          <p:nvSpPr>
            <p:cNvPr name="TextBox 9" id="9"/>
            <p:cNvSpPr txBox="true"/>
            <p:nvPr/>
          </p:nvSpPr>
          <p:spPr>
            <a:xfrm>
              <a:off x="0" y="-47625"/>
              <a:ext cx="1357732" cy="1530504"/>
            </a:xfrm>
            <a:prstGeom prst="rect">
              <a:avLst/>
            </a:prstGeom>
          </p:spPr>
          <p:txBody>
            <a:bodyPr anchor="ctr" rtlCol="false" tIns="50800" lIns="50800" bIns="50800" rIns="50800"/>
            <a:lstStyle/>
            <a:p>
              <a:pPr algn="ctr">
                <a:lnSpc>
                  <a:spcPts val="3693"/>
                </a:lnSpc>
              </a:pPr>
            </a:p>
          </p:txBody>
        </p:sp>
      </p:grpSp>
      <p:sp>
        <p:nvSpPr>
          <p:cNvPr name="Freeform 10" id="10"/>
          <p:cNvSpPr/>
          <p:nvPr/>
        </p:nvSpPr>
        <p:spPr>
          <a:xfrm flipH="true" flipV="false" rot="0">
            <a:off x="-1681863" y="-1854977"/>
            <a:ext cx="8165347" cy="4602286"/>
          </a:xfrm>
          <a:custGeom>
            <a:avLst/>
            <a:gdLst/>
            <a:ahLst/>
            <a:cxnLst/>
            <a:rect r="r" b="b" t="t" l="l"/>
            <a:pathLst>
              <a:path h="4602286" w="8165347">
                <a:moveTo>
                  <a:pt x="8165346" y="0"/>
                </a:moveTo>
                <a:lnTo>
                  <a:pt x="0" y="0"/>
                </a:lnTo>
                <a:lnTo>
                  <a:pt x="0" y="4602287"/>
                </a:lnTo>
                <a:lnTo>
                  <a:pt x="8165346" y="4602287"/>
                </a:lnTo>
                <a:lnTo>
                  <a:pt x="8165346" y="0"/>
                </a:lnTo>
                <a:close/>
              </a:path>
            </a:pathLst>
          </a:custGeom>
          <a:blipFill>
            <a:blip r:embed="rId3">
              <a:alphaModFix amt="80000"/>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782247" y="1713093"/>
            <a:ext cx="16723506" cy="1328024"/>
          </a:xfrm>
          <a:prstGeom prst="rect">
            <a:avLst/>
          </a:prstGeom>
        </p:spPr>
        <p:txBody>
          <a:bodyPr anchor="t" rtlCol="false" tIns="0" lIns="0" bIns="0" rIns="0">
            <a:spAutoFit/>
          </a:bodyPr>
          <a:lstStyle/>
          <a:p>
            <a:pPr algn="ctr" marL="0" indent="0" lvl="0">
              <a:lnSpc>
                <a:spcPts val="10253"/>
              </a:lnSpc>
            </a:pPr>
            <a:r>
              <a:rPr lang="en-US" sz="9321" spc="466">
                <a:solidFill>
                  <a:srgbClr val="0B48B3"/>
                </a:solidFill>
                <a:latin typeface="League Spartan"/>
                <a:ea typeface="League Spartan"/>
                <a:cs typeface="League Spartan"/>
                <a:sym typeface="League Spartan"/>
              </a:rPr>
              <a:t>METHODOLOGY</a:t>
            </a:r>
          </a:p>
        </p:txBody>
      </p:sp>
      <p:sp>
        <p:nvSpPr>
          <p:cNvPr name="TextBox 12" id="12"/>
          <p:cNvSpPr txBox="true"/>
          <p:nvPr/>
        </p:nvSpPr>
        <p:spPr>
          <a:xfrm rot="0">
            <a:off x="1232189" y="4771437"/>
            <a:ext cx="4419594" cy="3858083"/>
          </a:xfrm>
          <a:prstGeom prst="rect">
            <a:avLst/>
          </a:prstGeom>
        </p:spPr>
        <p:txBody>
          <a:bodyPr anchor="t" rtlCol="false" tIns="0" lIns="0" bIns="0" rIns="0">
            <a:spAutoFit/>
          </a:bodyPr>
          <a:lstStyle/>
          <a:p>
            <a:pPr algn="just" marL="523045" indent="-261523" lvl="1">
              <a:lnSpc>
                <a:spcPts val="3876"/>
              </a:lnSpc>
              <a:buFont typeface="Arial"/>
              <a:buChar char="•"/>
            </a:pPr>
            <a:r>
              <a:rPr lang="en-US" sz="2422">
                <a:solidFill>
                  <a:srgbClr val="FFFFFF"/>
                </a:solidFill>
                <a:latin typeface="Arial Unicode"/>
                <a:ea typeface="Arial Unicode"/>
                <a:cs typeface="Arial Unicode"/>
                <a:sym typeface="Arial Unicode"/>
              </a:rPr>
              <a:t>Gather sales data, market research, and consumer feedback through surveys and analysis tools.</a:t>
            </a:r>
          </a:p>
          <a:p>
            <a:pPr algn="just" marL="523045" indent="-261523" lvl="1">
              <a:lnSpc>
                <a:spcPts val="3876"/>
              </a:lnSpc>
              <a:buFont typeface="Arial"/>
              <a:buChar char="•"/>
            </a:pPr>
            <a:r>
              <a:rPr lang="en-US" sz="2422">
                <a:solidFill>
                  <a:srgbClr val="FFFFFF"/>
                </a:solidFill>
                <a:latin typeface="Arial Unicode"/>
                <a:ea typeface="Arial Unicode"/>
                <a:cs typeface="Arial Unicode"/>
                <a:sym typeface="Arial Unicode"/>
              </a:rPr>
              <a:t>Utilize both primary and secondary research methods to gather comprehensive insights.</a:t>
            </a:r>
          </a:p>
        </p:txBody>
      </p:sp>
      <p:sp>
        <p:nvSpPr>
          <p:cNvPr name="TextBox 13" id="13"/>
          <p:cNvSpPr txBox="true"/>
          <p:nvPr/>
        </p:nvSpPr>
        <p:spPr>
          <a:xfrm rot="0">
            <a:off x="6939318" y="4771437"/>
            <a:ext cx="4419452" cy="3858083"/>
          </a:xfrm>
          <a:prstGeom prst="rect">
            <a:avLst/>
          </a:prstGeom>
        </p:spPr>
        <p:txBody>
          <a:bodyPr anchor="t" rtlCol="false" tIns="0" lIns="0" bIns="0" rIns="0">
            <a:spAutoFit/>
          </a:bodyPr>
          <a:lstStyle/>
          <a:p>
            <a:pPr algn="just" marL="523045" indent="-261523" lvl="1">
              <a:lnSpc>
                <a:spcPts val="3876"/>
              </a:lnSpc>
              <a:buFont typeface="Arial"/>
              <a:buChar char="•"/>
            </a:pPr>
            <a:r>
              <a:rPr lang="en-US" sz="2422">
                <a:solidFill>
                  <a:srgbClr val="FFFFFF"/>
                </a:solidFill>
                <a:latin typeface="Arial Unicode"/>
                <a:ea typeface="Arial Unicode"/>
                <a:cs typeface="Arial Unicode"/>
                <a:sym typeface="Arial Unicode"/>
              </a:rPr>
              <a:t>Collaborate to generate innovative ideas for product positioning, pricing, and promotional campaigns.</a:t>
            </a:r>
          </a:p>
          <a:p>
            <a:pPr algn="just" marL="523045" indent="-261523" lvl="1">
              <a:lnSpc>
                <a:spcPts val="3876"/>
              </a:lnSpc>
              <a:buFont typeface="Arial"/>
              <a:buChar char="•"/>
            </a:pPr>
            <a:r>
              <a:rPr lang="en-US" sz="2422">
                <a:solidFill>
                  <a:srgbClr val="FFFFFF"/>
                </a:solidFill>
                <a:latin typeface="Arial Unicode"/>
                <a:ea typeface="Arial Unicode"/>
                <a:cs typeface="Arial Unicode"/>
                <a:sym typeface="Arial Unicode"/>
              </a:rPr>
              <a:t>Consider various channels such as online platforms, partnerships, and offline marketing.</a:t>
            </a:r>
          </a:p>
        </p:txBody>
      </p:sp>
      <p:sp>
        <p:nvSpPr>
          <p:cNvPr name="TextBox 14" id="14"/>
          <p:cNvSpPr txBox="true"/>
          <p:nvPr/>
        </p:nvSpPr>
        <p:spPr>
          <a:xfrm rot="0">
            <a:off x="1232189" y="3601053"/>
            <a:ext cx="4419594" cy="907837"/>
          </a:xfrm>
          <a:prstGeom prst="rect">
            <a:avLst/>
          </a:prstGeom>
        </p:spPr>
        <p:txBody>
          <a:bodyPr anchor="t" rtlCol="false" tIns="0" lIns="0" bIns="0" rIns="0">
            <a:spAutoFit/>
          </a:bodyPr>
          <a:lstStyle/>
          <a:p>
            <a:pPr algn="ctr">
              <a:lnSpc>
                <a:spcPts val="3569"/>
              </a:lnSpc>
            </a:pPr>
            <a:r>
              <a:rPr lang="en-US" b="true" sz="3244">
                <a:solidFill>
                  <a:srgbClr val="FFFFFF"/>
                </a:solidFill>
                <a:latin typeface="Proxima Nova Bold"/>
                <a:ea typeface="Proxima Nova Bold"/>
                <a:cs typeface="Proxima Nova Bold"/>
                <a:sym typeface="Proxima Nova Bold"/>
              </a:rPr>
              <a:t>DATA </a:t>
            </a:r>
          </a:p>
          <a:p>
            <a:pPr algn="ctr" marL="0" indent="0" lvl="0">
              <a:lnSpc>
                <a:spcPts val="3569"/>
              </a:lnSpc>
            </a:pPr>
            <a:r>
              <a:rPr lang="en-US" b="true" sz="3244">
                <a:solidFill>
                  <a:srgbClr val="FFFFFF"/>
                </a:solidFill>
                <a:latin typeface="Proxima Nova Bold"/>
                <a:ea typeface="Proxima Nova Bold"/>
                <a:cs typeface="Proxima Nova Bold"/>
                <a:sym typeface="Proxima Nova Bold"/>
              </a:rPr>
              <a:t>COLLECTION:</a:t>
            </a:r>
          </a:p>
        </p:txBody>
      </p:sp>
      <p:sp>
        <p:nvSpPr>
          <p:cNvPr name="TextBox 15" id="15"/>
          <p:cNvSpPr txBox="true"/>
          <p:nvPr/>
        </p:nvSpPr>
        <p:spPr>
          <a:xfrm rot="0">
            <a:off x="6939318" y="3601053"/>
            <a:ext cx="4419452" cy="907837"/>
          </a:xfrm>
          <a:prstGeom prst="rect">
            <a:avLst/>
          </a:prstGeom>
        </p:spPr>
        <p:txBody>
          <a:bodyPr anchor="t" rtlCol="false" tIns="0" lIns="0" bIns="0" rIns="0">
            <a:spAutoFit/>
          </a:bodyPr>
          <a:lstStyle/>
          <a:p>
            <a:pPr algn="ctr" marL="0" indent="0" lvl="0">
              <a:lnSpc>
                <a:spcPts val="3569"/>
              </a:lnSpc>
            </a:pPr>
            <a:r>
              <a:rPr lang="en-US" b="true" sz="3244">
                <a:solidFill>
                  <a:srgbClr val="FFFFFF"/>
                </a:solidFill>
                <a:latin typeface="Proxima Nova Bold"/>
                <a:ea typeface="Proxima Nova Bold"/>
                <a:cs typeface="Proxima Nova Bold"/>
                <a:sym typeface="Proxima Nova Bold"/>
              </a:rPr>
              <a:t>BRAINSTORMING SESSIONS:</a:t>
            </a:r>
          </a:p>
        </p:txBody>
      </p:sp>
      <p:grpSp>
        <p:nvGrpSpPr>
          <p:cNvPr name="Group 16" id="16"/>
          <p:cNvGrpSpPr/>
          <p:nvPr/>
        </p:nvGrpSpPr>
        <p:grpSpPr>
          <a:xfrm rot="0">
            <a:off x="12186277" y="3260192"/>
            <a:ext cx="5319476" cy="5809794"/>
            <a:chOff x="0" y="0"/>
            <a:chExt cx="1357732" cy="1482879"/>
          </a:xfrm>
        </p:grpSpPr>
        <p:sp>
          <p:nvSpPr>
            <p:cNvPr name="Freeform 17" id="17"/>
            <p:cNvSpPr/>
            <p:nvPr/>
          </p:nvSpPr>
          <p:spPr>
            <a:xfrm flipH="false" flipV="false" rot="0">
              <a:off x="0" y="0"/>
              <a:ext cx="1357732" cy="1482879"/>
            </a:xfrm>
            <a:custGeom>
              <a:avLst/>
              <a:gdLst/>
              <a:ahLst/>
              <a:cxnLst/>
              <a:rect r="r" b="b" t="t" l="l"/>
              <a:pathLst>
                <a:path h="1482879" w="1357732">
                  <a:moveTo>
                    <a:pt x="0" y="0"/>
                  </a:moveTo>
                  <a:lnTo>
                    <a:pt x="1357732" y="0"/>
                  </a:lnTo>
                  <a:lnTo>
                    <a:pt x="1357732" y="1482879"/>
                  </a:lnTo>
                  <a:lnTo>
                    <a:pt x="0" y="1482879"/>
                  </a:lnTo>
                  <a:close/>
                </a:path>
              </a:pathLst>
            </a:custGeom>
            <a:solidFill>
              <a:srgbClr val="2979FF"/>
            </a:solidFill>
          </p:spPr>
        </p:sp>
        <p:sp>
          <p:nvSpPr>
            <p:cNvPr name="TextBox 18" id="18"/>
            <p:cNvSpPr txBox="true"/>
            <p:nvPr/>
          </p:nvSpPr>
          <p:spPr>
            <a:xfrm>
              <a:off x="0" y="-47625"/>
              <a:ext cx="1357732" cy="1530504"/>
            </a:xfrm>
            <a:prstGeom prst="rect">
              <a:avLst/>
            </a:prstGeom>
          </p:spPr>
          <p:txBody>
            <a:bodyPr anchor="ctr" rtlCol="false" tIns="50800" lIns="50800" bIns="50800" rIns="50800"/>
            <a:lstStyle/>
            <a:p>
              <a:pPr algn="ctr">
                <a:lnSpc>
                  <a:spcPts val="3693"/>
                </a:lnSpc>
              </a:pPr>
            </a:p>
          </p:txBody>
        </p:sp>
      </p:grpSp>
      <p:sp>
        <p:nvSpPr>
          <p:cNvPr name="TextBox 19" id="19"/>
          <p:cNvSpPr txBox="true"/>
          <p:nvPr/>
        </p:nvSpPr>
        <p:spPr>
          <a:xfrm rot="0">
            <a:off x="12684631" y="4771437"/>
            <a:ext cx="4322768" cy="3372345"/>
          </a:xfrm>
          <a:prstGeom prst="rect">
            <a:avLst/>
          </a:prstGeom>
        </p:spPr>
        <p:txBody>
          <a:bodyPr anchor="t" rtlCol="false" tIns="0" lIns="0" bIns="0" rIns="0">
            <a:spAutoFit/>
          </a:bodyPr>
          <a:lstStyle/>
          <a:p>
            <a:pPr algn="just" marL="523045" indent="-261523" lvl="1">
              <a:lnSpc>
                <a:spcPts val="3876"/>
              </a:lnSpc>
              <a:buFont typeface="Arial"/>
              <a:buChar char="•"/>
            </a:pPr>
            <a:r>
              <a:rPr lang="en-US" sz="2422">
                <a:solidFill>
                  <a:srgbClr val="FFFFFF"/>
                </a:solidFill>
                <a:latin typeface="Arial Unicode"/>
                <a:ea typeface="Arial Unicode"/>
                <a:cs typeface="Arial Unicode"/>
                <a:sym typeface="Arial Unicode"/>
              </a:rPr>
              <a:t>Pilot the proposed strategies on a smaller scale to assess their effectiveness. </a:t>
            </a:r>
          </a:p>
          <a:p>
            <a:pPr algn="just" marL="523045" indent="-261523" lvl="1">
              <a:lnSpc>
                <a:spcPts val="3876"/>
              </a:lnSpc>
              <a:buFont typeface="Arial"/>
              <a:buChar char="•"/>
            </a:pPr>
            <a:r>
              <a:rPr lang="en-US" sz="2422">
                <a:solidFill>
                  <a:srgbClr val="FFFFFF"/>
                </a:solidFill>
                <a:latin typeface="Arial Unicode"/>
                <a:ea typeface="Arial Unicode"/>
                <a:cs typeface="Arial Unicode"/>
                <a:sym typeface="Arial Unicode"/>
              </a:rPr>
              <a:t>Gather feedback, iterate, and refine the strategies based on initial results.</a:t>
            </a:r>
          </a:p>
        </p:txBody>
      </p:sp>
      <p:sp>
        <p:nvSpPr>
          <p:cNvPr name="TextBox 20" id="20"/>
          <p:cNvSpPr txBox="true"/>
          <p:nvPr/>
        </p:nvSpPr>
        <p:spPr>
          <a:xfrm rot="0">
            <a:off x="12684631" y="3601053"/>
            <a:ext cx="4322768" cy="907837"/>
          </a:xfrm>
          <a:prstGeom prst="rect">
            <a:avLst/>
          </a:prstGeom>
        </p:spPr>
        <p:txBody>
          <a:bodyPr anchor="t" rtlCol="false" tIns="0" lIns="0" bIns="0" rIns="0">
            <a:spAutoFit/>
          </a:bodyPr>
          <a:lstStyle/>
          <a:p>
            <a:pPr algn="ctr" marL="0" indent="0" lvl="0">
              <a:lnSpc>
                <a:spcPts val="3569"/>
              </a:lnSpc>
            </a:pPr>
            <a:r>
              <a:rPr lang="en-US" b="true" sz="3244">
                <a:solidFill>
                  <a:srgbClr val="FFFFFF"/>
                </a:solidFill>
                <a:latin typeface="Proxima Nova Bold"/>
                <a:ea typeface="Proxima Nova Bold"/>
                <a:cs typeface="Proxima Nova Bold"/>
                <a:sym typeface="Proxima Nova Bold"/>
              </a:rPr>
              <a:t>TESTING AND REFINEMENT:</a:t>
            </a:r>
          </a:p>
        </p:txBody>
      </p:sp>
      <p:grpSp>
        <p:nvGrpSpPr>
          <p:cNvPr name="Group 21" id="21"/>
          <p:cNvGrpSpPr/>
          <p:nvPr/>
        </p:nvGrpSpPr>
        <p:grpSpPr>
          <a:xfrm rot="0">
            <a:off x="-42250" y="8372824"/>
            <a:ext cx="1070950" cy="1914176"/>
            <a:chOff x="0" y="0"/>
            <a:chExt cx="282061" cy="504145"/>
          </a:xfrm>
        </p:grpSpPr>
        <p:sp>
          <p:nvSpPr>
            <p:cNvPr name="Freeform 22" id="22"/>
            <p:cNvSpPr/>
            <p:nvPr/>
          </p:nvSpPr>
          <p:spPr>
            <a:xfrm flipH="false" flipV="false" rot="0">
              <a:off x="0" y="0"/>
              <a:ext cx="282061" cy="504145"/>
            </a:xfrm>
            <a:custGeom>
              <a:avLst/>
              <a:gdLst/>
              <a:ahLst/>
              <a:cxnLst/>
              <a:rect r="r" b="b" t="t" l="l"/>
              <a:pathLst>
                <a:path h="504145" w="282061">
                  <a:moveTo>
                    <a:pt x="0" y="0"/>
                  </a:moveTo>
                  <a:lnTo>
                    <a:pt x="282061" y="0"/>
                  </a:lnTo>
                  <a:lnTo>
                    <a:pt x="282061" y="504145"/>
                  </a:lnTo>
                  <a:lnTo>
                    <a:pt x="0" y="504145"/>
                  </a:lnTo>
                  <a:close/>
                </a:path>
              </a:pathLst>
            </a:custGeom>
            <a:solidFill>
              <a:srgbClr val="D6CC99">
                <a:alpha val="69804"/>
              </a:srgbClr>
            </a:solidFill>
          </p:spPr>
        </p:sp>
        <p:sp>
          <p:nvSpPr>
            <p:cNvPr name="TextBox 23" id="23"/>
            <p:cNvSpPr txBox="true"/>
            <p:nvPr/>
          </p:nvSpPr>
          <p:spPr>
            <a:xfrm>
              <a:off x="0" y="-47625"/>
              <a:ext cx="282061" cy="551770"/>
            </a:xfrm>
            <a:prstGeom prst="rect">
              <a:avLst/>
            </a:prstGeom>
          </p:spPr>
          <p:txBody>
            <a:bodyPr anchor="ctr" rtlCol="false" tIns="50800" lIns="50800" bIns="50800" rIns="50800"/>
            <a:lstStyle/>
            <a:p>
              <a:pPr algn="ctr">
                <a:lnSpc>
                  <a:spcPts val="3693"/>
                </a:lnSpc>
              </a:pPr>
            </a:p>
          </p:txBody>
        </p:sp>
      </p:grpSp>
      <p:sp>
        <p:nvSpPr>
          <p:cNvPr name="Freeform 24" id="24"/>
          <p:cNvSpPr/>
          <p:nvPr/>
        </p:nvSpPr>
        <p:spPr>
          <a:xfrm flipH="false" flipV="false" rot="0">
            <a:off x="16624821" y="8817834"/>
            <a:ext cx="880932" cy="880932"/>
          </a:xfrm>
          <a:custGeom>
            <a:avLst/>
            <a:gdLst/>
            <a:ahLst/>
            <a:cxnLst/>
            <a:rect r="r" b="b" t="t" l="l"/>
            <a:pathLst>
              <a:path h="880932" w="880932">
                <a:moveTo>
                  <a:pt x="0" y="0"/>
                </a:moveTo>
                <a:lnTo>
                  <a:pt x="880932" y="0"/>
                </a:lnTo>
                <a:lnTo>
                  <a:pt x="880932" y="880932"/>
                </a:lnTo>
                <a:lnTo>
                  <a:pt x="0" y="8809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28229" y="547748"/>
            <a:ext cx="6631071" cy="9387602"/>
            <a:chOff x="0" y="0"/>
            <a:chExt cx="1027326" cy="1454385"/>
          </a:xfrm>
        </p:grpSpPr>
        <p:sp>
          <p:nvSpPr>
            <p:cNvPr name="Freeform 3" id="3"/>
            <p:cNvSpPr/>
            <p:nvPr/>
          </p:nvSpPr>
          <p:spPr>
            <a:xfrm flipH="false" flipV="false" rot="0">
              <a:off x="0" y="0"/>
              <a:ext cx="1027326" cy="1454385"/>
            </a:xfrm>
            <a:custGeom>
              <a:avLst/>
              <a:gdLst/>
              <a:ahLst/>
              <a:cxnLst/>
              <a:rect r="r" b="b" t="t" l="l"/>
              <a:pathLst>
                <a:path h="1454385" w="1027326">
                  <a:moveTo>
                    <a:pt x="0" y="0"/>
                  </a:moveTo>
                  <a:lnTo>
                    <a:pt x="1027326" y="0"/>
                  </a:lnTo>
                  <a:lnTo>
                    <a:pt x="1027326" y="1454385"/>
                  </a:lnTo>
                  <a:lnTo>
                    <a:pt x="0" y="1454385"/>
                  </a:lnTo>
                  <a:close/>
                </a:path>
              </a:pathLst>
            </a:custGeom>
            <a:blipFill>
              <a:blip r:embed="rId2"/>
              <a:stretch>
                <a:fillRect l="0" t="-3010" r="0" b="-3010"/>
              </a:stretch>
            </a:blipFill>
          </p:spPr>
        </p:sp>
      </p:grpSp>
      <p:grpSp>
        <p:nvGrpSpPr>
          <p:cNvPr name="Group 4" id="4"/>
          <p:cNvGrpSpPr/>
          <p:nvPr/>
        </p:nvGrpSpPr>
        <p:grpSpPr>
          <a:xfrm rot="0">
            <a:off x="0" y="6000355"/>
            <a:ext cx="10628229" cy="3934995"/>
            <a:chOff x="0" y="0"/>
            <a:chExt cx="2799204" cy="1036377"/>
          </a:xfrm>
        </p:grpSpPr>
        <p:sp>
          <p:nvSpPr>
            <p:cNvPr name="Freeform 5" id="5"/>
            <p:cNvSpPr/>
            <p:nvPr/>
          </p:nvSpPr>
          <p:spPr>
            <a:xfrm flipH="false" flipV="false" rot="0">
              <a:off x="0" y="0"/>
              <a:ext cx="2799205" cy="1036377"/>
            </a:xfrm>
            <a:custGeom>
              <a:avLst/>
              <a:gdLst/>
              <a:ahLst/>
              <a:cxnLst/>
              <a:rect r="r" b="b" t="t" l="l"/>
              <a:pathLst>
                <a:path h="1036377" w="2799205">
                  <a:moveTo>
                    <a:pt x="0" y="0"/>
                  </a:moveTo>
                  <a:lnTo>
                    <a:pt x="2799205" y="0"/>
                  </a:lnTo>
                  <a:lnTo>
                    <a:pt x="2799205" y="1036377"/>
                  </a:lnTo>
                  <a:lnTo>
                    <a:pt x="0" y="1036377"/>
                  </a:lnTo>
                  <a:close/>
                </a:path>
              </a:pathLst>
            </a:custGeom>
            <a:solidFill>
              <a:srgbClr val="2979FF"/>
            </a:solidFill>
          </p:spPr>
        </p:sp>
        <p:sp>
          <p:nvSpPr>
            <p:cNvPr name="TextBox 6" id="6"/>
            <p:cNvSpPr txBox="true"/>
            <p:nvPr/>
          </p:nvSpPr>
          <p:spPr>
            <a:xfrm>
              <a:off x="0" y="-47625"/>
              <a:ext cx="2799204" cy="1084002"/>
            </a:xfrm>
            <a:prstGeom prst="rect">
              <a:avLst/>
            </a:prstGeom>
          </p:spPr>
          <p:txBody>
            <a:bodyPr anchor="ctr" rtlCol="false" tIns="50800" lIns="50800" bIns="50800" rIns="50800"/>
            <a:lstStyle/>
            <a:p>
              <a:pPr algn="ctr">
                <a:lnSpc>
                  <a:spcPts val="3693"/>
                </a:lnSpc>
              </a:pPr>
            </a:p>
          </p:txBody>
        </p:sp>
      </p:grpSp>
      <p:sp>
        <p:nvSpPr>
          <p:cNvPr name="TextBox 7" id="7"/>
          <p:cNvSpPr txBox="true"/>
          <p:nvPr/>
        </p:nvSpPr>
        <p:spPr>
          <a:xfrm rot="0">
            <a:off x="1053428" y="6411097"/>
            <a:ext cx="8521373" cy="1815877"/>
          </a:xfrm>
          <a:prstGeom prst="rect">
            <a:avLst/>
          </a:prstGeom>
        </p:spPr>
        <p:txBody>
          <a:bodyPr anchor="t" rtlCol="false" tIns="0" lIns="0" bIns="0" rIns="0">
            <a:spAutoFit/>
          </a:bodyPr>
          <a:lstStyle/>
          <a:p>
            <a:pPr algn="l">
              <a:lnSpc>
                <a:spcPts val="6999"/>
              </a:lnSpc>
            </a:pPr>
            <a:r>
              <a:rPr lang="en-US" sz="6999" spc="489">
                <a:solidFill>
                  <a:srgbClr val="FFFFFF"/>
                </a:solidFill>
                <a:latin typeface="League Spartan"/>
                <a:ea typeface="League Spartan"/>
                <a:cs typeface="League Spartan"/>
                <a:sym typeface="League Spartan"/>
              </a:rPr>
              <a:t>DATA </a:t>
            </a:r>
          </a:p>
          <a:p>
            <a:pPr algn="l" marL="0" indent="0" lvl="0">
              <a:lnSpc>
                <a:spcPts val="6999"/>
              </a:lnSpc>
            </a:pPr>
            <a:r>
              <a:rPr lang="en-US" sz="6999" spc="489">
                <a:solidFill>
                  <a:srgbClr val="FFFFFF"/>
                </a:solidFill>
                <a:latin typeface="League Spartan"/>
                <a:ea typeface="League Spartan"/>
                <a:cs typeface="League Spartan"/>
                <a:sym typeface="League Spartan"/>
              </a:rPr>
              <a:t>ANALYSIS</a:t>
            </a:r>
          </a:p>
        </p:txBody>
      </p:sp>
      <p:sp>
        <p:nvSpPr>
          <p:cNvPr name="TextBox 8" id="8"/>
          <p:cNvSpPr txBox="true"/>
          <p:nvPr/>
        </p:nvSpPr>
        <p:spPr>
          <a:xfrm rot="0">
            <a:off x="1053428" y="8188873"/>
            <a:ext cx="8521373" cy="1469086"/>
          </a:xfrm>
          <a:prstGeom prst="rect">
            <a:avLst/>
          </a:prstGeom>
        </p:spPr>
        <p:txBody>
          <a:bodyPr anchor="t" rtlCol="false" tIns="0" lIns="0" bIns="0" rIns="0">
            <a:spAutoFit/>
          </a:bodyPr>
          <a:lstStyle/>
          <a:p>
            <a:pPr algn="just">
              <a:lnSpc>
                <a:spcPts val="2993"/>
              </a:lnSpc>
            </a:pPr>
            <a:r>
              <a:rPr lang="en-US" sz="2138">
                <a:solidFill>
                  <a:srgbClr val="FFFFFF"/>
                </a:solidFill>
                <a:latin typeface="Inter"/>
                <a:ea typeface="Inter"/>
                <a:cs typeface="Inter"/>
                <a:sym typeface="Inter"/>
              </a:rPr>
              <a:t>Over the past year, sales for Warner &amp; Spencer have experienced a consistent decline, dropping month-on-month. The graphical representation of sales volumes reveals a noticeable downward trend, especially in the last quarter.</a:t>
            </a:r>
          </a:p>
        </p:txBody>
      </p:sp>
      <p:pic>
        <p:nvPicPr>
          <p:cNvPr name="Picture 9" id="9"/>
          <p:cNvPicPr>
            <a:picLocks noChangeAspect="true"/>
          </p:cNvPicPr>
          <p:nvPr/>
        </p:nvPicPr>
        <p:blipFill>
          <a:blip r:embed="rId3"/>
          <a:stretch>
            <a:fillRect/>
          </a:stretch>
        </p:blipFill>
        <p:spPr>
          <a:xfrm rot="0">
            <a:off x="348224" y="-293280"/>
            <a:ext cx="10092334" cy="6807804"/>
          </a:xfrm>
          <a:prstGeom prst="rect">
            <a:avLst/>
          </a:prstGeom>
        </p:spPr>
      </p:pic>
      <p:grpSp>
        <p:nvGrpSpPr>
          <p:cNvPr name="Group 10" id="10"/>
          <p:cNvGrpSpPr/>
          <p:nvPr/>
        </p:nvGrpSpPr>
        <p:grpSpPr>
          <a:xfrm rot="0">
            <a:off x="16723825" y="1028700"/>
            <a:ext cx="1070950" cy="2954513"/>
            <a:chOff x="0" y="0"/>
            <a:chExt cx="282061" cy="778143"/>
          </a:xfrm>
        </p:grpSpPr>
        <p:sp>
          <p:nvSpPr>
            <p:cNvPr name="Freeform 11" id="11"/>
            <p:cNvSpPr/>
            <p:nvPr/>
          </p:nvSpPr>
          <p:spPr>
            <a:xfrm flipH="false" flipV="false" rot="0">
              <a:off x="0" y="0"/>
              <a:ext cx="282061" cy="778143"/>
            </a:xfrm>
            <a:custGeom>
              <a:avLst/>
              <a:gdLst/>
              <a:ahLst/>
              <a:cxnLst/>
              <a:rect r="r" b="b" t="t" l="l"/>
              <a:pathLst>
                <a:path h="778143" w="282061">
                  <a:moveTo>
                    <a:pt x="0" y="0"/>
                  </a:moveTo>
                  <a:lnTo>
                    <a:pt x="282061" y="0"/>
                  </a:lnTo>
                  <a:lnTo>
                    <a:pt x="282061" y="778143"/>
                  </a:lnTo>
                  <a:lnTo>
                    <a:pt x="0" y="778143"/>
                  </a:lnTo>
                  <a:close/>
                </a:path>
              </a:pathLst>
            </a:custGeom>
            <a:solidFill>
              <a:srgbClr val="D6CC99">
                <a:alpha val="69804"/>
              </a:srgbClr>
            </a:solidFill>
          </p:spPr>
        </p:sp>
        <p:sp>
          <p:nvSpPr>
            <p:cNvPr name="TextBox 12" id="12"/>
            <p:cNvSpPr txBox="true"/>
            <p:nvPr/>
          </p:nvSpPr>
          <p:spPr>
            <a:xfrm>
              <a:off x="0" y="-47625"/>
              <a:ext cx="282061" cy="825768"/>
            </a:xfrm>
            <a:prstGeom prst="rect">
              <a:avLst/>
            </a:prstGeom>
          </p:spPr>
          <p:txBody>
            <a:bodyPr anchor="ctr" rtlCol="false" tIns="50800" lIns="50800" bIns="50800" rIns="50800"/>
            <a:lstStyle/>
            <a:p>
              <a:pPr algn="ctr">
                <a:lnSpc>
                  <a:spcPts val="3693"/>
                </a:lnSpc>
              </a:pPr>
            </a:p>
          </p:txBody>
        </p:sp>
      </p:grpSp>
      <p:sp>
        <p:nvSpPr>
          <p:cNvPr name="Freeform 13" id="13"/>
          <p:cNvSpPr/>
          <p:nvPr/>
        </p:nvSpPr>
        <p:spPr>
          <a:xfrm flipH="false" flipV="false" rot="0">
            <a:off x="16818834" y="9054419"/>
            <a:ext cx="880932" cy="880932"/>
          </a:xfrm>
          <a:custGeom>
            <a:avLst/>
            <a:gdLst/>
            <a:ahLst/>
            <a:cxnLst/>
            <a:rect r="r" b="b" t="t" l="l"/>
            <a:pathLst>
              <a:path h="880932" w="880932">
                <a:moveTo>
                  <a:pt x="0" y="0"/>
                </a:moveTo>
                <a:lnTo>
                  <a:pt x="880932" y="0"/>
                </a:lnTo>
                <a:lnTo>
                  <a:pt x="880932" y="880932"/>
                </a:lnTo>
                <a:lnTo>
                  <a:pt x="0" y="8809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DAGgmGZfaMA</dc:identifier>
  <dcterms:modified xsi:type="dcterms:W3CDTF">2011-08-01T06:04:30Z</dcterms:modified>
  <cp:revision>1</cp:revision>
  <dc:title>Green Simple Shampoo Product Sales Strategy Project Presentation</dc:title>
</cp:coreProperties>
</file>