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Hammersmith One"/>
      <p:regular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Barlow Condense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regular.fntdata"/><Relationship Id="rId14" Type="http://schemas.openxmlformats.org/officeDocument/2006/relationships/font" Target="fonts/HammersmithOne-regular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Condensed-bold.fntdata"/><Relationship Id="rId6" Type="http://schemas.openxmlformats.org/officeDocument/2006/relationships/slide" Target="slides/slide1.xml"/><Relationship Id="rId18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336696"/>
          </a:xfrm>
          <a:custGeom>
            <a:rect b="b" l="l" r="r" t="t"/>
            <a:pathLst>
              <a:path extrusionOk="0" h="10336696" w="18288000">
                <a:moveTo>
                  <a:pt x="0" y="0"/>
                </a:moveTo>
                <a:lnTo>
                  <a:pt x="18288000" y="0"/>
                </a:lnTo>
                <a:lnTo>
                  <a:pt x="18288000" y="10336696"/>
                </a:lnTo>
                <a:lnTo>
                  <a:pt x="0" y="1033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2251880" y="3344103"/>
            <a:ext cx="2639990" cy="357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4" u="none" cap="none" strike="noStrike">
                <a:solidFill>
                  <a:srgbClr val="EAE5DF"/>
                </a:solidFill>
                <a:latin typeface="Inter"/>
                <a:ea typeface="Inter"/>
                <a:cs typeface="Inter"/>
                <a:sym typeface="Inter"/>
              </a:rPr>
              <a:t>CREATIVE ROADMAP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175975" y="3953100"/>
            <a:ext cx="6414000" cy="3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5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32" u="none" cap="none" strike="noStrike">
                <a:solidFill>
                  <a:srgbClr val="A67756"/>
                </a:solidFill>
                <a:latin typeface="Inter"/>
                <a:ea typeface="Inter"/>
                <a:cs typeface="Inter"/>
                <a:sym typeface="Inter"/>
              </a:rPr>
              <a:t>CREMATIVE</a:t>
            </a:r>
            <a:endParaRPr/>
          </a:p>
          <a:p>
            <a:pPr indent="0" lvl="0" marL="0" marR="0" rtl="0" algn="l">
              <a:lnSpc>
                <a:spcPct val="1655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1" u="none" cap="none" strike="noStrike">
                <a:solidFill>
                  <a:srgbClr val="F5F2F3"/>
                </a:solidFill>
                <a:latin typeface="Inter"/>
                <a:ea typeface="Inter"/>
                <a:cs typeface="Inter"/>
                <a:sym typeface="Inter"/>
              </a:rPr>
              <a:t>SENJA KOPI</a:t>
            </a:r>
            <a:endParaRPr/>
          </a:p>
          <a:p>
            <a:pPr indent="0" lvl="0" marL="0" marR="0" rtl="0" algn="l">
              <a:lnSpc>
                <a:spcPct val="1655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1" u="none" cap="none" strike="noStrike">
                <a:solidFill>
                  <a:srgbClr val="F5F2F3"/>
                </a:solidFill>
                <a:latin typeface="Inter"/>
                <a:ea typeface="Inter"/>
                <a:cs typeface="Inter"/>
                <a:sym typeface="Inter"/>
              </a:rPr>
              <a:t>RELAUNCH</a:t>
            </a:r>
            <a:endParaRPr/>
          </a:p>
          <a:p>
            <a:pPr indent="0" lvl="0" marL="0" marR="0" rtl="0" algn="l">
              <a:lnSpc>
                <a:spcPct val="1655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DCD2CC"/>
                </a:solidFill>
                <a:latin typeface="Inter"/>
                <a:ea typeface="Inter"/>
                <a:cs typeface="Inter"/>
                <a:sym typeface="Inter"/>
              </a:rPr>
              <a:t>TARGET AUDIENCE: PRESENTATION</a:t>
            </a:r>
            <a:endParaRPr/>
          </a:p>
          <a:p>
            <a:pPr indent="0" lvl="0" marL="0" marR="0" rtl="0" algn="l">
              <a:lnSpc>
                <a:spcPct val="1655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DCD2CC"/>
                </a:solidFill>
                <a:latin typeface="Inter"/>
                <a:ea typeface="Inter"/>
                <a:cs typeface="Inter"/>
                <a:sym typeface="Inter"/>
              </a:rPr>
              <a:t>SLIDE: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223572" y="7993425"/>
            <a:ext cx="4669234" cy="120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3" u="none" cap="none" strike="noStrike">
                <a:solidFill>
                  <a:srgbClr val="EAE5DF"/>
                </a:solidFill>
                <a:latin typeface="Inter"/>
                <a:ea typeface="Inter"/>
                <a:cs typeface="Inter"/>
                <a:sym typeface="Inter"/>
              </a:rPr>
              <a:t>Indian male shop owners</a:t>
            </a:r>
            <a:endParaRPr/>
          </a:p>
          <a:p>
            <a:pPr indent="0" lvl="0" marL="0" marR="0" rtl="0" algn="l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3" u="none" cap="none" strike="noStrike">
                <a:solidFill>
                  <a:srgbClr val="EAE5DF"/>
                </a:solidFill>
                <a:latin typeface="Inter"/>
                <a:ea typeface="Inter"/>
                <a:cs typeface="Inter"/>
                <a:sym typeface="Inter"/>
              </a:rPr>
              <a:t>Chinese female marketing team</a:t>
            </a:r>
            <a:endParaRPr/>
          </a:p>
          <a:p>
            <a:pPr indent="0" lvl="0" marL="0" marR="0" rtl="0" algn="l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3" u="none" cap="none" strike="noStrike">
                <a:solidFill>
                  <a:srgbClr val="EAE5DF"/>
                </a:solidFill>
                <a:latin typeface="Inter"/>
                <a:ea typeface="Inter"/>
                <a:cs typeface="Inter"/>
                <a:sym typeface="Inter"/>
              </a:rPr>
              <a:t>Pacific Islander male designers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0151094" y="6142258"/>
            <a:ext cx="1875014" cy="440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5" u="none" cap="none" strike="noStrike">
                <a:solidFill>
                  <a:srgbClr val="EAE5DF"/>
                </a:solidFill>
                <a:latin typeface="Inter"/>
                <a:ea typeface="Inter"/>
                <a:cs typeface="Inter"/>
                <a:sym typeface="Inter"/>
              </a:rPr>
              <a:t>SENJA KOPI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6283827" y="8693012"/>
            <a:ext cx="504803" cy="2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F5F2F3"/>
                </a:solidFill>
                <a:latin typeface="Inter"/>
                <a:ea typeface="Inter"/>
                <a:cs typeface="Inter"/>
                <a:sym typeface="Inter"/>
              </a:rPr>
              <a:t>TITLE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5020609" y="8853432"/>
            <a:ext cx="2263951" cy="854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80" u="none" cap="none" strike="noStrike">
                <a:solidFill>
                  <a:srgbClr val="F5F2F3"/>
                </a:solidFill>
                <a:latin typeface="Inter"/>
                <a:ea typeface="Inter"/>
                <a:cs typeface="Inter"/>
                <a:sym typeface="Inter"/>
              </a:rPr>
              <a:t>94-209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4B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18478714" cy="10444490"/>
          </a:xfrm>
          <a:custGeom>
            <a:rect b="b" l="l" r="r" t="t"/>
            <a:pathLst>
              <a:path extrusionOk="0" h="10444490" w="18478714">
                <a:moveTo>
                  <a:pt x="0" y="0"/>
                </a:moveTo>
                <a:lnTo>
                  <a:pt x="18478714" y="0"/>
                </a:lnTo>
                <a:lnTo>
                  <a:pt x="18478714" y="10444490"/>
                </a:lnTo>
                <a:lnTo>
                  <a:pt x="0" y="10444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7180610" y="1136882"/>
            <a:ext cx="10270794" cy="1461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21" u="none" cap="none" strike="noStrike">
                <a:solidFill>
                  <a:srgbClr val="0C0D0D"/>
                </a:solidFill>
                <a:latin typeface="Inter"/>
                <a:ea typeface="Inter"/>
                <a:cs typeface="Inter"/>
                <a:sym typeface="Inter"/>
              </a:rPr>
              <a:t>Relaunching a Local Coffee Shop</a:t>
            </a:r>
            <a:endParaRPr/>
          </a:p>
          <a:p>
            <a:pPr indent="0" lvl="0" marL="0" marR="0" rtl="0" algn="l">
              <a:lnSpc>
                <a:spcPct val="142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21" u="none" cap="none" strike="noStrike">
                <a:solidFill>
                  <a:srgbClr val="0C0D0D"/>
                </a:solidFill>
                <a:latin typeface="Inter"/>
                <a:ea typeface="Inter"/>
                <a:cs typeface="Inter"/>
                <a:sym typeface="Inter"/>
              </a:rPr>
              <a:t>Brand: Senja Kopí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462710" y="3842708"/>
            <a:ext cx="1758707" cy="4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34" u="none" cap="none" strike="noStrike">
                <a:solidFill>
                  <a:srgbClr val="B76259"/>
                </a:solidFill>
                <a:latin typeface="Inter"/>
                <a:ea typeface="Inter"/>
                <a:cs typeface="Inter"/>
                <a:sym typeface="Inter"/>
              </a:rPr>
              <a:t>Objective: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372116" y="4519671"/>
            <a:ext cx="6756797" cy="228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Create a fresh and modern brand image,</a:t>
            </a:r>
            <a:endParaRPr/>
          </a:p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and increase customer engagement,</a:t>
            </a:r>
            <a:endParaRPr/>
          </a:p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and expand market reach</a:t>
            </a:r>
            <a:endParaRPr/>
          </a:p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• Create a senjaa cofffee marke's coffie-shopt&gt;</a:t>
            </a:r>
            <a:endParaRPr/>
          </a:p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Senja Kopi engading popularity market kop: and</a:t>
            </a:r>
            <a:endParaRPr/>
          </a:p>
          <a:p>
            <a:pPr indent="0" lvl="0" marL="0" marR="0" rtl="0" algn="ctr">
              <a:lnSpc>
                <a:spcPct val="1282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2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expanding clenter:..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0523072" y="7609160"/>
            <a:ext cx="2240910" cy="440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1" u="none" cap="none" strike="noStrike">
                <a:solidFill>
                  <a:srgbClr val="B3625E"/>
                </a:solidFill>
                <a:latin typeface="Inter"/>
                <a:ea typeface="Inter"/>
                <a:cs typeface="Inter"/>
                <a:sym typeface="Inter"/>
              </a:rPr>
              <a:t>Projectic Goal: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770881" y="8297846"/>
            <a:ext cx="4797888" cy="11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9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20% increase in sales within months</a:t>
            </a:r>
            <a:endParaRPr/>
          </a:p>
          <a:p>
            <a:pPr indent="0" lvl="0" marL="0" marR="0" rtl="0" algn="l">
              <a:lnSpc>
                <a:spcPct val="1232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9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2%.00 nii sale within 6 months</a:t>
            </a:r>
            <a:endParaRPr/>
          </a:p>
          <a:p>
            <a:pPr indent="0" lvl="0" marL="0" marR="0" rtl="0" algn="l">
              <a:lnSpc>
                <a:spcPct val="123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9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Increase in sales of ik months</a:t>
            </a:r>
            <a:endParaRPr/>
          </a:p>
          <a:p>
            <a:pPr indent="0" lvl="0" marL="0" marR="0" rtl="0" algn="l">
              <a:lnSpc>
                <a:spcPct val="1232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6" u="none" cap="none" strike="noStrike">
                <a:solidFill>
                  <a:srgbClr val="1B1D1C"/>
                </a:solidFill>
                <a:latin typeface="Inter"/>
                <a:ea typeface="Inter"/>
                <a:cs typeface="Inter"/>
                <a:sym typeface="Inter"/>
              </a:rPr>
              <a:t>Increase of the roipulitar within 6 nonths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18288000" cy="10336696"/>
          </a:xfrm>
          <a:custGeom>
            <a:rect b="b" l="l" r="r" t="t"/>
            <a:pathLst>
              <a:path extrusionOk="0" h="10336696" w="18288000">
                <a:moveTo>
                  <a:pt x="0" y="0"/>
                </a:moveTo>
                <a:lnTo>
                  <a:pt x="18288000" y="0"/>
                </a:lnTo>
                <a:lnTo>
                  <a:pt x="18288000" y="10336696"/>
                </a:lnTo>
                <a:lnTo>
                  <a:pt x="0" y="1033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5"/>
          <p:cNvSpPr txBox="1"/>
          <p:nvPr/>
        </p:nvSpPr>
        <p:spPr>
          <a:xfrm>
            <a:off x="2622721" y="1225140"/>
            <a:ext cx="1910733" cy="297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8" u="none" cap="none" strike="noStrike">
                <a:solidFill>
                  <a:srgbClr val="F4D4BA"/>
                </a:solidFill>
                <a:latin typeface="Inter"/>
                <a:ea typeface="Inter"/>
                <a:cs typeface="Inter"/>
                <a:sym typeface="Inter"/>
              </a:rPr>
              <a:t>RELAUNCHING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908691" y="1745146"/>
            <a:ext cx="3736357" cy="116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2" u="none" cap="none" strike="noStrike">
                <a:solidFill>
                  <a:srgbClr val="F4EFE7"/>
                </a:solidFill>
                <a:latin typeface="Inter"/>
                <a:ea typeface="Inter"/>
                <a:cs typeface="Inter"/>
                <a:sym typeface="Inter"/>
              </a:rPr>
              <a:t>Senja Kopi</a:t>
            </a:r>
            <a:endParaRPr/>
          </a:p>
          <a:p>
            <a:pPr indent="0" lvl="0" marL="0" marR="0" rtl="0" algn="ctr">
              <a:lnSpc>
                <a:spcPct val="1227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7" u="none" cap="none" strike="noStrike">
                <a:solidFill>
                  <a:srgbClr val="F4D4BA"/>
                </a:solidFill>
                <a:latin typeface="Inter"/>
                <a:ea typeface="Inter"/>
                <a:cs typeface="Inter"/>
                <a:sym typeface="Inter"/>
              </a:rPr>
              <a:t>A LOCAL COFFFEE SHOP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2200243" y="2986969"/>
            <a:ext cx="2979318" cy="365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2" u="none" cap="none" strike="noStrike">
                <a:solidFill>
                  <a:srgbClr val="F4D4BA"/>
                </a:solidFill>
                <a:latin typeface="Inter"/>
                <a:ea typeface="Inter"/>
                <a:cs typeface="Inter"/>
                <a:sym typeface="Inter"/>
              </a:rPr>
              <a:t>BRAND IY S BRAND.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407127" y="1300303"/>
            <a:ext cx="2702498" cy="226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8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64" u="none" cap="none" strike="noStrike">
                <a:solidFill>
                  <a:srgbClr val="522F1F"/>
                </a:solidFill>
                <a:latin typeface="Inter"/>
                <a:ea typeface="Inter"/>
                <a:cs typeface="Inter"/>
                <a:sym typeface="Inter"/>
              </a:rPr>
              <a:t>Senja</a:t>
            </a:r>
            <a:endParaRPr/>
          </a:p>
          <a:p>
            <a:pPr indent="0" lvl="0" marL="0" marR="0" rtl="0" algn="just">
              <a:lnSpc>
                <a:spcPct val="108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64" u="none" cap="none" strike="noStrike">
                <a:solidFill>
                  <a:srgbClr val="522F1F"/>
                </a:solidFill>
                <a:latin typeface="Inter"/>
                <a:ea typeface="Inter"/>
                <a:cs typeface="Inter"/>
                <a:sym typeface="Inter"/>
              </a:rPr>
              <a:t>Kopi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3730680" y="5329445"/>
            <a:ext cx="738423" cy="14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" u="none" cap="none" strike="noStrike">
                <a:solidFill>
                  <a:srgbClr val="EDC3A5"/>
                </a:solidFill>
                <a:latin typeface="Inter"/>
                <a:ea typeface="Inter"/>
                <a:cs typeface="Inter"/>
                <a:sym typeface="Inter"/>
              </a:rPr>
              <a:t>MOOO OGRID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3667210" y="5741019"/>
            <a:ext cx="764315" cy="371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8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5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A Tale fogdo</a:t>
            </a:r>
            <a:endParaRPr/>
          </a:p>
          <a:p>
            <a:pPr indent="0" lvl="0" marL="0" marR="0" rtl="0" algn="l">
              <a:lnSpc>
                <a:spcPct val="1578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5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&amp; Foohro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778887" y="6286086"/>
            <a:ext cx="704128" cy="14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6 Tout ochon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5677576" y="5130799"/>
            <a:ext cx="576808" cy="274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1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8" u="none" cap="none" strike="noStrike">
                <a:solidFill>
                  <a:srgbClr val="EEB999"/>
                </a:solidFill>
                <a:latin typeface="Inter"/>
                <a:ea typeface="Inter"/>
                <a:cs typeface="Inter"/>
                <a:sym typeface="Inter"/>
              </a:rPr>
              <a:t>SOLELLET</a:t>
            </a:r>
            <a:endParaRPr/>
          </a:p>
          <a:p>
            <a:pPr indent="0" lvl="0" marL="0" marR="0" rtl="0" algn="l">
              <a:lnSpc>
                <a:spcPct val="1541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8" u="none" cap="none" strike="noStrike">
                <a:solidFill>
                  <a:srgbClr val="EEB999"/>
                </a:solidFill>
                <a:latin typeface="Inter"/>
                <a:ea typeface="Inter"/>
                <a:cs typeface="Inter"/>
                <a:sym typeface="Inter"/>
              </a:rPr>
              <a:t>ESEISVAMES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463775" y="5753761"/>
            <a:ext cx="887719" cy="700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4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4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3 Seatin Bran</a:t>
            </a:r>
            <a:endParaRPr/>
          </a:p>
          <a:p>
            <a:pPr indent="0" lvl="0" marL="0" marR="0" rtl="0" algn="l">
              <a:lnSpc>
                <a:spcPct val="1644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4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Lheate</a:t>
            </a:r>
            <a:endParaRPr/>
          </a:p>
          <a:p>
            <a:pPr indent="0" lvl="0" marL="0" marR="0" rtl="0" algn="l">
              <a:lnSpc>
                <a:spcPct val="1644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4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4 Poolte Boters</a:t>
            </a:r>
            <a:endParaRPr/>
          </a:p>
          <a:p>
            <a:pPr indent="0" lvl="0" marL="0" marR="0" rtl="0" algn="l">
              <a:lnSpc>
                <a:spcPct val="1644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4" u="none" cap="none" strike="noStrike">
                <a:solidFill>
                  <a:srgbClr val="5A5244"/>
                </a:solidFill>
                <a:latin typeface="Inter"/>
                <a:ea typeface="Inter"/>
                <a:cs typeface="Inter"/>
                <a:sym typeface="Inter"/>
              </a:rPr>
              <a:t>&amp; Feherno Snutb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3334246" y="7422872"/>
            <a:ext cx="363132" cy="131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2" u="none" cap="none" strike="noStrike">
                <a:solidFill>
                  <a:srgbClr val="99775D"/>
                </a:solidFill>
                <a:latin typeface="Inter"/>
                <a:ea typeface="Inter"/>
                <a:cs typeface="Inter"/>
                <a:sym typeface="Inter"/>
              </a:rPr>
              <a:t>THOME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 rot="751728">
            <a:off x="714969" y="8832748"/>
            <a:ext cx="2152191" cy="516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33" u="none" cap="none" strike="noStrike">
                <a:solidFill>
                  <a:srgbClr val="F6E3CD"/>
                </a:solidFill>
                <a:latin typeface="Inter"/>
                <a:ea typeface="Inter"/>
                <a:cs typeface="Inter"/>
                <a:sym typeface="Inter"/>
              </a:rPr>
              <a:t>Senja kopi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9934295" y="3765859"/>
            <a:ext cx="1232848" cy="598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6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6A5745"/>
                </a:solidFill>
                <a:latin typeface="Inter"/>
                <a:ea typeface="Inter"/>
                <a:cs typeface="Inter"/>
                <a:sym typeface="Inter"/>
              </a:rPr>
              <a:t>A wennt, Local</a:t>
            </a:r>
            <a:endParaRPr/>
          </a:p>
          <a:p>
            <a:pPr indent="0" lvl="0" marL="0" marR="0" rtl="0" algn="just">
              <a:lnSpc>
                <a:spcPct val="126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503E2D"/>
                </a:solidFill>
                <a:latin typeface="Inter"/>
                <a:ea typeface="Inter"/>
                <a:cs typeface="Inter"/>
                <a:sym typeface="Inter"/>
              </a:rPr>
              <a:t>coffee concept</a:t>
            </a:r>
            <a:endParaRPr/>
          </a:p>
          <a:p>
            <a:pPr indent="0" lvl="0" marL="0" marR="0" rtl="0" algn="just">
              <a:lnSpc>
                <a:spcPct val="126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6C5746"/>
                </a:solidFill>
                <a:latin typeface="Inter"/>
                <a:ea typeface="Inter"/>
                <a:cs typeface="Inter"/>
                <a:sym typeface="Inter"/>
              </a:rPr>
              <a:t>In the hend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12955012" y="6432875"/>
            <a:ext cx="628826" cy="273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4" u="none" cap="none" strike="noStrike">
                <a:solidFill>
                  <a:srgbClr val="DFD7CE"/>
                </a:solidFill>
                <a:latin typeface="Inter"/>
                <a:ea typeface="Inter"/>
                <a:cs typeface="Inter"/>
                <a:sym typeface="Inter"/>
              </a:rPr>
              <a:t>STYLE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2317393" y="7012013"/>
            <a:ext cx="2053607" cy="1479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2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36" u="none" cap="none" strike="noStrike">
                <a:solidFill>
                  <a:srgbClr val="F4EFE7"/>
                </a:solidFill>
                <a:latin typeface="Inter"/>
                <a:ea typeface="Inter"/>
                <a:cs typeface="Inter"/>
                <a:sym typeface="Inter"/>
              </a:rPr>
              <a:t>"The wamth</a:t>
            </a:r>
            <a:endParaRPr/>
          </a:p>
          <a:p>
            <a:pPr indent="0" lvl="0" marL="0" marR="0" rtl="0" algn="just">
              <a:lnSpc>
                <a:spcPct val="1352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31" u="none" cap="none" strike="noStrike">
                <a:solidFill>
                  <a:srgbClr val="F4EFE7"/>
                </a:solidFill>
                <a:latin typeface="Inter"/>
                <a:ea typeface="Inter"/>
                <a:cs typeface="Inter"/>
                <a:sym typeface="Inter"/>
              </a:rPr>
              <a:t>of Senja</a:t>
            </a:r>
            <a:endParaRPr/>
          </a:p>
          <a:p>
            <a:pPr indent="0" lvl="0" marL="0" marR="0" rtl="0" algn="just">
              <a:lnSpc>
                <a:spcPct val="1351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39" u="none" cap="none" strike="noStrike">
                <a:solidFill>
                  <a:srgbClr val="F4EFE7"/>
                </a:solidFill>
                <a:latin typeface="Inter"/>
                <a:ea typeface="Inter"/>
                <a:cs typeface="Inter"/>
                <a:sym typeface="Inter"/>
              </a:rPr>
              <a:t>in the hand"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1960977" y="8912542"/>
            <a:ext cx="2766439" cy="40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1" u="none" cap="none" strike="noStrike">
                <a:solidFill>
                  <a:srgbClr val="CFC4BC"/>
                </a:solidFill>
                <a:latin typeface="Inter"/>
                <a:ea typeface="Inter"/>
                <a:cs typeface="Inter"/>
                <a:sym typeface="Inter"/>
              </a:rPr>
              <a:t>Godio Our Cofee Cofee trop</a:t>
            </a:r>
            <a:endParaRPr/>
          </a:p>
          <a:p>
            <a:pPr indent="0" lvl="0" marL="0" marR="0" rtl="0" algn="ctr">
              <a:lnSpc>
                <a:spcPct val="118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B9A99D"/>
                </a:solidFill>
                <a:latin typeface="Inter"/>
                <a:ea typeface="Inter"/>
                <a:cs typeface="Inter"/>
                <a:sym typeface="Inter"/>
              </a:rPr>
              <a:t>Illucottono io toy viheom ribe tere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0" y="0"/>
            <a:ext cx="18200077" cy="10287000"/>
          </a:xfrm>
          <a:custGeom>
            <a:rect b="b" l="l" r="r" t="t"/>
            <a:pathLst>
              <a:path extrusionOk="0" h="10287000" w="18200077">
                <a:moveTo>
                  <a:pt x="0" y="0"/>
                </a:moveTo>
                <a:lnTo>
                  <a:pt x="18200077" y="0"/>
                </a:lnTo>
                <a:lnTo>
                  <a:pt x="182000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6"/>
          <p:cNvSpPr txBox="1"/>
          <p:nvPr/>
        </p:nvSpPr>
        <p:spPr>
          <a:xfrm>
            <a:off x="565706" y="661412"/>
            <a:ext cx="936074" cy="122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7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1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Senija a</a:t>
            </a:r>
            <a:endParaRPr/>
          </a:p>
          <a:p>
            <a:pPr indent="0" lvl="0" marL="0" marR="0" rtl="0" algn="l">
              <a:lnSpc>
                <a:spcPct val="1217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71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Local</a:t>
            </a:r>
            <a:endParaRPr/>
          </a:p>
          <a:p>
            <a:pPr indent="0" lvl="0" marL="0" marR="0" rtl="0" algn="l">
              <a:lnSpc>
                <a:spcPct val="121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40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local</a:t>
            </a:r>
            <a:endParaRPr/>
          </a:p>
          <a:p>
            <a:pPr indent="0" lvl="0" marL="0" marR="0" rtl="0" algn="l">
              <a:lnSpc>
                <a:spcPct val="1216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4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coffee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8322227" y="1034031"/>
            <a:ext cx="1246518" cy="357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6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PHASE 1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4390409" y="1312456"/>
            <a:ext cx="9407260" cy="731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14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Phase 1: Research &amp; Brainstorming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557592" y="1925968"/>
            <a:ext cx="628165" cy="348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shop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60700" y="2232722"/>
            <a:ext cx="733227" cy="32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2" u="none" cap="none" strike="noStrike">
                <a:solidFill>
                  <a:srgbClr val="F2D4C7"/>
                </a:solidFill>
                <a:latin typeface="Inter"/>
                <a:ea typeface="Inter"/>
                <a:cs typeface="Inter"/>
                <a:sym typeface="Inter"/>
              </a:rPr>
              <a:t>brand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0402307" y="3107026"/>
            <a:ext cx="906749" cy="396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MAARVET</a:t>
            </a:r>
            <a:endParaRPr/>
          </a:p>
          <a:p>
            <a:pPr indent="0" lvl="0" marL="0" marR="0" rtl="0" algn="just">
              <a:lnSpc>
                <a:spcPct val="11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RESEARCH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3359677" y="3007425"/>
            <a:ext cx="1062964" cy="34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29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-SENJIA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3514187" y="3297390"/>
            <a:ext cx="840493" cy="215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AN/ALYSIS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2239949" y="4078999"/>
            <a:ext cx="335359" cy="29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GO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3586642" y="4266981"/>
            <a:ext cx="1054475" cy="208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3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Eominncerning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2176744" y="4299734"/>
            <a:ext cx="498519" cy="38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adn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0400287" y="4901910"/>
            <a:ext cx="997479" cy="22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CUSTOMER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1892546" y="4983636"/>
            <a:ext cx="1079279" cy="249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COMPEITOR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0370454" y="5090304"/>
            <a:ext cx="1118967" cy="2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INTEMIES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2015302" y="5200132"/>
            <a:ext cx="833768" cy="225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4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ANALYSIS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3925437" y="6137046"/>
            <a:ext cx="284758" cy="365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1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5560752" y="6116965"/>
            <a:ext cx="369535" cy="416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7230223" y="6125927"/>
            <a:ext cx="388937" cy="389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76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8906719" y="6109823"/>
            <a:ext cx="416719" cy="44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06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3750503" y="6516928"/>
            <a:ext cx="585170" cy="19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1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AMY NAI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451634" y="6520218"/>
            <a:ext cx="595423" cy="183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OK ID01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7098417" y="6528115"/>
            <a:ext cx="566319" cy="174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3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AN1 THS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8781143" y="6534466"/>
            <a:ext cx="613062" cy="16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OCT 3183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0446081" y="6226943"/>
            <a:ext cx="660025" cy="517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3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07</a:t>
            </a:r>
            <a:endParaRPr/>
          </a:p>
          <a:p>
            <a:pPr indent="0" lvl="0" marL="0" marR="0" rtl="0" algn="ctr">
              <a:lnSpc>
                <a:spcPct val="1143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Ju sns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12248835" y="6141011"/>
            <a:ext cx="341974" cy="363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88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20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2101792" y="6526658"/>
            <a:ext cx="586603" cy="1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1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ANY NOS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3562378" y="6091269"/>
            <a:ext cx="982155" cy="530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6" u="none" cap="none" strike="noStrike">
                <a:solidFill>
                  <a:srgbClr val="D4998A"/>
                </a:solidFill>
                <a:latin typeface="Inter"/>
                <a:ea typeface="Inter"/>
                <a:cs typeface="Inter"/>
                <a:sym typeface="Inter"/>
              </a:rPr>
              <a:t>2011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2955242" y="7934849"/>
            <a:ext cx="2537905" cy="1115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6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01 Comprehmnive narket</a:t>
            </a:r>
            <a:endParaRPr/>
          </a:p>
          <a:p>
            <a:pPr indent="0" lvl="0" marL="0" marR="0" rtl="0" algn="ctr">
              <a:lnSpc>
                <a:spcPct val="1063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analysis analyatis,</a:t>
            </a:r>
            <a:endParaRPr/>
          </a:p>
          <a:p>
            <a:pPr indent="0" lvl="0" marL="0" marR="0" rtl="0" algn="ctr">
              <a:lnSpc>
                <a:spcPct val="106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enpocrating explation of</a:t>
            </a:r>
            <a:endParaRPr/>
          </a:p>
          <a:p>
            <a:pPr indent="0" lvl="0" marL="0" marR="0" rtl="0" algn="ctr">
              <a:lnSpc>
                <a:spcPct val="106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Curont tucreme cofee</a:t>
            </a:r>
            <a:endParaRPr/>
          </a:p>
          <a:p>
            <a:pPr indent="0" lvl="0" marL="0" marR="0" rtl="0" algn="ctr">
              <a:lnSpc>
                <a:spcPct val="106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trends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7038972" y="7156314"/>
            <a:ext cx="4270595" cy="438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Research &amp; Brainstorming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5489377" y="7935850"/>
            <a:ext cx="2093295" cy="941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48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3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03 Exploracing</a:t>
            </a:r>
            <a:endParaRPr/>
          </a:p>
          <a:p>
            <a:pPr indent="0" lvl="0" marL="0" marR="0" rtl="0" algn="r">
              <a:lnSpc>
                <a:spcPct val="949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immary of</a:t>
            </a:r>
            <a:endParaRPr/>
          </a:p>
          <a:p>
            <a:pPr indent="0" lvl="0" marL="0" marR="0" rtl="0" algn="r">
              <a:lnSpc>
                <a:spcPct val="949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curent icoffee</a:t>
            </a:r>
            <a:endParaRPr/>
          </a:p>
          <a:p>
            <a:pPr indent="0" lvl="0" marL="0" marR="0" rtl="0" algn="r">
              <a:lnSpc>
                <a:spcPct val="949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tredes trends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7712863" y="7916132"/>
            <a:ext cx="1807214" cy="915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6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4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Q4 Detailled</a:t>
            </a:r>
            <a:endParaRPr/>
          </a:p>
          <a:p>
            <a:pPr indent="0" lvl="0" marL="0" marR="0" rtl="0" algn="r">
              <a:lnSpc>
                <a:spcPct val="1006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0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cninner birand</a:t>
            </a:r>
            <a:endParaRPr/>
          </a:p>
          <a:p>
            <a:pPr indent="0" lvl="0" marL="0" marR="0" rtl="0" algn="r">
              <a:lnSpc>
                <a:spcPct val="1005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1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concept</a:t>
            </a:r>
            <a:endParaRPr/>
          </a:p>
          <a:p>
            <a:pPr indent="0" lvl="0" marL="0" marR="0" rtl="0" algn="r">
              <a:lnSpc>
                <a:spcPct val="1006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39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brainstorming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0191431" y="7925678"/>
            <a:ext cx="1667316" cy="722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9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05 Refined</a:t>
            </a:r>
            <a:endParaRPr/>
          </a:p>
          <a:p>
            <a:pPr indent="0" lvl="0" marL="0" marR="0" rtl="0" algn="r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9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Erand concept</a:t>
            </a:r>
            <a:endParaRPr/>
          </a:p>
          <a:p>
            <a:pPr indent="0" lvl="0" marL="0" marR="0" rtl="0" algn="r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9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brainstormning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2179913" y="7912302"/>
            <a:ext cx="2532283" cy="918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5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71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OZ Refnnle brand deal</a:t>
            </a:r>
            <a:endParaRPr/>
          </a:p>
          <a:p>
            <a:pPr indent="0" lvl="0" marL="0" marR="0" rtl="0" algn="ctr">
              <a:lnSpc>
                <a:spcPct val="109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Fimillerime egclovel ideas</a:t>
            </a:r>
            <a:endParaRPr/>
          </a:p>
          <a:p>
            <a:pPr indent="0" lvl="0" marL="0" marR="0" rtl="0" algn="ctr">
              <a:lnSpc>
                <a:spcPct val="109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7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and niiial mood board</a:t>
            </a:r>
            <a:endParaRPr/>
          </a:p>
          <a:p>
            <a:pPr indent="0" lvl="0" marL="0" marR="0" rtl="0" algn="ctr">
              <a:lnSpc>
                <a:spcPct val="109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15" u="none" cap="none" strike="noStrike">
                <a:solidFill>
                  <a:srgbClr val="292827"/>
                </a:solidFill>
                <a:latin typeface="Inter"/>
                <a:ea typeface="Inter"/>
                <a:cs typeface="Inter"/>
                <a:sym typeface="Inter"/>
              </a:rPr>
              <a:t>brainstoming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0" y="0"/>
            <a:ext cx="18200077" cy="10287000"/>
          </a:xfrm>
          <a:custGeom>
            <a:rect b="b" l="l" r="r" t="t"/>
            <a:pathLst>
              <a:path extrusionOk="0" h="10287000" w="18200077">
                <a:moveTo>
                  <a:pt x="0" y="0"/>
                </a:moveTo>
                <a:lnTo>
                  <a:pt x="18200077" y="0"/>
                </a:lnTo>
                <a:lnTo>
                  <a:pt x="182000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7"/>
          <p:cNvSpPr txBox="1"/>
          <p:nvPr/>
        </p:nvSpPr>
        <p:spPr>
          <a:xfrm>
            <a:off x="9520970" y="4835990"/>
            <a:ext cx="1828800" cy="266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16" u="none" cap="none" strike="noStrike">
                <a:solidFill>
                  <a:srgbClr val="35281B"/>
                </a:solidFill>
                <a:latin typeface="Arial"/>
                <a:ea typeface="Arial"/>
                <a:cs typeface="Arial"/>
                <a:sym typeface="Arial"/>
              </a:rPr>
              <a:t>IMPLEMENTION TIME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9518131" y="9699738"/>
            <a:ext cx="1809750" cy="243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3" u="none" cap="none" strike="noStrike">
                <a:solidFill>
                  <a:srgbClr val="35281B"/>
                </a:solidFill>
                <a:latin typeface="Arial"/>
                <a:ea typeface="Arial"/>
                <a:cs typeface="Arial"/>
                <a:sym typeface="Arial"/>
              </a:rPr>
              <a:t>IMPLLIMEWATION TIME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1383918" y="8702343"/>
            <a:ext cx="533400" cy="2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4" u="none" cap="none" strike="noStrike">
                <a:solidFill>
                  <a:srgbClr val="40414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2945560" y="8711252"/>
            <a:ext cx="600075" cy="191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6" u="none" cap="none" strike="noStrike">
                <a:solidFill>
                  <a:srgbClr val="51280E"/>
                </a:solidFill>
                <a:latin typeface="Arial"/>
                <a:ea typeface="Arial"/>
                <a:cs typeface="Arial"/>
                <a:sym typeface="Arial"/>
              </a:rPr>
              <a:t>PIMASS 2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798348" y="8669236"/>
            <a:ext cx="866775" cy="191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7" u="none" cap="none" strike="noStrike">
                <a:solidFill>
                  <a:srgbClr val="97ABA7"/>
                </a:solidFill>
                <a:latin typeface="Arial"/>
                <a:ea typeface="Arial"/>
                <a:cs typeface="Arial"/>
                <a:sym typeface="Arial"/>
              </a:rPr>
              <a:t>TIMMINERING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876895" y="7774620"/>
            <a:ext cx="3228975" cy="306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7" u="none" cap="none" strike="noStrike">
                <a:solidFill>
                  <a:srgbClr val="35281B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CONCEPTE &amp; INITIAL DESIGN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935649" y="7043737"/>
            <a:ext cx="1009650" cy="265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7" u="none" cap="none" strike="noStrike">
                <a:solidFill>
                  <a:srgbClr val="2C1E1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Time Timeline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0" y="0"/>
            <a:ext cx="18200077" cy="10287000"/>
          </a:xfrm>
          <a:custGeom>
            <a:rect b="b" l="l" r="r" t="t"/>
            <a:pathLst>
              <a:path extrusionOk="0" h="10287000" w="18200077">
                <a:moveTo>
                  <a:pt x="0" y="0"/>
                </a:moveTo>
                <a:lnTo>
                  <a:pt x="18200077" y="0"/>
                </a:lnTo>
                <a:lnTo>
                  <a:pt x="182000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8"/>
          <p:cNvSpPr txBox="1"/>
          <p:nvPr/>
        </p:nvSpPr>
        <p:spPr>
          <a:xfrm>
            <a:off x="723258" y="6222549"/>
            <a:ext cx="9712633" cy="189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Presentation of design to client/client/team,</a:t>
            </a:r>
            <a:endParaRPr/>
          </a:p>
          <a:p>
            <a:pPr indent="0" lvl="0" marL="0" marR="0" rtl="0" algn="l">
              <a:lnSpc>
                <a:spcPct val="1288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3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+ revisions, + revisions based &amp; feedback</a:t>
            </a:r>
            <a:endParaRPr/>
          </a:p>
          <a:p>
            <a:pPr indent="0" lvl="0" marL="0" marR="0" rtl="0" algn="l">
              <a:lnSpc>
                <a:spcPct val="128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16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• Finallization of the promotional noterials, and</a:t>
            </a:r>
            <a:endParaRPr/>
          </a:p>
          <a:p>
            <a:pPr indent="0" lvl="0" marL="0" marR="0" rtl="0" algn="l">
              <a:lnSpc>
                <a:spcPct val="128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23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finallization the brand design.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744944" y="5374572"/>
            <a:ext cx="583737" cy="24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2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AFTER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5583226" y="5386937"/>
            <a:ext cx="678436" cy="2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DATERS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3456816" y="5374572"/>
            <a:ext cx="727273" cy="248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2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DTATES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2837201" y="3498206"/>
            <a:ext cx="5598583" cy="1324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49" u="none" cap="none" strike="noStrike">
                <a:solidFill>
                  <a:srgbClr val="0C0A09"/>
                </a:solidFill>
                <a:latin typeface="Inter"/>
                <a:ea typeface="Inter"/>
                <a:cs typeface="Inter"/>
                <a:sym typeface="Inter"/>
              </a:rPr>
              <a:t>Relaunching a Local</a:t>
            </a:r>
            <a:endParaRPr/>
          </a:p>
          <a:p>
            <a:pPr indent="0" lvl="0" marL="0" marR="0" rtl="0" algn="l">
              <a:lnSpc>
                <a:spcPct val="116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49" u="none" cap="none" strike="noStrike">
                <a:solidFill>
                  <a:srgbClr val="0C0A09"/>
                </a:solidFill>
                <a:latin typeface="Inter"/>
                <a:ea typeface="Inter"/>
                <a:cs typeface="Inter"/>
                <a:sym typeface="Inter"/>
              </a:rPr>
              <a:t>Coffe-Shop Brand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1142039" y="2772209"/>
            <a:ext cx="1116431" cy="306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5" u="none" cap="none" strike="noStrike">
                <a:solidFill>
                  <a:srgbClr val="221E1B"/>
                </a:solidFill>
                <a:latin typeface="Inter"/>
                <a:ea typeface="Inter"/>
                <a:cs typeface="Inter"/>
                <a:sym typeface="Inter"/>
              </a:rPr>
              <a:t>SLIDE 6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492789" y="1182120"/>
            <a:ext cx="8905434" cy="96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0" u="none" cap="none" strike="noStrike">
                <a:solidFill>
                  <a:srgbClr val="0C0A09"/>
                </a:solidFill>
                <a:latin typeface="Inter"/>
                <a:ea typeface="Inter"/>
                <a:cs typeface="Inter"/>
                <a:sym typeface="Inter"/>
              </a:rPr>
              <a:t>Development &amp; Revision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721606" y="583914"/>
            <a:ext cx="2365375" cy="6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25" u="none" cap="none" strike="noStrike">
                <a:solidFill>
                  <a:srgbClr val="0C0A09"/>
                </a:solidFill>
                <a:latin typeface="Inter"/>
                <a:ea typeface="Inter"/>
                <a:cs typeface="Inter"/>
                <a:sym typeface="Inter"/>
              </a:rPr>
              <a:t>PHASE 3: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0" y="0"/>
            <a:ext cx="18436877" cy="10420844"/>
          </a:xfrm>
          <a:custGeom>
            <a:rect b="b" l="l" r="r" t="t"/>
            <a:pathLst>
              <a:path extrusionOk="0" h="10420844" w="18436877">
                <a:moveTo>
                  <a:pt x="0" y="0"/>
                </a:moveTo>
                <a:lnTo>
                  <a:pt x="18436877" y="0"/>
                </a:lnTo>
                <a:lnTo>
                  <a:pt x="18436877" y="10420844"/>
                </a:lnTo>
                <a:lnTo>
                  <a:pt x="0" y="10420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9"/>
          <p:cNvSpPr txBox="1"/>
          <p:nvPr/>
        </p:nvSpPr>
        <p:spPr>
          <a:xfrm>
            <a:off x="604926" y="849030"/>
            <a:ext cx="7653624" cy="870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3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15" u="none" cap="none" strike="noStrike">
                <a:solidFill>
                  <a:srgbClr val="13100D"/>
                </a:solidFill>
                <a:latin typeface="Inter"/>
                <a:ea typeface="Inter"/>
                <a:cs typeface="Inter"/>
                <a:sym typeface="Inter"/>
              </a:rPr>
              <a:t>Phase 4: Production &amp; Implementation</a:t>
            </a:r>
            <a:endParaRPr/>
          </a:p>
          <a:p>
            <a:pPr indent="0" lvl="0" marL="0" marR="0" rtl="0" algn="l">
              <a:lnSpc>
                <a:spcPct val="1302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2" u="none" cap="none" strike="noStrike">
                <a:solidFill>
                  <a:srgbClr val="2A2927"/>
                </a:solidFill>
                <a:latin typeface="Inter"/>
                <a:ea typeface="Inter"/>
                <a:cs typeface="Inter"/>
                <a:sym typeface="Inter"/>
              </a:rPr>
              <a:t>Reelaunching a Local Coffee Shop Shop Fic Brand: "Brand!"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719092" y="599159"/>
            <a:ext cx="552450" cy="189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8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SLIDE 4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1287706" y="7809793"/>
            <a:ext cx="733425" cy="553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7" u="none" cap="none" strike="noStrike">
                <a:solidFill>
                  <a:srgbClr val="F7E7CE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senja</a:t>
            </a:r>
            <a:endParaRPr/>
          </a:p>
          <a:p>
            <a:pPr indent="0" lvl="0" marL="0" marR="0" rtl="0" algn="r">
              <a:lnSpc>
                <a:spcPct val="1047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F3E2CB"/>
                </a:solidFill>
                <a:latin typeface="Arial"/>
                <a:ea typeface="Arial"/>
                <a:cs typeface="Arial"/>
                <a:sym typeface="Arial"/>
              </a:rPr>
              <a:t>Kopi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2805947" y="7317009"/>
            <a:ext cx="2518502" cy="624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7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2" u="none" cap="none" strike="noStrike">
                <a:solidFill>
                  <a:srgbClr val="2A2927"/>
                </a:solidFill>
                <a:latin typeface="Inter"/>
                <a:ea typeface="Inter"/>
                <a:cs typeface="Inter"/>
                <a:sym typeface="Inter"/>
              </a:rPr>
              <a:t>Reolohing A Loocal</a:t>
            </a:r>
            <a:endParaRPr/>
          </a:p>
          <a:p>
            <a:pPr indent="0" lvl="0" marL="0" marR="0" rtl="0" algn="l">
              <a:lnSpc>
                <a:spcPct val="1077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7" u="none" cap="none" strike="noStrike">
                <a:solidFill>
                  <a:srgbClr val="2A2927"/>
                </a:solidFill>
                <a:latin typeface="Inter"/>
                <a:ea typeface="Inter"/>
                <a:cs typeface="Inter"/>
                <a:sym typeface="Inter"/>
              </a:rPr>
              <a:t>Coffee Shop Brand Launch</a:t>
            </a:r>
            <a:endParaRPr/>
          </a:p>
          <a:p>
            <a:pPr indent="0" lvl="0" marL="0" marR="0" rt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6" u="none" cap="none" strike="noStrike">
                <a:solidFill>
                  <a:srgbClr val="2A2927"/>
                </a:solidFill>
                <a:latin typeface="Inter"/>
                <a:ea typeface="Inter"/>
                <a:cs typeface="Inter"/>
                <a:sym typeface="Inter"/>
              </a:rPr>
              <a:t>Colcaemethg Caripaleg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8396974" y="7521354"/>
            <a:ext cx="923925" cy="14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1" u="none" cap="none" strike="noStrike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thank Gerne Soner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12730895" y="8433520"/>
            <a:ext cx="552450" cy="227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9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Nay 20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15196130" y="8415685"/>
            <a:ext cx="542925" cy="234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5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May 21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6499132" y="8456597"/>
            <a:ext cx="533400" cy="172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0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Moy 20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13551339" y="3662407"/>
            <a:ext cx="771525" cy="342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8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3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20 DAME</a:t>
            </a:r>
            <a:endParaRPr/>
          </a:p>
          <a:p>
            <a:pPr indent="0" lvl="0" marL="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2" u="none" cap="none" strike="noStrike">
                <a:solidFill>
                  <a:srgbClr val="2A2927"/>
                </a:solidFill>
                <a:latin typeface="Arial"/>
                <a:ea typeface="Arial"/>
                <a:cs typeface="Arial"/>
                <a:sym typeface="Arial"/>
              </a:rPr>
              <a:t>TO 1000YER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/>
          <p:nvPr/>
        </p:nvSpPr>
        <p:spPr>
          <a:xfrm>
            <a:off x="0" y="0"/>
            <a:ext cx="18200077" cy="10287000"/>
          </a:xfrm>
          <a:custGeom>
            <a:rect b="b" l="l" r="r" t="t"/>
            <a:pathLst>
              <a:path extrusionOk="0" h="10287000" w="18200077">
                <a:moveTo>
                  <a:pt x="0" y="0"/>
                </a:moveTo>
                <a:lnTo>
                  <a:pt x="18200077" y="0"/>
                </a:lnTo>
                <a:lnTo>
                  <a:pt x="182000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0"/>
          <p:cNvSpPr txBox="1"/>
          <p:nvPr/>
        </p:nvSpPr>
        <p:spPr>
          <a:xfrm>
            <a:off x="803672" y="775826"/>
            <a:ext cx="11471892" cy="1246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7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0" u="none" cap="none" strike="noStrike">
                <a:solidFill>
                  <a:srgbClr val="100D0B"/>
                </a:solidFill>
                <a:latin typeface="Inter"/>
                <a:ea typeface="Inter"/>
                <a:cs typeface="Inter"/>
                <a:sym typeface="Inter"/>
              </a:rPr>
              <a:t>RELAUNCHING A LOCAL COFFEE SHOP</a:t>
            </a:r>
            <a:endParaRPr/>
          </a:p>
          <a:p>
            <a:pPr indent="0" lvl="0" marL="0" marR="0" rtl="0" algn="l">
              <a:lnSpc>
                <a:spcPct val="1167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0" u="none" cap="none" strike="noStrike">
                <a:solidFill>
                  <a:srgbClr val="100D0B"/>
                </a:solidFill>
                <a:latin typeface="Inter"/>
                <a:ea typeface="Inter"/>
                <a:cs typeface="Inter"/>
                <a:sym typeface="Inter"/>
              </a:rPr>
              <a:t>BRAND: SENJJJA KOPI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992830" y="3575013"/>
            <a:ext cx="351170" cy="139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9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$3000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3428983" y="2781832"/>
            <a:ext cx="1636227" cy="248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6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Sales Performance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5992253" y="3141511"/>
            <a:ext cx="589800" cy="156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Degedeng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14403479" y="916623"/>
            <a:ext cx="1436246" cy="34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9" u="none" cap="none" strike="noStrike">
                <a:solidFill>
                  <a:srgbClr val="1D1714"/>
                </a:solidFill>
                <a:latin typeface="Inter"/>
                <a:ea typeface="Inter"/>
                <a:cs typeface="Inter"/>
                <a:sym typeface="Inter"/>
              </a:rPr>
              <a:t>SENJA KOPÍ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8407644" y="2555561"/>
            <a:ext cx="8145308" cy="1394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5" u="none" cap="none" strike="noStrike">
                <a:solidFill>
                  <a:srgbClr val="1D1714"/>
                </a:solidFill>
                <a:latin typeface="Inter"/>
                <a:ea typeface="Inter"/>
                <a:cs typeface="Inter"/>
                <a:sym typeface="Inter"/>
              </a:rPr>
              <a:t>Analyzing sales performance, social media</a:t>
            </a:r>
            <a:endParaRPr/>
          </a:p>
          <a:p>
            <a:pPr indent="0" lvl="0" marL="0" marR="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5" u="none" cap="none" strike="noStrike">
                <a:solidFill>
                  <a:srgbClr val="1D1714"/>
                </a:solidFill>
                <a:latin typeface="Inter"/>
                <a:ea typeface="Inter"/>
                <a:cs typeface="Inter"/>
                <a:sym typeface="Inter"/>
              </a:rPr>
              <a:t>social media engagement, and custoner</a:t>
            </a:r>
            <a:endParaRPr/>
          </a:p>
          <a:p>
            <a:pPr indent="0" lvl="0" marL="0" marR="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25" u="none" cap="none" strike="noStrike">
                <a:solidFill>
                  <a:srgbClr val="1D1714"/>
                </a:solidFill>
                <a:latin typeface="Inter"/>
                <a:ea typeface="Inter"/>
                <a:cs typeface="Inter"/>
                <a:sym typeface="Inter"/>
              </a:rPr>
              <a:t>feedback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1008735" y="4203852"/>
            <a:ext cx="319360" cy="12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50000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995758" y="4525321"/>
            <a:ext cx="320587" cy="12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$5000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1075615" y="5132834"/>
            <a:ext cx="222694" cy="12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4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$300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928808" y="5619411"/>
            <a:ext cx="1109596" cy="224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4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&gt; SENJA KOPI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1267811" y="6836934"/>
            <a:ext cx="295775" cy="1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5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$900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3436832" y="6406982"/>
            <a:ext cx="1731808" cy="2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2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Evaluation &amp; Analyzis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8797892" y="6597078"/>
            <a:ext cx="84997" cy="173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1241827" y="8570106"/>
            <a:ext cx="336224" cy="14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1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30630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2456987" y="8799747"/>
            <a:ext cx="550995" cy="15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4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A 403051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6610753" y="8817675"/>
            <a:ext cx="502736" cy="13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2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5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Fuar 200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844384" y="9378428"/>
            <a:ext cx="1253684" cy="2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6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&gt; SELJA KOP |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8800534" y="7121310"/>
            <a:ext cx="67348" cy="1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5" u="none" cap="none" strike="noStrike">
                <a:solidFill>
                  <a:srgbClr val="504F4D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8820701" y="7645542"/>
            <a:ext cx="39379" cy="11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504F4D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9100204" y="4670008"/>
            <a:ext cx="3226483" cy="323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1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Customer Feedback Growth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9511684" y="8375319"/>
            <a:ext cx="524316" cy="165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7" u="none" cap="none" strike="noStrike">
                <a:solidFill>
                  <a:srgbClr val="504F4D"/>
                </a:solidFill>
                <a:latin typeface="Inter"/>
                <a:ea typeface="Inter"/>
                <a:cs typeface="Inter"/>
                <a:sym typeface="Inter"/>
              </a:rPr>
              <a:t>Any 2015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10667369" y="8388571"/>
            <a:ext cx="487709" cy="145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6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My 2013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1808455" y="8387190"/>
            <a:ext cx="542704" cy="148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6F706F"/>
                </a:solidFill>
                <a:latin typeface="Inter"/>
                <a:ea typeface="Inter"/>
                <a:cs typeface="Inter"/>
                <a:sym typeface="Inter"/>
              </a:rPr>
              <a:t>Cros 2013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8877560" y="9164195"/>
            <a:ext cx="1397000" cy="24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&gt; SENIJIA KOP I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12570460" y="6736603"/>
            <a:ext cx="1231525" cy="18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9" u="none" cap="none" strike="noStrike">
                <a:solidFill>
                  <a:srgbClr val="504F4D"/>
                </a:solidFill>
                <a:latin typeface="Inter"/>
                <a:ea typeface="Inter"/>
                <a:cs typeface="Inter"/>
                <a:sym typeface="Inter"/>
              </a:rPr>
              <a:t>Cuschactor 1/rodocl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4533361" y="7564040"/>
            <a:ext cx="1777228" cy="38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1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8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Cuckomer Feedback</a:t>
            </a:r>
            <a:endParaRPr/>
          </a:p>
          <a:p>
            <a:pPr indent="0" lvl="0" marL="0" marR="0" rtl="0" algn="just">
              <a:lnSpc>
                <a:spcPct val="110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82" u="none" cap="none" strike="noStrike">
                <a:solidFill>
                  <a:srgbClr val="2C2C2C"/>
                </a:solidFill>
                <a:latin typeface="Inter"/>
                <a:ea typeface="Inter"/>
                <a:cs typeface="Inter"/>
                <a:sym typeface="Inter"/>
              </a:rPr>
              <a:t>Custivner Feaback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