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63" r:id="rId2"/>
  </p:sldIdLst>
  <p:sldSz cx="10693400" cy="7556500"/>
  <p:notesSz cx="6858000" cy="9144000"/>
  <p:embeddedFontLst>
    <p:embeddedFont>
      <p:font typeface="Inter" panose="02000503000000020004" pitchFamily="2" charset="0"/>
      <p:regular r:id="rId3"/>
      <p:bold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7DD2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22" autoAdjust="0"/>
  </p:normalViewPr>
  <p:slideViewPr>
    <p:cSldViewPr>
      <p:cViewPr>
        <p:scale>
          <a:sx n="50" d="100"/>
          <a:sy n="50" d="100"/>
        </p:scale>
        <p:origin x="2478" y="118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8">
            <a:extLst>
              <a:ext uri="{FF2B5EF4-FFF2-40B4-BE49-F238E27FC236}">
                <a16:creationId xmlns:a16="http://schemas.microsoft.com/office/drawing/2014/main" id="{7236DA60-1AA8-818B-1812-828DD0A49C50}"/>
              </a:ext>
            </a:extLst>
          </p:cNvPr>
          <p:cNvGrpSpPr/>
          <p:nvPr/>
        </p:nvGrpSpPr>
        <p:grpSpPr>
          <a:xfrm>
            <a:off x="759723" y="754392"/>
            <a:ext cx="9173955" cy="6348973"/>
            <a:chOff x="759723" y="754392"/>
            <a:chExt cx="9173955" cy="6348973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DC16AD5C-EE84-7508-E93F-DB91110C2FB4}"/>
                </a:ext>
              </a:extLst>
            </p:cNvPr>
            <p:cNvGrpSpPr/>
            <p:nvPr/>
          </p:nvGrpSpPr>
          <p:grpSpPr>
            <a:xfrm>
              <a:off x="8327155" y="4853571"/>
              <a:ext cx="1606523" cy="1948537"/>
              <a:chOff x="8323432" y="4855179"/>
              <a:chExt cx="1606523" cy="1948537"/>
            </a:xfrm>
          </p:grpSpPr>
          <p:sp>
            <p:nvSpPr>
              <p:cNvPr id="56" name="AutoShape 56"/>
              <p:cNvSpPr/>
              <p:nvPr/>
            </p:nvSpPr>
            <p:spPr>
              <a:xfrm>
                <a:off x="9126694" y="4855179"/>
                <a:ext cx="0" cy="317202"/>
              </a:xfrm>
              <a:prstGeom prst="line">
                <a:avLst/>
              </a:prstGeom>
              <a:ln w="9525" cap="flat">
                <a:solidFill>
                  <a:srgbClr val="B2B2B2"/>
                </a:solidFill>
                <a:prstDash val="solid"/>
                <a:headEnd type="none" w="sm" len="sm"/>
                <a:tailEnd type="oval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" name="Freeform 74"/>
              <p:cNvSpPr/>
              <p:nvPr/>
            </p:nvSpPr>
            <p:spPr>
              <a:xfrm rot="10800000">
                <a:off x="8323432" y="5239340"/>
                <a:ext cx="1606523" cy="1564376"/>
              </a:xfrm>
              <a:custGeom>
                <a:avLst/>
                <a:gdLst/>
                <a:ahLst/>
                <a:cxnLst/>
                <a:rect l="l" t="t" r="r" b="b"/>
                <a:pathLst>
                  <a:path w="937514" h="912919">
                    <a:moveTo>
                      <a:pt x="24095" y="0"/>
                    </a:moveTo>
                    <a:lnTo>
                      <a:pt x="913419" y="0"/>
                    </a:lnTo>
                    <a:cubicBezTo>
                      <a:pt x="919809" y="0"/>
                      <a:pt x="925938" y="2539"/>
                      <a:pt x="930457" y="7057"/>
                    </a:cubicBezTo>
                    <a:cubicBezTo>
                      <a:pt x="934976" y="11576"/>
                      <a:pt x="937514" y="17705"/>
                      <a:pt x="937514" y="24095"/>
                    </a:cubicBezTo>
                    <a:lnTo>
                      <a:pt x="937514" y="888824"/>
                    </a:lnTo>
                    <a:cubicBezTo>
                      <a:pt x="937514" y="895214"/>
                      <a:pt x="934976" y="901343"/>
                      <a:pt x="930457" y="905861"/>
                    </a:cubicBezTo>
                    <a:cubicBezTo>
                      <a:pt x="925938" y="910380"/>
                      <a:pt x="919809" y="912919"/>
                      <a:pt x="913419" y="912919"/>
                    </a:cubicBezTo>
                    <a:lnTo>
                      <a:pt x="24095" y="912919"/>
                    </a:lnTo>
                    <a:cubicBezTo>
                      <a:pt x="17705" y="912919"/>
                      <a:pt x="11576" y="910380"/>
                      <a:pt x="7057" y="905861"/>
                    </a:cubicBezTo>
                    <a:cubicBezTo>
                      <a:pt x="2539" y="901343"/>
                      <a:pt x="0" y="895214"/>
                      <a:pt x="0" y="888824"/>
                    </a:cubicBezTo>
                    <a:lnTo>
                      <a:pt x="0" y="24095"/>
                    </a:lnTo>
                    <a:cubicBezTo>
                      <a:pt x="0" y="17705"/>
                      <a:pt x="2539" y="11576"/>
                      <a:pt x="7057" y="7057"/>
                    </a:cubicBezTo>
                    <a:cubicBezTo>
                      <a:pt x="11576" y="2539"/>
                      <a:pt x="17705" y="0"/>
                      <a:pt x="2409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9E7DD2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" name="Freeform 77"/>
              <p:cNvSpPr/>
              <p:nvPr/>
            </p:nvSpPr>
            <p:spPr>
              <a:xfrm rot="10800000">
                <a:off x="8323432" y="5239340"/>
                <a:ext cx="1606523" cy="597892"/>
              </a:xfrm>
              <a:custGeom>
                <a:avLst/>
                <a:gdLst/>
                <a:ahLst/>
                <a:cxnLst/>
                <a:rect l="l" t="t" r="r" b="b"/>
                <a:pathLst>
                  <a:path w="937514" h="348910">
                    <a:moveTo>
                      <a:pt x="24095" y="0"/>
                    </a:moveTo>
                    <a:lnTo>
                      <a:pt x="913419" y="0"/>
                    </a:lnTo>
                    <a:cubicBezTo>
                      <a:pt x="919809" y="0"/>
                      <a:pt x="925938" y="2539"/>
                      <a:pt x="930457" y="7057"/>
                    </a:cubicBezTo>
                    <a:cubicBezTo>
                      <a:pt x="934976" y="11576"/>
                      <a:pt x="937514" y="17705"/>
                      <a:pt x="937514" y="24095"/>
                    </a:cubicBezTo>
                    <a:lnTo>
                      <a:pt x="937514" y="324815"/>
                    </a:lnTo>
                    <a:cubicBezTo>
                      <a:pt x="937514" y="331205"/>
                      <a:pt x="934976" y="337334"/>
                      <a:pt x="930457" y="341853"/>
                    </a:cubicBezTo>
                    <a:cubicBezTo>
                      <a:pt x="925938" y="346372"/>
                      <a:pt x="919809" y="348910"/>
                      <a:pt x="913419" y="348910"/>
                    </a:cubicBezTo>
                    <a:lnTo>
                      <a:pt x="24095" y="348910"/>
                    </a:lnTo>
                    <a:cubicBezTo>
                      <a:pt x="17705" y="348910"/>
                      <a:pt x="11576" y="346372"/>
                      <a:pt x="7057" y="341853"/>
                    </a:cubicBezTo>
                    <a:cubicBezTo>
                      <a:pt x="2539" y="337334"/>
                      <a:pt x="0" y="331205"/>
                      <a:pt x="0" y="324815"/>
                    </a:cubicBezTo>
                    <a:lnTo>
                      <a:pt x="0" y="24095"/>
                    </a:lnTo>
                    <a:cubicBezTo>
                      <a:pt x="0" y="17705"/>
                      <a:pt x="2539" y="11576"/>
                      <a:pt x="7057" y="7057"/>
                    </a:cubicBezTo>
                    <a:cubicBezTo>
                      <a:pt x="11576" y="2539"/>
                      <a:pt x="17705" y="0"/>
                      <a:pt x="24095" y="0"/>
                    </a:cubicBezTo>
                    <a:close/>
                  </a:path>
                </a:pathLst>
              </a:custGeom>
              <a:solidFill>
                <a:srgbClr val="3D00B6"/>
              </a:solidFill>
              <a:ln w="9525" cap="sq">
                <a:solidFill>
                  <a:srgbClr val="3D00B6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" name="TextBox 79"/>
              <p:cNvSpPr txBox="1"/>
              <p:nvPr/>
            </p:nvSpPr>
            <p:spPr>
              <a:xfrm>
                <a:off x="8428061" y="6056072"/>
                <a:ext cx="1397267" cy="509755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lnSpc>
                    <a:spcPts val="1050"/>
                  </a:lnSpc>
                  <a:spcBef>
                    <a:spcPct val="0"/>
                  </a:spcBef>
                </a:pPr>
                <a:r>
                  <a:rPr lang="en-US" sz="750" spc="6" dirty="0">
                    <a:solidFill>
                      <a:srgbClr val="5D5D5D"/>
                    </a:solidFill>
                    <a:latin typeface="Inter"/>
                  </a:rPr>
                  <a:t>Integrate eco-friendly practices, social responsibility, ethical standards into operations</a:t>
                </a:r>
              </a:p>
            </p:txBody>
          </p:sp>
          <p:sp>
            <p:nvSpPr>
              <p:cNvPr id="80" name="TextBox 80"/>
              <p:cNvSpPr txBox="1"/>
              <p:nvPr/>
            </p:nvSpPr>
            <p:spPr>
              <a:xfrm>
                <a:off x="8428061" y="5388309"/>
                <a:ext cx="1397267" cy="299954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lnSpc>
                    <a:spcPts val="1199"/>
                  </a:lnSpc>
                  <a:spcBef>
                    <a:spcPct val="0"/>
                  </a:spcBef>
                </a:pPr>
                <a:r>
                  <a:rPr lang="en-US" sz="999" b="1" dirty="0">
                    <a:solidFill>
                      <a:srgbClr val="FFFFFF"/>
                    </a:solidFill>
                    <a:latin typeface="Inter" panose="02000503000000020004" pitchFamily="2" charset="0"/>
                  </a:rPr>
                  <a:t>Sustainability Initiatives</a:t>
                </a:r>
              </a:p>
            </p:txBody>
          </p:sp>
        </p:grp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8403ACB8-9B3B-A1E2-9188-A173B547BF9D}"/>
                </a:ext>
              </a:extLst>
            </p:cNvPr>
            <p:cNvGrpSpPr/>
            <p:nvPr/>
          </p:nvGrpSpPr>
          <p:grpSpPr>
            <a:xfrm>
              <a:off x="5804677" y="4853571"/>
              <a:ext cx="1606523" cy="1948537"/>
              <a:chOff x="5803201" y="4855179"/>
              <a:chExt cx="1606523" cy="1948537"/>
            </a:xfrm>
          </p:grpSpPr>
          <p:sp>
            <p:nvSpPr>
              <p:cNvPr id="57" name="AutoShape 57"/>
              <p:cNvSpPr/>
              <p:nvPr/>
            </p:nvSpPr>
            <p:spPr>
              <a:xfrm>
                <a:off x="6606463" y="4855179"/>
                <a:ext cx="0" cy="317202"/>
              </a:xfrm>
              <a:prstGeom prst="line">
                <a:avLst/>
              </a:prstGeom>
              <a:ln w="9525" cap="flat">
                <a:solidFill>
                  <a:srgbClr val="B2B2B2"/>
                </a:solidFill>
                <a:prstDash val="solid"/>
                <a:headEnd type="none" w="sm" len="sm"/>
                <a:tailEnd type="oval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" name="Freeform 82"/>
              <p:cNvSpPr/>
              <p:nvPr/>
            </p:nvSpPr>
            <p:spPr>
              <a:xfrm rot="10800000">
                <a:off x="5803201" y="5239340"/>
                <a:ext cx="1606523" cy="1564376"/>
              </a:xfrm>
              <a:custGeom>
                <a:avLst/>
                <a:gdLst/>
                <a:ahLst/>
                <a:cxnLst/>
                <a:rect l="l" t="t" r="r" b="b"/>
                <a:pathLst>
                  <a:path w="937514" h="912919">
                    <a:moveTo>
                      <a:pt x="24095" y="0"/>
                    </a:moveTo>
                    <a:lnTo>
                      <a:pt x="913419" y="0"/>
                    </a:lnTo>
                    <a:cubicBezTo>
                      <a:pt x="919809" y="0"/>
                      <a:pt x="925938" y="2539"/>
                      <a:pt x="930457" y="7057"/>
                    </a:cubicBezTo>
                    <a:cubicBezTo>
                      <a:pt x="934976" y="11576"/>
                      <a:pt x="937514" y="17705"/>
                      <a:pt x="937514" y="24095"/>
                    </a:cubicBezTo>
                    <a:lnTo>
                      <a:pt x="937514" y="888824"/>
                    </a:lnTo>
                    <a:cubicBezTo>
                      <a:pt x="937514" y="895214"/>
                      <a:pt x="934976" y="901343"/>
                      <a:pt x="930457" y="905861"/>
                    </a:cubicBezTo>
                    <a:cubicBezTo>
                      <a:pt x="925938" y="910380"/>
                      <a:pt x="919809" y="912919"/>
                      <a:pt x="913419" y="912919"/>
                    </a:cubicBezTo>
                    <a:lnTo>
                      <a:pt x="24095" y="912919"/>
                    </a:lnTo>
                    <a:cubicBezTo>
                      <a:pt x="17705" y="912919"/>
                      <a:pt x="11576" y="910380"/>
                      <a:pt x="7057" y="905861"/>
                    </a:cubicBezTo>
                    <a:cubicBezTo>
                      <a:pt x="2539" y="901343"/>
                      <a:pt x="0" y="895214"/>
                      <a:pt x="0" y="888824"/>
                    </a:cubicBezTo>
                    <a:lnTo>
                      <a:pt x="0" y="24095"/>
                    </a:lnTo>
                    <a:cubicBezTo>
                      <a:pt x="0" y="17705"/>
                      <a:pt x="2539" y="11576"/>
                      <a:pt x="7057" y="7057"/>
                    </a:cubicBezTo>
                    <a:cubicBezTo>
                      <a:pt x="11576" y="2539"/>
                      <a:pt x="17705" y="0"/>
                      <a:pt x="2409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9E7DD2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" name="Freeform 85"/>
              <p:cNvSpPr/>
              <p:nvPr/>
            </p:nvSpPr>
            <p:spPr>
              <a:xfrm rot="10800000">
                <a:off x="5803201" y="5239340"/>
                <a:ext cx="1606523" cy="597892"/>
              </a:xfrm>
              <a:custGeom>
                <a:avLst/>
                <a:gdLst/>
                <a:ahLst/>
                <a:cxnLst/>
                <a:rect l="l" t="t" r="r" b="b"/>
                <a:pathLst>
                  <a:path w="937514" h="348910">
                    <a:moveTo>
                      <a:pt x="24095" y="0"/>
                    </a:moveTo>
                    <a:lnTo>
                      <a:pt x="913419" y="0"/>
                    </a:lnTo>
                    <a:cubicBezTo>
                      <a:pt x="919809" y="0"/>
                      <a:pt x="925938" y="2539"/>
                      <a:pt x="930457" y="7057"/>
                    </a:cubicBezTo>
                    <a:cubicBezTo>
                      <a:pt x="934976" y="11576"/>
                      <a:pt x="937514" y="17705"/>
                      <a:pt x="937514" y="24095"/>
                    </a:cubicBezTo>
                    <a:lnTo>
                      <a:pt x="937514" y="324815"/>
                    </a:lnTo>
                    <a:cubicBezTo>
                      <a:pt x="937514" y="331205"/>
                      <a:pt x="934976" y="337334"/>
                      <a:pt x="930457" y="341853"/>
                    </a:cubicBezTo>
                    <a:cubicBezTo>
                      <a:pt x="925938" y="346372"/>
                      <a:pt x="919809" y="348910"/>
                      <a:pt x="913419" y="348910"/>
                    </a:cubicBezTo>
                    <a:lnTo>
                      <a:pt x="24095" y="348910"/>
                    </a:lnTo>
                    <a:cubicBezTo>
                      <a:pt x="17705" y="348910"/>
                      <a:pt x="11576" y="346372"/>
                      <a:pt x="7057" y="341853"/>
                    </a:cubicBezTo>
                    <a:cubicBezTo>
                      <a:pt x="2539" y="337334"/>
                      <a:pt x="0" y="331205"/>
                      <a:pt x="0" y="324815"/>
                    </a:cubicBezTo>
                    <a:lnTo>
                      <a:pt x="0" y="24095"/>
                    </a:lnTo>
                    <a:cubicBezTo>
                      <a:pt x="0" y="17705"/>
                      <a:pt x="2539" y="11576"/>
                      <a:pt x="7057" y="7057"/>
                    </a:cubicBezTo>
                    <a:cubicBezTo>
                      <a:pt x="11576" y="2539"/>
                      <a:pt x="17705" y="0"/>
                      <a:pt x="24095" y="0"/>
                    </a:cubicBezTo>
                    <a:close/>
                  </a:path>
                </a:pathLst>
              </a:custGeom>
              <a:solidFill>
                <a:srgbClr val="3D00B6"/>
              </a:solidFill>
              <a:ln w="9525" cap="sq">
                <a:solidFill>
                  <a:srgbClr val="3D00B6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" name="TextBox 87"/>
              <p:cNvSpPr txBox="1"/>
              <p:nvPr/>
            </p:nvSpPr>
            <p:spPr>
              <a:xfrm>
                <a:off x="6002713" y="6056072"/>
                <a:ext cx="1207500" cy="509755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lnSpc>
                    <a:spcPts val="1050"/>
                  </a:lnSpc>
                  <a:spcBef>
                    <a:spcPct val="0"/>
                  </a:spcBef>
                </a:pPr>
                <a:r>
                  <a:rPr lang="en-US" sz="750" spc="6" dirty="0">
                    <a:solidFill>
                      <a:srgbClr val="5D5D5D"/>
                    </a:solidFill>
                    <a:latin typeface="Inter"/>
                  </a:rPr>
                  <a:t>Recruit, train, and empower a skilled workforce aligned with organizational objectives</a:t>
                </a:r>
              </a:p>
            </p:txBody>
          </p:sp>
          <p:sp>
            <p:nvSpPr>
              <p:cNvPr id="88" name="TextBox 88"/>
              <p:cNvSpPr txBox="1"/>
              <p:nvPr/>
            </p:nvSpPr>
            <p:spPr>
              <a:xfrm>
                <a:off x="5907829" y="5388309"/>
                <a:ext cx="1397267" cy="299954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>
                  <a:lnSpc>
                    <a:spcPts val="1199"/>
                  </a:lnSpc>
                </a:pPr>
                <a:r>
                  <a:rPr lang="en-US" sz="999" b="1" dirty="0">
                    <a:solidFill>
                      <a:srgbClr val="FFFFFF"/>
                    </a:solidFill>
                    <a:latin typeface="Inter" panose="02000503000000020004" pitchFamily="2" charset="0"/>
                  </a:rPr>
                  <a:t>Team </a:t>
                </a:r>
              </a:p>
              <a:p>
                <a:pPr marL="0" lvl="0" indent="0" algn="ctr">
                  <a:lnSpc>
                    <a:spcPts val="1199"/>
                  </a:lnSpc>
                  <a:spcBef>
                    <a:spcPct val="0"/>
                  </a:spcBef>
                </a:pPr>
                <a:r>
                  <a:rPr lang="en-US" sz="999" b="1" dirty="0">
                    <a:solidFill>
                      <a:srgbClr val="FFFFFF"/>
                    </a:solidFill>
                    <a:latin typeface="Inter" panose="02000503000000020004" pitchFamily="2" charset="0"/>
                  </a:rPr>
                  <a:t>Development</a:t>
                </a:r>
              </a:p>
            </p:txBody>
          </p:sp>
        </p:grp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D75C6C4A-5F40-510B-C834-9DAC73CDB799}"/>
                </a:ext>
              </a:extLst>
            </p:cNvPr>
            <p:cNvGrpSpPr/>
            <p:nvPr/>
          </p:nvGrpSpPr>
          <p:grpSpPr>
            <a:xfrm>
              <a:off x="3282200" y="4853571"/>
              <a:ext cx="1606523" cy="1948537"/>
              <a:chOff x="3275455" y="4855179"/>
              <a:chExt cx="1606523" cy="1948537"/>
            </a:xfrm>
          </p:grpSpPr>
          <p:sp>
            <p:nvSpPr>
              <p:cNvPr id="58" name="AutoShape 58"/>
              <p:cNvSpPr/>
              <p:nvPr/>
            </p:nvSpPr>
            <p:spPr>
              <a:xfrm>
                <a:off x="4078716" y="4855179"/>
                <a:ext cx="0" cy="317202"/>
              </a:xfrm>
              <a:prstGeom prst="line">
                <a:avLst/>
              </a:prstGeom>
              <a:ln w="9525" cap="flat">
                <a:solidFill>
                  <a:srgbClr val="B2B2B2"/>
                </a:solidFill>
                <a:prstDash val="solid"/>
                <a:headEnd type="none" w="sm" len="sm"/>
                <a:tailEnd type="oval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0" name="Freeform 90"/>
              <p:cNvSpPr/>
              <p:nvPr/>
            </p:nvSpPr>
            <p:spPr>
              <a:xfrm rot="10800000">
                <a:off x="3275455" y="5239340"/>
                <a:ext cx="1606523" cy="1564376"/>
              </a:xfrm>
              <a:custGeom>
                <a:avLst/>
                <a:gdLst/>
                <a:ahLst/>
                <a:cxnLst/>
                <a:rect l="l" t="t" r="r" b="b"/>
                <a:pathLst>
                  <a:path w="937514" h="912919">
                    <a:moveTo>
                      <a:pt x="24095" y="0"/>
                    </a:moveTo>
                    <a:lnTo>
                      <a:pt x="913419" y="0"/>
                    </a:lnTo>
                    <a:cubicBezTo>
                      <a:pt x="919809" y="0"/>
                      <a:pt x="925938" y="2539"/>
                      <a:pt x="930457" y="7057"/>
                    </a:cubicBezTo>
                    <a:cubicBezTo>
                      <a:pt x="934976" y="11576"/>
                      <a:pt x="937514" y="17705"/>
                      <a:pt x="937514" y="24095"/>
                    </a:cubicBezTo>
                    <a:lnTo>
                      <a:pt x="937514" y="888824"/>
                    </a:lnTo>
                    <a:cubicBezTo>
                      <a:pt x="937514" y="895214"/>
                      <a:pt x="934976" y="901343"/>
                      <a:pt x="930457" y="905861"/>
                    </a:cubicBezTo>
                    <a:cubicBezTo>
                      <a:pt x="925938" y="910380"/>
                      <a:pt x="919809" y="912919"/>
                      <a:pt x="913419" y="912919"/>
                    </a:cubicBezTo>
                    <a:lnTo>
                      <a:pt x="24095" y="912919"/>
                    </a:lnTo>
                    <a:cubicBezTo>
                      <a:pt x="17705" y="912919"/>
                      <a:pt x="11576" y="910380"/>
                      <a:pt x="7057" y="905861"/>
                    </a:cubicBezTo>
                    <a:cubicBezTo>
                      <a:pt x="2539" y="901343"/>
                      <a:pt x="0" y="895214"/>
                      <a:pt x="0" y="888824"/>
                    </a:cubicBezTo>
                    <a:lnTo>
                      <a:pt x="0" y="24095"/>
                    </a:lnTo>
                    <a:cubicBezTo>
                      <a:pt x="0" y="17705"/>
                      <a:pt x="2539" y="11576"/>
                      <a:pt x="7057" y="7057"/>
                    </a:cubicBezTo>
                    <a:cubicBezTo>
                      <a:pt x="11576" y="2539"/>
                      <a:pt x="17705" y="0"/>
                      <a:pt x="2409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9E7DD2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" name="Freeform 93"/>
              <p:cNvSpPr/>
              <p:nvPr/>
            </p:nvSpPr>
            <p:spPr>
              <a:xfrm rot="10800000">
                <a:off x="3275455" y="5239340"/>
                <a:ext cx="1606523" cy="597892"/>
              </a:xfrm>
              <a:custGeom>
                <a:avLst/>
                <a:gdLst/>
                <a:ahLst/>
                <a:cxnLst/>
                <a:rect l="l" t="t" r="r" b="b"/>
                <a:pathLst>
                  <a:path w="937514" h="348910">
                    <a:moveTo>
                      <a:pt x="24095" y="0"/>
                    </a:moveTo>
                    <a:lnTo>
                      <a:pt x="913419" y="0"/>
                    </a:lnTo>
                    <a:cubicBezTo>
                      <a:pt x="919809" y="0"/>
                      <a:pt x="925938" y="2539"/>
                      <a:pt x="930457" y="7057"/>
                    </a:cubicBezTo>
                    <a:cubicBezTo>
                      <a:pt x="934976" y="11576"/>
                      <a:pt x="937514" y="17705"/>
                      <a:pt x="937514" y="24095"/>
                    </a:cubicBezTo>
                    <a:lnTo>
                      <a:pt x="937514" y="324815"/>
                    </a:lnTo>
                    <a:cubicBezTo>
                      <a:pt x="937514" y="331205"/>
                      <a:pt x="934976" y="337334"/>
                      <a:pt x="930457" y="341853"/>
                    </a:cubicBezTo>
                    <a:cubicBezTo>
                      <a:pt x="925938" y="346372"/>
                      <a:pt x="919809" y="348910"/>
                      <a:pt x="913419" y="348910"/>
                    </a:cubicBezTo>
                    <a:lnTo>
                      <a:pt x="24095" y="348910"/>
                    </a:lnTo>
                    <a:cubicBezTo>
                      <a:pt x="17705" y="348910"/>
                      <a:pt x="11576" y="346372"/>
                      <a:pt x="7057" y="341853"/>
                    </a:cubicBezTo>
                    <a:cubicBezTo>
                      <a:pt x="2539" y="337334"/>
                      <a:pt x="0" y="331205"/>
                      <a:pt x="0" y="324815"/>
                    </a:cubicBezTo>
                    <a:lnTo>
                      <a:pt x="0" y="24095"/>
                    </a:lnTo>
                    <a:cubicBezTo>
                      <a:pt x="0" y="17705"/>
                      <a:pt x="2539" y="11576"/>
                      <a:pt x="7057" y="7057"/>
                    </a:cubicBezTo>
                    <a:cubicBezTo>
                      <a:pt x="11576" y="2539"/>
                      <a:pt x="17705" y="0"/>
                      <a:pt x="24095" y="0"/>
                    </a:cubicBezTo>
                    <a:close/>
                  </a:path>
                </a:pathLst>
              </a:custGeom>
              <a:solidFill>
                <a:srgbClr val="3D00B6"/>
              </a:solidFill>
              <a:ln w="9525" cap="sq">
                <a:solidFill>
                  <a:srgbClr val="3D00B6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" name="TextBox 95"/>
              <p:cNvSpPr txBox="1"/>
              <p:nvPr/>
            </p:nvSpPr>
            <p:spPr>
              <a:xfrm>
                <a:off x="3380083" y="6056072"/>
                <a:ext cx="1397267" cy="509755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>
                  <a:lnSpc>
                    <a:spcPts val="1050"/>
                  </a:lnSpc>
                </a:pPr>
                <a:r>
                  <a:rPr lang="en-US" sz="750" spc="6" dirty="0">
                    <a:solidFill>
                      <a:srgbClr val="5D5D5D"/>
                    </a:solidFill>
                    <a:latin typeface="Inter"/>
                  </a:rPr>
                  <a:t>Prioritize satisfaction </a:t>
                </a:r>
              </a:p>
              <a:p>
                <a:pPr algn="ctr">
                  <a:lnSpc>
                    <a:spcPts val="1050"/>
                  </a:lnSpc>
                </a:pPr>
                <a:r>
                  <a:rPr lang="en-US" sz="750" spc="6" dirty="0">
                    <a:solidFill>
                      <a:srgbClr val="5D5D5D"/>
                    </a:solidFill>
                    <a:latin typeface="Inter"/>
                  </a:rPr>
                  <a:t>through personalized interactions, efficient </a:t>
                </a:r>
              </a:p>
              <a:p>
                <a:pPr marL="0" lvl="0" indent="0" algn="ctr">
                  <a:lnSpc>
                    <a:spcPts val="1050"/>
                  </a:lnSpc>
                  <a:spcBef>
                    <a:spcPct val="0"/>
                  </a:spcBef>
                </a:pPr>
                <a:r>
                  <a:rPr lang="en-US" sz="750" spc="6" dirty="0">
                    <a:solidFill>
                      <a:srgbClr val="5D5D5D"/>
                    </a:solidFill>
                    <a:latin typeface="Inter"/>
                  </a:rPr>
                  <a:t>support, quality service</a:t>
                </a:r>
              </a:p>
            </p:txBody>
          </p:sp>
          <p:sp>
            <p:nvSpPr>
              <p:cNvPr id="96" name="TextBox 96"/>
              <p:cNvSpPr txBox="1"/>
              <p:nvPr/>
            </p:nvSpPr>
            <p:spPr>
              <a:xfrm>
                <a:off x="3380083" y="5388309"/>
                <a:ext cx="1397267" cy="299954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>
                  <a:lnSpc>
                    <a:spcPts val="1199"/>
                  </a:lnSpc>
                </a:pPr>
                <a:r>
                  <a:rPr lang="en-US" sz="999" b="1" dirty="0">
                    <a:solidFill>
                      <a:srgbClr val="FFFFFF"/>
                    </a:solidFill>
                    <a:latin typeface="Inter" panose="02000503000000020004" pitchFamily="2" charset="0"/>
                  </a:rPr>
                  <a:t>Customer </a:t>
                </a:r>
              </a:p>
              <a:p>
                <a:pPr marL="0" lvl="0" indent="0" algn="ctr">
                  <a:lnSpc>
                    <a:spcPts val="1199"/>
                  </a:lnSpc>
                  <a:spcBef>
                    <a:spcPct val="0"/>
                  </a:spcBef>
                </a:pPr>
                <a:r>
                  <a:rPr lang="en-US" sz="999" b="1" dirty="0">
                    <a:solidFill>
                      <a:srgbClr val="FFFFFF"/>
                    </a:solidFill>
                    <a:latin typeface="Inter" panose="02000503000000020004" pitchFamily="2" charset="0"/>
                  </a:rPr>
                  <a:t>Experience</a:t>
                </a:r>
              </a:p>
            </p:txBody>
          </p:sp>
        </p:grpSp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B45828C0-6240-FD9B-1870-19D122D5605A}"/>
                </a:ext>
              </a:extLst>
            </p:cNvPr>
            <p:cNvGrpSpPr/>
            <p:nvPr/>
          </p:nvGrpSpPr>
          <p:grpSpPr>
            <a:xfrm>
              <a:off x="759723" y="4853571"/>
              <a:ext cx="1606523" cy="1948537"/>
              <a:chOff x="752978" y="4855179"/>
              <a:chExt cx="1606523" cy="1948537"/>
            </a:xfrm>
          </p:grpSpPr>
          <p:sp>
            <p:nvSpPr>
              <p:cNvPr id="59" name="AutoShape 59"/>
              <p:cNvSpPr/>
              <p:nvPr/>
            </p:nvSpPr>
            <p:spPr>
              <a:xfrm>
                <a:off x="1556240" y="4855179"/>
                <a:ext cx="0" cy="317202"/>
              </a:xfrm>
              <a:prstGeom prst="line">
                <a:avLst/>
              </a:prstGeom>
              <a:ln w="9525" cap="flat">
                <a:solidFill>
                  <a:srgbClr val="B2B2B2"/>
                </a:solidFill>
                <a:prstDash val="solid"/>
                <a:headEnd type="none" w="sm" len="sm"/>
                <a:tailEnd type="oval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" name="Freeform 98"/>
              <p:cNvSpPr/>
              <p:nvPr/>
            </p:nvSpPr>
            <p:spPr>
              <a:xfrm rot="10800000">
                <a:off x="752978" y="5239340"/>
                <a:ext cx="1606523" cy="1564376"/>
              </a:xfrm>
              <a:custGeom>
                <a:avLst/>
                <a:gdLst/>
                <a:ahLst/>
                <a:cxnLst/>
                <a:rect l="l" t="t" r="r" b="b"/>
                <a:pathLst>
                  <a:path w="937514" h="912919">
                    <a:moveTo>
                      <a:pt x="24095" y="0"/>
                    </a:moveTo>
                    <a:lnTo>
                      <a:pt x="913419" y="0"/>
                    </a:lnTo>
                    <a:cubicBezTo>
                      <a:pt x="919809" y="0"/>
                      <a:pt x="925938" y="2539"/>
                      <a:pt x="930457" y="7057"/>
                    </a:cubicBezTo>
                    <a:cubicBezTo>
                      <a:pt x="934976" y="11576"/>
                      <a:pt x="937514" y="17705"/>
                      <a:pt x="937514" y="24095"/>
                    </a:cubicBezTo>
                    <a:lnTo>
                      <a:pt x="937514" y="888824"/>
                    </a:lnTo>
                    <a:cubicBezTo>
                      <a:pt x="937514" y="895214"/>
                      <a:pt x="934976" y="901343"/>
                      <a:pt x="930457" y="905861"/>
                    </a:cubicBezTo>
                    <a:cubicBezTo>
                      <a:pt x="925938" y="910380"/>
                      <a:pt x="919809" y="912919"/>
                      <a:pt x="913419" y="912919"/>
                    </a:cubicBezTo>
                    <a:lnTo>
                      <a:pt x="24095" y="912919"/>
                    </a:lnTo>
                    <a:cubicBezTo>
                      <a:pt x="17705" y="912919"/>
                      <a:pt x="11576" y="910380"/>
                      <a:pt x="7057" y="905861"/>
                    </a:cubicBezTo>
                    <a:cubicBezTo>
                      <a:pt x="2539" y="901343"/>
                      <a:pt x="0" y="895214"/>
                      <a:pt x="0" y="888824"/>
                    </a:cubicBezTo>
                    <a:lnTo>
                      <a:pt x="0" y="24095"/>
                    </a:lnTo>
                    <a:cubicBezTo>
                      <a:pt x="0" y="17705"/>
                      <a:pt x="2539" y="11576"/>
                      <a:pt x="7057" y="7057"/>
                    </a:cubicBezTo>
                    <a:cubicBezTo>
                      <a:pt x="11576" y="2539"/>
                      <a:pt x="17705" y="0"/>
                      <a:pt x="2409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9E7DD2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" name="Freeform 101"/>
              <p:cNvSpPr/>
              <p:nvPr/>
            </p:nvSpPr>
            <p:spPr>
              <a:xfrm rot="10800000">
                <a:off x="752978" y="5239340"/>
                <a:ext cx="1606523" cy="597892"/>
              </a:xfrm>
              <a:custGeom>
                <a:avLst/>
                <a:gdLst/>
                <a:ahLst/>
                <a:cxnLst/>
                <a:rect l="l" t="t" r="r" b="b"/>
                <a:pathLst>
                  <a:path w="937514" h="348910">
                    <a:moveTo>
                      <a:pt x="24095" y="0"/>
                    </a:moveTo>
                    <a:lnTo>
                      <a:pt x="913419" y="0"/>
                    </a:lnTo>
                    <a:cubicBezTo>
                      <a:pt x="919809" y="0"/>
                      <a:pt x="925938" y="2539"/>
                      <a:pt x="930457" y="7057"/>
                    </a:cubicBezTo>
                    <a:cubicBezTo>
                      <a:pt x="934976" y="11576"/>
                      <a:pt x="937514" y="17705"/>
                      <a:pt x="937514" y="24095"/>
                    </a:cubicBezTo>
                    <a:lnTo>
                      <a:pt x="937514" y="324815"/>
                    </a:lnTo>
                    <a:cubicBezTo>
                      <a:pt x="937514" y="331205"/>
                      <a:pt x="934976" y="337334"/>
                      <a:pt x="930457" y="341853"/>
                    </a:cubicBezTo>
                    <a:cubicBezTo>
                      <a:pt x="925938" y="346372"/>
                      <a:pt x="919809" y="348910"/>
                      <a:pt x="913419" y="348910"/>
                    </a:cubicBezTo>
                    <a:lnTo>
                      <a:pt x="24095" y="348910"/>
                    </a:lnTo>
                    <a:cubicBezTo>
                      <a:pt x="17705" y="348910"/>
                      <a:pt x="11576" y="346372"/>
                      <a:pt x="7057" y="341853"/>
                    </a:cubicBezTo>
                    <a:cubicBezTo>
                      <a:pt x="2539" y="337334"/>
                      <a:pt x="0" y="331205"/>
                      <a:pt x="0" y="324815"/>
                    </a:cubicBezTo>
                    <a:lnTo>
                      <a:pt x="0" y="24095"/>
                    </a:lnTo>
                    <a:cubicBezTo>
                      <a:pt x="0" y="17705"/>
                      <a:pt x="2539" y="11576"/>
                      <a:pt x="7057" y="7057"/>
                    </a:cubicBezTo>
                    <a:cubicBezTo>
                      <a:pt x="11576" y="2539"/>
                      <a:pt x="17705" y="0"/>
                      <a:pt x="24095" y="0"/>
                    </a:cubicBezTo>
                    <a:close/>
                  </a:path>
                </a:pathLst>
              </a:custGeom>
              <a:solidFill>
                <a:srgbClr val="3D00B6"/>
              </a:solidFill>
              <a:ln w="9525" cap="sq">
                <a:solidFill>
                  <a:srgbClr val="3D00B6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" name="TextBox 103"/>
              <p:cNvSpPr txBox="1"/>
              <p:nvPr/>
            </p:nvSpPr>
            <p:spPr>
              <a:xfrm>
                <a:off x="857606" y="6056072"/>
                <a:ext cx="1397267" cy="509755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>
                  <a:lnSpc>
                    <a:spcPts val="1050"/>
                  </a:lnSpc>
                </a:pPr>
                <a:r>
                  <a:rPr lang="en-US" sz="750" spc="6" dirty="0">
                    <a:solidFill>
                      <a:srgbClr val="5D5D5D"/>
                    </a:solidFill>
                    <a:latin typeface="Inter"/>
                  </a:rPr>
                  <a:t>Forecast revenues, allocate budgets, and monitor expenses for financial </a:t>
                </a:r>
              </a:p>
              <a:p>
                <a:pPr marL="0" lvl="0" indent="0" algn="ctr">
                  <a:lnSpc>
                    <a:spcPts val="1050"/>
                  </a:lnSpc>
                  <a:spcBef>
                    <a:spcPct val="0"/>
                  </a:spcBef>
                </a:pPr>
                <a:r>
                  <a:rPr lang="en-US" sz="750" spc="6" dirty="0">
                    <a:solidFill>
                      <a:srgbClr val="5D5D5D"/>
                    </a:solidFill>
                    <a:latin typeface="Inter"/>
                  </a:rPr>
                  <a:t>stability and growth</a:t>
                </a:r>
              </a:p>
            </p:txBody>
          </p:sp>
          <p:sp>
            <p:nvSpPr>
              <p:cNvPr id="104" name="TextBox 104"/>
              <p:cNvSpPr txBox="1"/>
              <p:nvPr/>
            </p:nvSpPr>
            <p:spPr>
              <a:xfrm>
                <a:off x="857606" y="5388309"/>
                <a:ext cx="1397267" cy="299954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>
                  <a:lnSpc>
                    <a:spcPts val="1199"/>
                  </a:lnSpc>
                </a:pPr>
                <a:r>
                  <a:rPr lang="en-US" sz="999" b="1" dirty="0">
                    <a:solidFill>
                      <a:srgbClr val="FFFFFF"/>
                    </a:solidFill>
                    <a:latin typeface="Inter" panose="02000503000000020004" pitchFamily="2" charset="0"/>
                  </a:rPr>
                  <a:t>Financial </a:t>
                </a:r>
              </a:p>
              <a:p>
                <a:pPr marL="0" lvl="0" indent="0" algn="ctr">
                  <a:lnSpc>
                    <a:spcPts val="1199"/>
                  </a:lnSpc>
                  <a:spcBef>
                    <a:spcPct val="0"/>
                  </a:spcBef>
                </a:pPr>
                <a:r>
                  <a:rPr lang="en-US" sz="999" b="1" dirty="0">
                    <a:solidFill>
                      <a:srgbClr val="FFFFFF"/>
                    </a:solidFill>
                    <a:latin typeface="Inter" panose="02000503000000020004" pitchFamily="2" charset="0"/>
                  </a:rPr>
                  <a:t>Planning</a:t>
                </a:r>
              </a:p>
            </p:txBody>
          </p:sp>
        </p:grpSp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id="{E56A7465-112B-D3F4-DB78-2A6B2A6E79E3}"/>
                </a:ext>
              </a:extLst>
            </p:cNvPr>
            <p:cNvGrpSpPr/>
            <p:nvPr/>
          </p:nvGrpSpPr>
          <p:grpSpPr>
            <a:xfrm>
              <a:off x="8327155" y="754392"/>
              <a:ext cx="1606523" cy="1948537"/>
              <a:chOff x="8329477" y="756000"/>
              <a:chExt cx="1606523" cy="1948537"/>
            </a:xfrm>
          </p:grpSpPr>
          <p:sp>
            <p:nvSpPr>
              <p:cNvPr id="9" name="AutoShape 9"/>
              <p:cNvSpPr/>
              <p:nvPr/>
            </p:nvSpPr>
            <p:spPr>
              <a:xfrm flipV="1">
                <a:off x="9132739" y="2387335"/>
                <a:ext cx="0" cy="317202"/>
              </a:xfrm>
              <a:prstGeom prst="line">
                <a:avLst/>
              </a:prstGeom>
              <a:ln w="9525" cap="flat">
                <a:solidFill>
                  <a:srgbClr val="B2B2B2"/>
                </a:solidFill>
                <a:prstDash val="solid"/>
                <a:headEnd type="none" w="sm" len="sm"/>
                <a:tailEnd type="oval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Freeform 33"/>
              <p:cNvSpPr/>
              <p:nvPr/>
            </p:nvSpPr>
            <p:spPr>
              <a:xfrm>
                <a:off x="8329477" y="756000"/>
                <a:ext cx="1606523" cy="1564376"/>
              </a:xfrm>
              <a:custGeom>
                <a:avLst/>
                <a:gdLst/>
                <a:ahLst/>
                <a:cxnLst/>
                <a:rect l="l" t="t" r="r" b="b"/>
                <a:pathLst>
                  <a:path w="937514" h="912919">
                    <a:moveTo>
                      <a:pt x="24095" y="0"/>
                    </a:moveTo>
                    <a:lnTo>
                      <a:pt x="913419" y="0"/>
                    </a:lnTo>
                    <a:cubicBezTo>
                      <a:pt x="919809" y="0"/>
                      <a:pt x="925938" y="2539"/>
                      <a:pt x="930457" y="7057"/>
                    </a:cubicBezTo>
                    <a:cubicBezTo>
                      <a:pt x="934976" y="11576"/>
                      <a:pt x="937514" y="17705"/>
                      <a:pt x="937514" y="24095"/>
                    </a:cubicBezTo>
                    <a:lnTo>
                      <a:pt x="937514" y="888824"/>
                    </a:lnTo>
                    <a:cubicBezTo>
                      <a:pt x="937514" y="895214"/>
                      <a:pt x="934976" y="901343"/>
                      <a:pt x="930457" y="905861"/>
                    </a:cubicBezTo>
                    <a:cubicBezTo>
                      <a:pt x="925938" y="910380"/>
                      <a:pt x="919809" y="912919"/>
                      <a:pt x="913419" y="912919"/>
                    </a:cubicBezTo>
                    <a:lnTo>
                      <a:pt x="24095" y="912919"/>
                    </a:lnTo>
                    <a:cubicBezTo>
                      <a:pt x="17705" y="912919"/>
                      <a:pt x="11576" y="910380"/>
                      <a:pt x="7057" y="905861"/>
                    </a:cubicBezTo>
                    <a:cubicBezTo>
                      <a:pt x="2539" y="901343"/>
                      <a:pt x="0" y="895214"/>
                      <a:pt x="0" y="888824"/>
                    </a:cubicBezTo>
                    <a:lnTo>
                      <a:pt x="0" y="24095"/>
                    </a:lnTo>
                    <a:cubicBezTo>
                      <a:pt x="0" y="17705"/>
                      <a:pt x="2539" y="11576"/>
                      <a:pt x="7057" y="7057"/>
                    </a:cubicBezTo>
                    <a:cubicBezTo>
                      <a:pt x="11576" y="2539"/>
                      <a:pt x="17705" y="0"/>
                      <a:pt x="2409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9E7DD2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1" name="Freeform 51"/>
              <p:cNvSpPr/>
              <p:nvPr/>
            </p:nvSpPr>
            <p:spPr>
              <a:xfrm>
                <a:off x="8329477" y="1722484"/>
                <a:ext cx="1606523" cy="597892"/>
              </a:xfrm>
              <a:custGeom>
                <a:avLst/>
                <a:gdLst/>
                <a:ahLst/>
                <a:cxnLst/>
                <a:rect l="l" t="t" r="r" b="b"/>
                <a:pathLst>
                  <a:path w="937514" h="348910">
                    <a:moveTo>
                      <a:pt x="24095" y="0"/>
                    </a:moveTo>
                    <a:lnTo>
                      <a:pt x="913419" y="0"/>
                    </a:lnTo>
                    <a:cubicBezTo>
                      <a:pt x="919809" y="0"/>
                      <a:pt x="925938" y="2539"/>
                      <a:pt x="930457" y="7057"/>
                    </a:cubicBezTo>
                    <a:cubicBezTo>
                      <a:pt x="934976" y="11576"/>
                      <a:pt x="937514" y="17705"/>
                      <a:pt x="937514" y="24095"/>
                    </a:cubicBezTo>
                    <a:lnTo>
                      <a:pt x="937514" y="324815"/>
                    </a:lnTo>
                    <a:cubicBezTo>
                      <a:pt x="937514" y="331205"/>
                      <a:pt x="934976" y="337334"/>
                      <a:pt x="930457" y="341853"/>
                    </a:cubicBezTo>
                    <a:cubicBezTo>
                      <a:pt x="925938" y="346372"/>
                      <a:pt x="919809" y="348910"/>
                      <a:pt x="913419" y="348910"/>
                    </a:cubicBezTo>
                    <a:lnTo>
                      <a:pt x="24095" y="348910"/>
                    </a:lnTo>
                    <a:cubicBezTo>
                      <a:pt x="17705" y="348910"/>
                      <a:pt x="11576" y="346372"/>
                      <a:pt x="7057" y="341853"/>
                    </a:cubicBezTo>
                    <a:cubicBezTo>
                      <a:pt x="2539" y="337334"/>
                      <a:pt x="0" y="331205"/>
                      <a:pt x="0" y="324815"/>
                    </a:cubicBezTo>
                    <a:lnTo>
                      <a:pt x="0" y="24095"/>
                    </a:lnTo>
                    <a:cubicBezTo>
                      <a:pt x="0" y="17705"/>
                      <a:pt x="2539" y="11576"/>
                      <a:pt x="7057" y="7057"/>
                    </a:cubicBezTo>
                    <a:cubicBezTo>
                      <a:pt x="11576" y="2539"/>
                      <a:pt x="17705" y="0"/>
                      <a:pt x="24095" y="0"/>
                    </a:cubicBezTo>
                    <a:close/>
                  </a:path>
                </a:pathLst>
              </a:custGeom>
              <a:solidFill>
                <a:srgbClr val="3D00B6"/>
              </a:solidFill>
              <a:ln w="9525" cap="sq">
                <a:solidFill>
                  <a:srgbClr val="3D00B6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" name="TextBox 53"/>
              <p:cNvSpPr txBox="1"/>
              <p:nvPr/>
            </p:nvSpPr>
            <p:spPr>
              <a:xfrm>
                <a:off x="8434105" y="974840"/>
                <a:ext cx="1397267" cy="509755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lnSpc>
                    <a:spcPts val="1050"/>
                  </a:lnSpc>
                  <a:spcBef>
                    <a:spcPct val="0"/>
                  </a:spcBef>
                </a:pPr>
                <a:r>
                  <a:rPr lang="en-US" sz="750" spc="6" dirty="0">
                    <a:solidFill>
                      <a:srgbClr val="5D5D5D"/>
                    </a:solidFill>
                    <a:latin typeface="Inter"/>
                  </a:rPr>
                  <a:t>Streamline processes, optimize resource allocation, and minimize costs for sustainable growth</a:t>
                </a:r>
              </a:p>
            </p:txBody>
          </p:sp>
          <p:sp>
            <p:nvSpPr>
              <p:cNvPr id="54" name="TextBox 54"/>
              <p:cNvSpPr txBox="1"/>
              <p:nvPr/>
            </p:nvSpPr>
            <p:spPr>
              <a:xfrm>
                <a:off x="8434105" y="1871453"/>
                <a:ext cx="1397267" cy="299954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>
                  <a:lnSpc>
                    <a:spcPts val="1199"/>
                  </a:lnSpc>
                </a:pPr>
                <a:r>
                  <a:rPr lang="en-US" sz="999" b="1" dirty="0">
                    <a:solidFill>
                      <a:srgbClr val="FFFFFF"/>
                    </a:solidFill>
                    <a:latin typeface="Inter" panose="02000503000000020004" pitchFamily="2" charset="0"/>
                  </a:rPr>
                  <a:t>Operational </a:t>
                </a:r>
              </a:p>
              <a:p>
                <a:pPr marL="0" lvl="0" indent="0" algn="ctr">
                  <a:lnSpc>
                    <a:spcPts val="1199"/>
                  </a:lnSpc>
                  <a:spcBef>
                    <a:spcPct val="0"/>
                  </a:spcBef>
                </a:pPr>
                <a:r>
                  <a:rPr lang="en-US" sz="999" b="1" dirty="0">
                    <a:solidFill>
                      <a:srgbClr val="FFFFFF"/>
                    </a:solidFill>
                    <a:latin typeface="Inter" panose="02000503000000020004" pitchFamily="2" charset="0"/>
                  </a:rPr>
                  <a:t>Efficiency</a:t>
                </a:r>
              </a:p>
            </p:txBody>
          </p:sp>
        </p:grpSp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11FDB0DF-7B47-1B0F-C37E-78218FA56608}"/>
                </a:ext>
              </a:extLst>
            </p:cNvPr>
            <p:cNvGrpSpPr/>
            <p:nvPr/>
          </p:nvGrpSpPr>
          <p:grpSpPr>
            <a:xfrm>
              <a:off x="5804677" y="754392"/>
              <a:ext cx="1606523" cy="1948537"/>
              <a:chOff x="5807000" y="756000"/>
              <a:chExt cx="1606523" cy="1948537"/>
            </a:xfrm>
          </p:grpSpPr>
          <p:sp>
            <p:nvSpPr>
              <p:cNvPr id="8" name="AutoShape 8"/>
              <p:cNvSpPr/>
              <p:nvPr/>
            </p:nvSpPr>
            <p:spPr>
              <a:xfrm flipV="1">
                <a:off x="6610262" y="2387335"/>
                <a:ext cx="0" cy="317202"/>
              </a:xfrm>
              <a:prstGeom prst="line">
                <a:avLst/>
              </a:prstGeom>
              <a:ln w="9525" cap="flat">
                <a:solidFill>
                  <a:srgbClr val="B2B2B2"/>
                </a:solidFill>
                <a:prstDash val="solid"/>
                <a:headEnd type="none" w="sm" len="sm"/>
                <a:tailEnd type="oval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Freeform 30"/>
              <p:cNvSpPr/>
              <p:nvPr/>
            </p:nvSpPr>
            <p:spPr>
              <a:xfrm>
                <a:off x="5807000" y="756000"/>
                <a:ext cx="1606523" cy="1564376"/>
              </a:xfrm>
              <a:custGeom>
                <a:avLst/>
                <a:gdLst/>
                <a:ahLst/>
                <a:cxnLst/>
                <a:rect l="l" t="t" r="r" b="b"/>
                <a:pathLst>
                  <a:path w="937514" h="912919">
                    <a:moveTo>
                      <a:pt x="24095" y="0"/>
                    </a:moveTo>
                    <a:lnTo>
                      <a:pt x="913419" y="0"/>
                    </a:lnTo>
                    <a:cubicBezTo>
                      <a:pt x="919809" y="0"/>
                      <a:pt x="925938" y="2539"/>
                      <a:pt x="930457" y="7057"/>
                    </a:cubicBezTo>
                    <a:cubicBezTo>
                      <a:pt x="934976" y="11576"/>
                      <a:pt x="937514" y="17705"/>
                      <a:pt x="937514" y="24095"/>
                    </a:cubicBezTo>
                    <a:lnTo>
                      <a:pt x="937514" y="888824"/>
                    </a:lnTo>
                    <a:cubicBezTo>
                      <a:pt x="937514" y="895214"/>
                      <a:pt x="934976" y="901343"/>
                      <a:pt x="930457" y="905861"/>
                    </a:cubicBezTo>
                    <a:cubicBezTo>
                      <a:pt x="925938" y="910380"/>
                      <a:pt x="919809" y="912919"/>
                      <a:pt x="913419" y="912919"/>
                    </a:cubicBezTo>
                    <a:lnTo>
                      <a:pt x="24095" y="912919"/>
                    </a:lnTo>
                    <a:cubicBezTo>
                      <a:pt x="17705" y="912919"/>
                      <a:pt x="11576" y="910380"/>
                      <a:pt x="7057" y="905861"/>
                    </a:cubicBezTo>
                    <a:cubicBezTo>
                      <a:pt x="2539" y="901343"/>
                      <a:pt x="0" y="895214"/>
                      <a:pt x="0" y="888824"/>
                    </a:cubicBezTo>
                    <a:lnTo>
                      <a:pt x="0" y="24095"/>
                    </a:lnTo>
                    <a:cubicBezTo>
                      <a:pt x="0" y="17705"/>
                      <a:pt x="2539" y="11576"/>
                      <a:pt x="7057" y="7057"/>
                    </a:cubicBezTo>
                    <a:cubicBezTo>
                      <a:pt x="11576" y="2539"/>
                      <a:pt x="17705" y="0"/>
                      <a:pt x="2409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9E7DD2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Freeform 46"/>
              <p:cNvSpPr/>
              <p:nvPr/>
            </p:nvSpPr>
            <p:spPr>
              <a:xfrm>
                <a:off x="5807000" y="1722484"/>
                <a:ext cx="1606523" cy="597892"/>
              </a:xfrm>
              <a:custGeom>
                <a:avLst/>
                <a:gdLst/>
                <a:ahLst/>
                <a:cxnLst/>
                <a:rect l="l" t="t" r="r" b="b"/>
                <a:pathLst>
                  <a:path w="937514" h="348910">
                    <a:moveTo>
                      <a:pt x="24095" y="0"/>
                    </a:moveTo>
                    <a:lnTo>
                      <a:pt x="913419" y="0"/>
                    </a:lnTo>
                    <a:cubicBezTo>
                      <a:pt x="919809" y="0"/>
                      <a:pt x="925938" y="2539"/>
                      <a:pt x="930457" y="7057"/>
                    </a:cubicBezTo>
                    <a:cubicBezTo>
                      <a:pt x="934976" y="11576"/>
                      <a:pt x="937514" y="17705"/>
                      <a:pt x="937514" y="24095"/>
                    </a:cubicBezTo>
                    <a:lnTo>
                      <a:pt x="937514" y="324815"/>
                    </a:lnTo>
                    <a:cubicBezTo>
                      <a:pt x="937514" y="331205"/>
                      <a:pt x="934976" y="337334"/>
                      <a:pt x="930457" y="341853"/>
                    </a:cubicBezTo>
                    <a:cubicBezTo>
                      <a:pt x="925938" y="346372"/>
                      <a:pt x="919809" y="348910"/>
                      <a:pt x="913419" y="348910"/>
                    </a:cubicBezTo>
                    <a:lnTo>
                      <a:pt x="24095" y="348910"/>
                    </a:lnTo>
                    <a:cubicBezTo>
                      <a:pt x="17705" y="348910"/>
                      <a:pt x="11576" y="346372"/>
                      <a:pt x="7057" y="341853"/>
                    </a:cubicBezTo>
                    <a:cubicBezTo>
                      <a:pt x="2539" y="337334"/>
                      <a:pt x="0" y="331205"/>
                      <a:pt x="0" y="324815"/>
                    </a:cubicBezTo>
                    <a:lnTo>
                      <a:pt x="0" y="24095"/>
                    </a:lnTo>
                    <a:cubicBezTo>
                      <a:pt x="0" y="17705"/>
                      <a:pt x="2539" y="11576"/>
                      <a:pt x="7057" y="7057"/>
                    </a:cubicBezTo>
                    <a:cubicBezTo>
                      <a:pt x="11576" y="2539"/>
                      <a:pt x="17705" y="0"/>
                      <a:pt x="24095" y="0"/>
                    </a:cubicBezTo>
                    <a:close/>
                  </a:path>
                </a:pathLst>
              </a:custGeom>
              <a:solidFill>
                <a:srgbClr val="3D00B6"/>
              </a:solidFill>
              <a:ln w="9525" cap="sq">
                <a:solidFill>
                  <a:srgbClr val="3D00B6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" name="TextBox 48"/>
              <p:cNvSpPr txBox="1"/>
              <p:nvPr/>
            </p:nvSpPr>
            <p:spPr>
              <a:xfrm>
                <a:off x="5911628" y="974840"/>
                <a:ext cx="1397267" cy="509755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>
                  <a:lnSpc>
                    <a:spcPts val="1050"/>
                  </a:lnSpc>
                </a:pPr>
                <a:r>
                  <a:rPr lang="en-US" sz="750" spc="6" dirty="0">
                    <a:solidFill>
                      <a:srgbClr val="5D5D5D"/>
                    </a:solidFill>
                    <a:latin typeface="Inter"/>
                  </a:rPr>
                  <a:t>Implement multi-channel campaigns tailored </a:t>
                </a:r>
              </a:p>
              <a:p>
                <a:pPr marL="0" lvl="0" indent="0" algn="ctr">
                  <a:lnSpc>
                    <a:spcPts val="1050"/>
                  </a:lnSpc>
                  <a:spcBef>
                    <a:spcPct val="0"/>
                  </a:spcBef>
                </a:pPr>
                <a:r>
                  <a:rPr lang="en-US" sz="750" spc="6" dirty="0">
                    <a:solidFill>
                      <a:srgbClr val="5D5D5D"/>
                    </a:solidFill>
                    <a:latin typeface="Inter"/>
                  </a:rPr>
                  <a:t>to resonate with target audience segments</a:t>
                </a:r>
              </a:p>
            </p:txBody>
          </p:sp>
          <p:sp>
            <p:nvSpPr>
              <p:cNvPr id="49" name="TextBox 49"/>
              <p:cNvSpPr txBox="1"/>
              <p:nvPr/>
            </p:nvSpPr>
            <p:spPr>
              <a:xfrm>
                <a:off x="5911628" y="1871453"/>
                <a:ext cx="1397267" cy="299954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>
                  <a:lnSpc>
                    <a:spcPts val="1199"/>
                  </a:lnSpc>
                </a:pPr>
                <a:r>
                  <a:rPr lang="en-US" sz="999" b="1" dirty="0">
                    <a:solidFill>
                      <a:srgbClr val="FFFFFF"/>
                    </a:solidFill>
                    <a:latin typeface="Inter" panose="02000503000000020004" pitchFamily="2" charset="0"/>
                  </a:rPr>
                  <a:t>Marketing </a:t>
                </a:r>
              </a:p>
              <a:p>
                <a:pPr marL="0" lvl="0" indent="0" algn="ctr">
                  <a:lnSpc>
                    <a:spcPts val="1199"/>
                  </a:lnSpc>
                  <a:spcBef>
                    <a:spcPct val="0"/>
                  </a:spcBef>
                </a:pPr>
                <a:r>
                  <a:rPr lang="en-US" sz="999" b="1" dirty="0">
                    <a:solidFill>
                      <a:srgbClr val="FFFFFF"/>
                    </a:solidFill>
                    <a:latin typeface="Inter" panose="02000503000000020004" pitchFamily="2" charset="0"/>
                  </a:rPr>
                  <a:t>Strategy</a:t>
                </a:r>
              </a:p>
            </p:txBody>
          </p:sp>
        </p:grp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7E3159AF-352A-3315-4C9B-32FD677DD465}"/>
                </a:ext>
              </a:extLst>
            </p:cNvPr>
            <p:cNvGrpSpPr/>
            <p:nvPr/>
          </p:nvGrpSpPr>
          <p:grpSpPr>
            <a:xfrm>
              <a:off x="3282200" y="754392"/>
              <a:ext cx="1606523" cy="1948537"/>
              <a:chOff x="3284522" y="756000"/>
              <a:chExt cx="1606523" cy="1948537"/>
            </a:xfrm>
          </p:grpSpPr>
          <p:sp>
            <p:nvSpPr>
              <p:cNvPr id="7" name="AutoShape 7"/>
              <p:cNvSpPr/>
              <p:nvPr/>
            </p:nvSpPr>
            <p:spPr>
              <a:xfrm flipV="1">
                <a:off x="4087784" y="2387335"/>
                <a:ext cx="0" cy="317202"/>
              </a:xfrm>
              <a:prstGeom prst="line">
                <a:avLst/>
              </a:prstGeom>
              <a:ln w="9525" cap="flat">
                <a:solidFill>
                  <a:srgbClr val="B2B2B2"/>
                </a:solidFill>
                <a:prstDash val="solid"/>
                <a:headEnd type="none" w="sm" len="sm"/>
                <a:tailEnd type="oval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Freeform 27"/>
              <p:cNvSpPr/>
              <p:nvPr/>
            </p:nvSpPr>
            <p:spPr>
              <a:xfrm>
                <a:off x="3284522" y="756000"/>
                <a:ext cx="1606523" cy="1544679"/>
              </a:xfrm>
              <a:custGeom>
                <a:avLst/>
                <a:gdLst/>
                <a:ahLst/>
                <a:cxnLst/>
                <a:rect l="l" t="t" r="r" b="b"/>
                <a:pathLst>
                  <a:path w="937514" h="901425">
                    <a:moveTo>
                      <a:pt x="24095" y="0"/>
                    </a:moveTo>
                    <a:lnTo>
                      <a:pt x="913419" y="0"/>
                    </a:lnTo>
                    <a:cubicBezTo>
                      <a:pt x="919809" y="0"/>
                      <a:pt x="925938" y="2539"/>
                      <a:pt x="930457" y="7057"/>
                    </a:cubicBezTo>
                    <a:cubicBezTo>
                      <a:pt x="934976" y="11576"/>
                      <a:pt x="937514" y="17705"/>
                      <a:pt x="937514" y="24095"/>
                    </a:cubicBezTo>
                    <a:lnTo>
                      <a:pt x="937514" y="877329"/>
                    </a:lnTo>
                    <a:cubicBezTo>
                      <a:pt x="937514" y="883720"/>
                      <a:pt x="934976" y="889848"/>
                      <a:pt x="930457" y="894367"/>
                    </a:cubicBezTo>
                    <a:cubicBezTo>
                      <a:pt x="925938" y="898886"/>
                      <a:pt x="919809" y="901425"/>
                      <a:pt x="913419" y="901425"/>
                    </a:cubicBezTo>
                    <a:lnTo>
                      <a:pt x="24095" y="901425"/>
                    </a:lnTo>
                    <a:cubicBezTo>
                      <a:pt x="17705" y="901425"/>
                      <a:pt x="11576" y="898886"/>
                      <a:pt x="7057" y="894367"/>
                    </a:cubicBezTo>
                    <a:cubicBezTo>
                      <a:pt x="2539" y="889848"/>
                      <a:pt x="0" y="883720"/>
                      <a:pt x="0" y="877329"/>
                    </a:cubicBezTo>
                    <a:lnTo>
                      <a:pt x="0" y="24095"/>
                    </a:lnTo>
                    <a:cubicBezTo>
                      <a:pt x="0" y="17705"/>
                      <a:pt x="2539" y="11576"/>
                      <a:pt x="7057" y="7057"/>
                    </a:cubicBezTo>
                    <a:cubicBezTo>
                      <a:pt x="11576" y="2539"/>
                      <a:pt x="17705" y="0"/>
                      <a:pt x="2409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9E7DD2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41"/>
              <p:cNvSpPr/>
              <p:nvPr/>
            </p:nvSpPr>
            <p:spPr>
              <a:xfrm>
                <a:off x="3284522" y="1722484"/>
                <a:ext cx="1606523" cy="597892"/>
              </a:xfrm>
              <a:custGeom>
                <a:avLst/>
                <a:gdLst/>
                <a:ahLst/>
                <a:cxnLst/>
                <a:rect l="l" t="t" r="r" b="b"/>
                <a:pathLst>
                  <a:path w="937514" h="348910">
                    <a:moveTo>
                      <a:pt x="24095" y="0"/>
                    </a:moveTo>
                    <a:lnTo>
                      <a:pt x="913419" y="0"/>
                    </a:lnTo>
                    <a:cubicBezTo>
                      <a:pt x="919809" y="0"/>
                      <a:pt x="925938" y="2539"/>
                      <a:pt x="930457" y="7057"/>
                    </a:cubicBezTo>
                    <a:cubicBezTo>
                      <a:pt x="934976" y="11576"/>
                      <a:pt x="937514" y="17705"/>
                      <a:pt x="937514" y="24095"/>
                    </a:cubicBezTo>
                    <a:lnTo>
                      <a:pt x="937514" y="324815"/>
                    </a:lnTo>
                    <a:cubicBezTo>
                      <a:pt x="937514" y="331205"/>
                      <a:pt x="934976" y="337334"/>
                      <a:pt x="930457" y="341853"/>
                    </a:cubicBezTo>
                    <a:cubicBezTo>
                      <a:pt x="925938" y="346372"/>
                      <a:pt x="919809" y="348910"/>
                      <a:pt x="913419" y="348910"/>
                    </a:cubicBezTo>
                    <a:lnTo>
                      <a:pt x="24095" y="348910"/>
                    </a:lnTo>
                    <a:cubicBezTo>
                      <a:pt x="17705" y="348910"/>
                      <a:pt x="11576" y="346372"/>
                      <a:pt x="7057" y="341853"/>
                    </a:cubicBezTo>
                    <a:cubicBezTo>
                      <a:pt x="2539" y="337334"/>
                      <a:pt x="0" y="331205"/>
                      <a:pt x="0" y="324815"/>
                    </a:cubicBezTo>
                    <a:lnTo>
                      <a:pt x="0" y="24095"/>
                    </a:lnTo>
                    <a:cubicBezTo>
                      <a:pt x="0" y="17705"/>
                      <a:pt x="2539" y="11576"/>
                      <a:pt x="7057" y="7057"/>
                    </a:cubicBezTo>
                    <a:cubicBezTo>
                      <a:pt x="11576" y="2539"/>
                      <a:pt x="17705" y="0"/>
                      <a:pt x="24095" y="0"/>
                    </a:cubicBezTo>
                    <a:close/>
                  </a:path>
                </a:pathLst>
              </a:custGeom>
              <a:solidFill>
                <a:srgbClr val="3D00B6"/>
              </a:solidFill>
              <a:ln w="9525" cap="sq">
                <a:solidFill>
                  <a:srgbClr val="3D00B6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TextBox 43"/>
              <p:cNvSpPr txBox="1"/>
              <p:nvPr/>
            </p:nvSpPr>
            <p:spPr>
              <a:xfrm>
                <a:off x="3490272" y="974840"/>
                <a:ext cx="1195023" cy="509755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lnSpc>
                    <a:spcPts val="1050"/>
                  </a:lnSpc>
                  <a:spcBef>
                    <a:spcPct val="0"/>
                  </a:spcBef>
                </a:pPr>
                <a:r>
                  <a:rPr lang="en-US" sz="750" spc="6" dirty="0">
                    <a:solidFill>
                      <a:srgbClr val="5D5D5D"/>
                    </a:solidFill>
                    <a:latin typeface="Inter"/>
                  </a:rPr>
                  <a:t>Develop unique features to meet customer needs and surpass market expectations</a:t>
                </a:r>
              </a:p>
            </p:txBody>
          </p:sp>
          <p:sp>
            <p:nvSpPr>
              <p:cNvPr id="44" name="TextBox 44"/>
              <p:cNvSpPr txBox="1"/>
              <p:nvPr/>
            </p:nvSpPr>
            <p:spPr>
              <a:xfrm>
                <a:off x="3389150" y="1871453"/>
                <a:ext cx="1397267" cy="299954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>
                  <a:lnSpc>
                    <a:spcPts val="1199"/>
                  </a:lnSpc>
                </a:pPr>
                <a:r>
                  <a:rPr lang="en-US" sz="999" b="1" dirty="0">
                    <a:solidFill>
                      <a:srgbClr val="FFFFFF"/>
                    </a:solidFill>
                    <a:latin typeface="Inter" panose="02000503000000020004" pitchFamily="2" charset="0"/>
                  </a:rPr>
                  <a:t>Product </a:t>
                </a:r>
              </a:p>
              <a:p>
                <a:pPr algn="ctr">
                  <a:lnSpc>
                    <a:spcPts val="1199"/>
                  </a:lnSpc>
                  <a:spcBef>
                    <a:spcPct val="0"/>
                  </a:spcBef>
                </a:pPr>
                <a:r>
                  <a:rPr lang="en-US" sz="999" b="1" dirty="0">
                    <a:solidFill>
                      <a:srgbClr val="FFFFFF"/>
                    </a:solidFill>
                    <a:latin typeface="Inter" panose="02000503000000020004" pitchFamily="2" charset="0"/>
                  </a:rPr>
                  <a:t>Innovation</a:t>
                </a:r>
              </a:p>
            </p:txBody>
          </p:sp>
        </p:grp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16485273-0595-2C01-B750-B2FC7A073201}"/>
                </a:ext>
              </a:extLst>
            </p:cNvPr>
            <p:cNvGrpSpPr/>
            <p:nvPr/>
          </p:nvGrpSpPr>
          <p:grpSpPr>
            <a:xfrm>
              <a:off x="759723" y="754392"/>
              <a:ext cx="1606523" cy="1948537"/>
              <a:chOff x="762045" y="756000"/>
              <a:chExt cx="1606523" cy="1948537"/>
            </a:xfrm>
          </p:grpSpPr>
          <p:sp>
            <p:nvSpPr>
              <p:cNvPr id="24" name="Freeform 24"/>
              <p:cNvSpPr/>
              <p:nvPr/>
            </p:nvSpPr>
            <p:spPr>
              <a:xfrm>
                <a:off x="762045" y="756000"/>
                <a:ext cx="1606523" cy="1564376"/>
              </a:xfrm>
              <a:custGeom>
                <a:avLst/>
                <a:gdLst/>
                <a:ahLst/>
                <a:cxnLst/>
                <a:rect l="l" t="t" r="r" b="b"/>
                <a:pathLst>
                  <a:path w="937514" h="912919">
                    <a:moveTo>
                      <a:pt x="24095" y="0"/>
                    </a:moveTo>
                    <a:lnTo>
                      <a:pt x="913419" y="0"/>
                    </a:lnTo>
                    <a:cubicBezTo>
                      <a:pt x="919809" y="0"/>
                      <a:pt x="925938" y="2539"/>
                      <a:pt x="930457" y="7057"/>
                    </a:cubicBezTo>
                    <a:cubicBezTo>
                      <a:pt x="934976" y="11576"/>
                      <a:pt x="937514" y="17705"/>
                      <a:pt x="937514" y="24095"/>
                    </a:cubicBezTo>
                    <a:lnTo>
                      <a:pt x="937514" y="888824"/>
                    </a:lnTo>
                    <a:cubicBezTo>
                      <a:pt x="937514" y="895214"/>
                      <a:pt x="934976" y="901343"/>
                      <a:pt x="930457" y="905861"/>
                    </a:cubicBezTo>
                    <a:cubicBezTo>
                      <a:pt x="925938" y="910380"/>
                      <a:pt x="919809" y="912919"/>
                      <a:pt x="913419" y="912919"/>
                    </a:cubicBezTo>
                    <a:lnTo>
                      <a:pt x="24095" y="912919"/>
                    </a:lnTo>
                    <a:cubicBezTo>
                      <a:pt x="17705" y="912919"/>
                      <a:pt x="11576" y="910380"/>
                      <a:pt x="7057" y="905861"/>
                    </a:cubicBezTo>
                    <a:cubicBezTo>
                      <a:pt x="2539" y="901343"/>
                      <a:pt x="0" y="895214"/>
                      <a:pt x="0" y="888824"/>
                    </a:cubicBezTo>
                    <a:lnTo>
                      <a:pt x="0" y="24095"/>
                    </a:lnTo>
                    <a:cubicBezTo>
                      <a:pt x="0" y="17705"/>
                      <a:pt x="2539" y="11576"/>
                      <a:pt x="7057" y="7057"/>
                    </a:cubicBezTo>
                    <a:cubicBezTo>
                      <a:pt x="11576" y="2539"/>
                      <a:pt x="17705" y="0"/>
                      <a:pt x="2409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9E7DD2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" name="AutoShape 6"/>
              <p:cNvSpPr/>
              <p:nvPr/>
            </p:nvSpPr>
            <p:spPr>
              <a:xfrm flipV="1">
                <a:off x="1565306" y="2387335"/>
                <a:ext cx="0" cy="317202"/>
              </a:xfrm>
              <a:prstGeom prst="line">
                <a:avLst/>
              </a:prstGeom>
              <a:ln w="9525" cap="flat">
                <a:solidFill>
                  <a:srgbClr val="B2B2B2"/>
                </a:solidFill>
                <a:prstDash val="solid"/>
                <a:headEnd type="none" w="sm" len="sm"/>
                <a:tailEnd type="oval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Freeform 36"/>
              <p:cNvSpPr/>
              <p:nvPr/>
            </p:nvSpPr>
            <p:spPr>
              <a:xfrm>
                <a:off x="762045" y="1722484"/>
                <a:ext cx="1606523" cy="597892"/>
              </a:xfrm>
              <a:custGeom>
                <a:avLst/>
                <a:gdLst/>
                <a:ahLst/>
                <a:cxnLst/>
                <a:rect l="l" t="t" r="r" b="b"/>
                <a:pathLst>
                  <a:path w="937514" h="348910">
                    <a:moveTo>
                      <a:pt x="24095" y="0"/>
                    </a:moveTo>
                    <a:lnTo>
                      <a:pt x="913419" y="0"/>
                    </a:lnTo>
                    <a:cubicBezTo>
                      <a:pt x="919809" y="0"/>
                      <a:pt x="925938" y="2539"/>
                      <a:pt x="930457" y="7057"/>
                    </a:cubicBezTo>
                    <a:cubicBezTo>
                      <a:pt x="934976" y="11576"/>
                      <a:pt x="937514" y="17705"/>
                      <a:pt x="937514" y="24095"/>
                    </a:cubicBezTo>
                    <a:lnTo>
                      <a:pt x="937514" y="324815"/>
                    </a:lnTo>
                    <a:cubicBezTo>
                      <a:pt x="937514" y="331205"/>
                      <a:pt x="934976" y="337334"/>
                      <a:pt x="930457" y="341853"/>
                    </a:cubicBezTo>
                    <a:cubicBezTo>
                      <a:pt x="925938" y="346372"/>
                      <a:pt x="919809" y="348910"/>
                      <a:pt x="913419" y="348910"/>
                    </a:cubicBezTo>
                    <a:lnTo>
                      <a:pt x="24095" y="348910"/>
                    </a:lnTo>
                    <a:cubicBezTo>
                      <a:pt x="17705" y="348910"/>
                      <a:pt x="11576" y="346372"/>
                      <a:pt x="7057" y="341853"/>
                    </a:cubicBezTo>
                    <a:cubicBezTo>
                      <a:pt x="2539" y="337334"/>
                      <a:pt x="0" y="331205"/>
                      <a:pt x="0" y="324815"/>
                    </a:cubicBezTo>
                    <a:lnTo>
                      <a:pt x="0" y="24095"/>
                    </a:lnTo>
                    <a:cubicBezTo>
                      <a:pt x="0" y="17705"/>
                      <a:pt x="2539" y="11576"/>
                      <a:pt x="7057" y="7057"/>
                    </a:cubicBezTo>
                    <a:cubicBezTo>
                      <a:pt x="11576" y="2539"/>
                      <a:pt x="17705" y="0"/>
                      <a:pt x="24095" y="0"/>
                    </a:cubicBezTo>
                    <a:close/>
                  </a:path>
                </a:pathLst>
              </a:custGeom>
              <a:solidFill>
                <a:srgbClr val="3D00B6"/>
              </a:solidFill>
              <a:ln w="9525" cap="sq">
                <a:solidFill>
                  <a:srgbClr val="3D00B6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TextBox 38"/>
              <p:cNvSpPr txBox="1"/>
              <p:nvPr/>
            </p:nvSpPr>
            <p:spPr>
              <a:xfrm>
                <a:off x="866673" y="974840"/>
                <a:ext cx="1397267" cy="509755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>
                  <a:lnSpc>
                    <a:spcPts val="1050"/>
                  </a:lnSpc>
                </a:pPr>
                <a:r>
                  <a:rPr lang="en-US" sz="750" spc="6" dirty="0">
                    <a:solidFill>
                      <a:srgbClr val="5D5D5D"/>
                    </a:solidFill>
                    <a:latin typeface="Inter"/>
                  </a:rPr>
                  <a:t>Understand target demographics, trends, </a:t>
                </a:r>
              </a:p>
              <a:p>
                <a:pPr algn="ctr">
                  <a:lnSpc>
                    <a:spcPts val="1050"/>
                  </a:lnSpc>
                </a:pPr>
                <a:r>
                  <a:rPr lang="en-US" sz="750" spc="6" dirty="0">
                    <a:solidFill>
                      <a:srgbClr val="5D5D5D"/>
                    </a:solidFill>
                    <a:latin typeface="Inter"/>
                  </a:rPr>
                  <a:t>and competition for </a:t>
                </a:r>
              </a:p>
              <a:p>
                <a:pPr marL="0" lvl="0" indent="0" algn="ctr">
                  <a:lnSpc>
                    <a:spcPts val="1050"/>
                  </a:lnSpc>
                  <a:spcBef>
                    <a:spcPct val="0"/>
                  </a:spcBef>
                </a:pPr>
                <a:r>
                  <a:rPr lang="en-US" sz="750" spc="6" dirty="0">
                    <a:solidFill>
                      <a:srgbClr val="5D5D5D"/>
                    </a:solidFill>
                    <a:latin typeface="Inter"/>
                  </a:rPr>
                  <a:t>strategic positioning</a:t>
                </a:r>
              </a:p>
            </p:txBody>
          </p:sp>
          <p:sp>
            <p:nvSpPr>
              <p:cNvPr id="39" name="TextBox 39"/>
              <p:cNvSpPr txBox="1"/>
              <p:nvPr/>
            </p:nvSpPr>
            <p:spPr>
              <a:xfrm>
                <a:off x="866673" y="1871453"/>
                <a:ext cx="1397267" cy="299954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>
                  <a:lnSpc>
                    <a:spcPts val="1199"/>
                  </a:lnSpc>
                </a:pPr>
                <a:r>
                  <a:rPr lang="en-US" sz="999" b="1" dirty="0">
                    <a:solidFill>
                      <a:srgbClr val="FFFFFF"/>
                    </a:solidFill>
                    <a:latin typeface="Inter" panose="02000503000000020004" pitchFamily="2" charset="0"/>
                  </a:rPr>
                  <a:t>Market </a:t>
                </a:r>
              </a:p>
              <a:p>
                <a:pPr marL="0" lvl="0" indent="0" algn="ctr">
                  <a:lnSpc>
                    <a:spcPts val="1199"/>
                  </a:lnSpc>
                  <a:spcBef>
                    <a:spcPct val="0"/>
                  </a:spcBef>
                </a:pPr>
                <a:r>
                  <a:rPr lang="en-US" sz="999" b="1" dirty="0">
                    <a:solidFill>
                      <a:srgbClr val="FFFFFF"/>
                    </a:solidFill>
                    <a:latin typeface="Inter" panose="02000503000000020004" pitchFamily="2" charset="0"/>
                  </a:rPr>
                  <a:t>Analysis</a:t>
                </a:r>
              </a:p>
            </p:txBody>
          </p:sp>
        </p:grpSp>
        <p:grpSp>
          <p:nvGrpSpPr>
            <p:cNvPr id="108" name="Group 107">
              <a:extLst>
                <a:ext uri="{FF2B5EF4-FFF2-40B4-BE49-F238E27FC236}">
                  <a16:creationId xmlns:a16="http://schemas.microsoft.com/office/drawing/2014/main" id="{244CA426-79A4-4207-C9DB-325AEEDC19C4}"/>
                </a:ext>
              </a:extLst>
            </p:cNvPr>
            <p:cNvGrpSpPr/>
            <p:nvPr/>
          </p:nvGrpSpPr>
          <p:grpSpPr>
            <a:xfrm>
              <a:off x="1561245" y="2702156"/>
              <a:ext cx="7576519" cy="2155404"/>
              <a:chOff x="1561245" y="2702156"/>
              <a:chExt cx="7576519" cy="2155404"/>
            </a:xfrm>
          </p:grpSpPr>
          <p:sp>
            <p:nvSpPr>
              <p:cNvPr id="5" name="AutoShape 5"/>
              <p:cNvSpPr/>
              <p:nvPr/>
            </p:nvSpPr>
            <p:spPr>
              <a:xfrm flipH="1">
                <a:off x="1561245" y="2702156"/>
                <a:ext cx="7576519" cy="0"/>
              </a:xfrm>
              <a:prstGeom prst="line">
                <a:avLst/>
              </a:prstGeom>
              <a:ln w="9525" cap="flat">
                <a:solidFill>
                  <a:srgbClr val="B2B2B2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AA3DC980-E5D8-A24C-47D3-3B2B78AE1D62}"/>
                  </a:ext>
                </a:extLst>
              </p:cNvPr>
              <p:cNvGrpSpPr/>
              <p:nvPr/>
            </p:nvGrpSpPr>
            <p:grpSpPr>
              <a:xfrm>
                <a:off x="4094529" y="2702929"/>
                <a:ext cx="2504342" cy="2150642"/>
                <a:chOff x="4099874" y="2704537"/>
                <a:chExt cx="2504342" cy="2150642"/>
              </a:xfrm>
            </p:grpSpPr>
            <p:grpSp>
              <p:nvGrpSpPr>
                <p:cNvPr id="84" name="Group 83">
                  <a:extLst>
                    <a:ext uri="{FF2B5EF4-FFF2-40B4-BE49-F238E27FC236}">
                      <a16:creationId xmlns:a16="http://schemas.microsoft.com/office/drawing/2014/main" id="{5874CD95-E0AB-97E4-0A94-CFABF8FF63E6}"/>
                    </a:ext>
                  </a:extLst>
                </p:cNvPr>
                <p:cNvGrpSpPr/>
                <p:nvPr/>
              </p:nvGrpSpPr>
              <p:grpSpPr>
                <a:xfrm>
                  <a:off x="4099874" y="3324211"/>
                  <a:ext cx="2504342" cy="911294"/>
                  <a:chOff x="4093829" y="3324211"/>
                  <a:chExt cx="2504342" cy="911294"/>
                </a:xfrm>
              </p:grpSpPr>
              <p:sp>
                <p:nvSpPr>
                  <p:cNvPr id="3" name="Freeform 3"/>
                  <p:cNvSpPr/>
                  <p:nvPr/>
                </p:nvSpPr>
                <p:spPr>
                  <a:xfrm>
                    <a:off x="4093829" y="3324211"/>
                    <a:ext cx="2504342" cy="91129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61452" h="531801">
                        <a:moveTo>
                          <a:pt x="15457" y="0"/>
                        </a:moveTo>
                        <a:lnTo>
                          <a:pt x="1445995" y="0"/>
                        </a:lnTo>
                        <a:cubicBezTo>
                          <a:pt x="1454532" y="0"/>
                          <a:pt x="1461452" y="6920"/>
                          <a:pt x="1461452" y="15457"/>
                        </a:cubicBezTo>
                        <a:lnTo>
                          <a:pt x="1461452" y="516344"/>
                        </a:lnTo>
                        <a:cubicBezTo>
                          <a:pt x="1461452" y="524881"/>
                          <a:pt x="1454532" y="531801"/>
                          <a:pt x="1445995" y="531801"/>
                        </a:cubicBezTo>
                        <a:lnTo>
                          <a:pt x="15457" y="531801"/>
                        </a:lnTo>
                        <a:cubicBezTo>
                          <a:pt x="6920" y="531801"/>
                          <a:pt x="0" y="524881"/>
                          <a:pt x="0" y="516344"/>
                        </a:cubicBezTo>
                        <a:lnTo>
                          <a:pt x="0" y="15457"/>
                        </a:lnTo>
                        <a:cubicBezTo>
                          <a:pt x="0" y="6920"/>
                          <a:pt x="6920" y="0"/>
                          <a:pt x="15457" y="0"/>
                        </a:cubicBezTo>
                        <a:close/>
                      </a:path>
                    </a:pathLst>
                  </a:custGeom>
                  <a:solidFill>
                    <a:srgbClr val="3D00B6"/>
                  </a:solidFill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5" name="TextBox 105"/>
                  <p:cNvSpPr txBox="1"/>
                  <p:nvPr/>
                </p:nvSpPr>
                <p:spPr>
                  <a:xfrm>
                    <a:off x="4238922" y="3589358"/>
                    <a:ext cx="2214156" cy="438150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algn="ctr">
                      <a:lnSpc>
                        <a:spcPts val="1709"/>
                      </a:lnSpc>
                    </a:pPr>
                    <a:r>
                      <a:rPr lang="en-US" sz="1800" b="1" dirty="0">
                        <a:solidFill>
                          <a:srgbClr val="FFFFFF"/>
                        </a:solidFill>
                        <a:latin typeface="Inter" panose="02000503000000020004" pitchFamily="2" charset="0"/>
                      </a:rPr>
                      <a:t>BUSINESS PLAN MIND MAP</a:t>
                    </a:r>
                  </a:p>
                </p:txBody>
              </p:sp>
            </p:grpSp>
            <p:sp>
              <p:nvSpPr>
                <p:cNvPr id="10" name="AutoShape 10"/>
                <p:cNvSpPr/>
                <p:nvPr/>
              </p:nvSpPr>
              <p:spPr>
                <a:xfrm flipV="1">
                  <a:off x="5352045" y="2704537"/>
                  <a:ext cx="0" cy="552999"/>
                </a:xfrm>
                <a:prstGeom prst="line">
                  <a:avLst/>
                </a:prstGeom>
                <a:ln w="9525" cap="flat">
                  <a:solidFill>
                    <a:srgbClr val="B2B2B2"/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0" name="AutoShape 60"/>
                <p:cNvSpPr/>
                <p:nvPr/>
              </p:nvSpPr>
              <p:spPr>
                <a:xfrm>
                  <a:off x="5352045" y="4302180"/>
                  <a:ext cx="0" cy="552999"/>
                </a:xfrm>
                <a:prstGeom prst="line">
                  <a:avLst/>
                </a:prstGeom>
                <a:ln w="9525" cap="flat">
                  <a:solidFill>
                    <a:srgbClr val="B2B2B2"/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9" name="AutoShape 5">
                <a:extLst>
                  <a:ext uri="{FF2B5EF4-FFF2-40B4-BE49-F238E27FC236}">
                    <a16:creationId xmlns:a16="http://schemas.microsoft.com/office/drawing/2014/main" id="{3624A146-EF00-7D5F-04FA-3A72F3CE7C09}"/>
                  </a:ext>
                </a:extLst>
              </p:cNvPr>
              <p:cNvSpPr/>
              <p:nvPr/>
            </p:nvSpPr>
            <p:spPr>
              <a:xfrm flipH="1">
                <a:off x="1561245" y="4857560"/>
                <a:ext cx="7576519" cy="0"/>
              </a:xfrm>
              <a:prstGeom prst="line">
                <a:avLst/>
              </a:prstGeom>
              <a:ln w="9525" cap="flat">
                <a:solidFill>
                  <a:srgbClr val="B2B2B2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6" name="TemplateLAB"/>
            <p:cNvSpPr/>
            <p:nvPr/>
          </p:nvSpPr>
          <p:spPr>
            <a:xfrm>
              <a:off x="5042065" y="7003066"/>
              <a:ext cx="607870" cy="100299"/>
            </a:xfrm>
            <a:custGeom>
              <a:avLst/>
              <a:gdLst/>
              <a:ahLst/>
              <a:cxnLst/>
              <a:rect l="l" t="t" r="r" b="b"/>
              <a:pathLst>
                <a:path w="607870" h="100299">
                  <a:moveTo>
                    <a:pt x="0" y="0"/>
                  </a:moveTo>
                  <a:lnTo>
                    <a:pt x="607870" y="0"/>
                  </a:lnTo>
                  <a:lnTo>
                    <a:pt x="607870" y="100299"/>
                  </a:lnTo>
                  <a:lnTo>
                    <a:pt x="0" y="10029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114</Words>
  <Application>Microsoft Office PowerPoint</Application>
  <PresentationFormat>Custom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Inter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PICK of Mindmap template</dc:title>
  <dc:creator>Hoang Anh</dc:creator>
  <cp:lastModifiedBy>Hoang Anh</cp:lastModifiedBy>
  <cp:revision>19</cp:revision>
  <dcterms:created xsi:type="dcterms:W3CDTF">2006-08-16T00:00:00Z</dcterms:created>
  <dcterms:modified xsi:type="dcterms:W3CDTF">2024-02-08T14:17:07Z</dcterms:modified>
  <dc:identifier>DAF8F5adHPs</dc:identifier>
</cp:coreProperties>
</file>