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10287000" cx="18288000"/>
  <p:notesSz cx="6858000" cy="9144000"/>
  <p:embeddedFontLst>
    <p:embeddedFont>
      <p:font typeface="Inter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Inter-regular.fntdata"/><Relationship Id="rId14" Type="http://schemas.openxmlformats.org/officeDocument/2006/relationships/slide" Target="slides/slide9.xml"/><Relationship Id="rId17" Type="http://schemas.openxmlformats.org/officeDocument/2006/relationships/font" Target="fonts/Inter-italic.fntdata"/><Relationship Id="rId16" Type="http://schemas.openxmlformats.org/officeDocument/2006/relationships/font" Target="fonts/Inter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schemas.openxmlformats.org/officeDocument/2006/relationships/font" Target="fonts/Inter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" name="Google Shape;239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8" name="Google Shape;278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9" name="Google Shape;319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9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1" name="Google Shape;351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10.png"/><Relationship Id="rId7" Type="http://schemas.openxmlformats.org/officeDocument/2006/relationships/image" Target="../media/image1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4.png"/><Relationship Id="rId5" Type="http://schemas.openxmlformats.org/officeDocument/2006/relationships/image" Target="../media/image10.png"/><Relationship Id="rId6" Type="http://schemas.openxmlformats.org/officeDocument/2006/relationships/image" Target="../media/image1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8.png"/><Relationship Id="rId4" Type="http://schemas.openxmlformats.org/officeDocument/2006/relationships/image" Target="../media/image6.png"/><Relationship Id="rId5" Type="http://schemas.openxmlformats.org/officeDocument/2006/relationships/image" Target="../media/image1.png"/><Relationship Id="rId6" Type="http://schemas.openxmlformats.org/officeDocument/2006/relationships/image" Target="../media/image4.png"/><Relationship Id="rId7" Type="http://schemas.openxmlformats.org/officeDocument/2006/relationships/image" Target="../media/image10.png"/><Relationship Id="rId8" Type="http://schemas.openxmlformats.org/officeDocument/2006/relationships/image" Target="../media/image1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8.png"/><Relationship Id="rId4" Type="http://schemas.openxmlformats.org/officeDocument/2006/relationships/image" Target="../media/image6.png"/><Relationship Id="rId5" Type="http://schemas.openxmlformats.org/officeDocument/2006/relationships/image" Target="../media/image1.png"/><Relationship Id="rId6" Type="http://schemas.openxmlformats.org/officeDocument/2006/relationships/image" Target="../media/image4.png"/><Relationship Id="rId7" Type="http://schemas.openxmlformats.org/officeDocument/2006/relationships/image" Target="../media/image10.png"/><Relationship Id="rId8" Type="http://schemas.openxmlformats.org/officeDocument/2006/relationships/image" Target="../media/image1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Relationship Id="rId4" Type="http://schemas.openxmlformats.org/officeDocument/2006/relationships/image" Target="../media/image4.png"/><Relationship Id="rId5" Type="http://schemas.openxmlformats.org/officeDocument/2006/relationships/image" Target="../media/image10.png"/><Relationship Id="rId6" Type="http://schemas.openxmlformats.org/officeDocument/2006/relationships/image" Target="../media/image1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Relationship Id="rId4" Type="http://schemas.openxmlformats.org/officeDocument/2006/relationships/image" Target="../media/image8.png"/><Relationship Id="rId5" Type="http://schemas.openxmlformats.org/officeDocument/2006/relationships/image" Target="../media/image1.png"/><Relationship Id="rId6" Type="http://schemas.openxmlformats.org/officeDocument/2006/relationships/image" Target="../media/image4.png"/><Relationship Id="rId7" Type="http://schemas.openxmlformats.org/officeDocument/2006/relationships/image" Target="../media/image10.png"/><Relationship Id="rId8" Type="http://schemas.openxmlformats.org/officeDocument/2006/relationships/image" Target="../media/image1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Relationship Id="rId4" Type="http://schemas.openxmlformats.org/officeDocument/2006/relationships/image" Target="../media/image4.png"/><Relationship Id="rId5" Type="http://schemas.openxmlformats.org/officeDocument/2006/relationships/image" Target="../media/image10.png"/><Relationship Id="rId6" Type="http://schemas.openxmlformats.org/officeDocument/2006/relationships/image" Target="../media/image1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8.png"/><Relationship Id="rId4" Type="http://schemas.openxmlformats.org/officeDocument/2006/relationships/image" Target="../media/image6.png"/><Relationship Id="rId5" Type="http://schemas.openxmlformats.org/officeDocument/2006/relationships/image" Target="../media/image1.png"/><Relationship Id="rId6" Type="http://schemas.openxmlformats.org/officeDocument/2006/relationships/image" Target="../media/image4.png"/><Relationship Id="rId7" Type="http://schemas.openxmlformats.org/officeDocument/2006/relationships/image" Target="../media/image10.png"/><Relationship Id="rId8" Type="http://schemas.openxmlformats.org/officeDocument/2006/relationships/image" Target="../media/image1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Relationship Id="rId4" Type="http://schemas.openxmlformats.org/officeDocument/2006/relationships/image" Target="../media/image4.png"/><Relationship Id="rId5" Type="http://schemas.openxmlformats.org/officeDocument/2006/relationships/image" Target="../media/image10.png"/><Relationship Id="rId6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/>
          <p:nvPr/>
        </p:nvSpPr>
        <p:spPr>
          <a:xfrm>
            <a:off x="8760629" y="-2095015"/>
            <a:ext cx="10960234" cy="7472887"/>
          </a:xfrm>
          <a:custGeom>
            <a:rect b="b" l="l" r="r" t="t"/>
            <a:pathLst>
              <a:path extrusionOk="0" h="7472887" w="10960234">
                <a:moveTo>
                  <a:pt x="0" y="0"/>
                </a:moveTo>
                <a:lnTo>
                  <a:pt x="10960234" y="0"/>
                </a:lnTo>
                <a:lnTo>
                  <a:pt x="10960234" y="7472887"/>
                </a:lnTo>
                <a:lnTo>
                  <a:pt x="0" y="747288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 amt="80000"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5" name="Google Shape;85;p13"/>
          <p:cNvSpPr/>
          <p:nvPr/>
        </p:nvSpPr>
        <p:spPr>
          <a:xfrm>
            <a:off x="9868185" y="2136222"/>
            <a:ext cx="6925852" cy="6014556"/>
          </a:xfrm>
          <a:custGeom>
            <a:rect b="b" l="l" r="r" t="t"/>
            <a:pathLst>
              <a:path extrusionOk="0" h="6014556" w="6925852">
                <a:moveTo>
                  <a:pt x="0" y="0"/>
                </a:moveTo>
                <a:lnTo>
                  <a:pt x="6925852" y="0"/>
                </a:lnTo>
                <a:lnTo>
                  <a:pt x="6925852" y="6014556"/>
                </a:lnTo>
                <a:lnTo>
                  <a:pt x="0" y="601455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6" name="Google Shape;86;p13"/>
          <p:cNvSpPr/>
          <p:nvPr/>
        </p:nvSpPr>
        <p:spPr>
          <a:xfrm rot="635325">
            <a:off x="-1336143" y="6923321"/>
            <a:ext cx="9442126" cy="8000056"/>
          </a:xfrm>
          <a:custGeom>
            <a:rect b="b" l="l" r="r" t="t"/>
            <a:pathLst>
              <a:path extrusionOk="0" h="8000056" w="9442126">
                <a:moveTo>
                  <a:pt x="0" y="0"/>
                </a:moveTo>
                <a:lnTo>
                  <a:pt x="9442126" y="0"/>
                </a:lnTo>
                <a:lnTo>
                  <a:pt x="9442126" y="8000056"/>
                </a:lnTo>
                <a:lnTo>
                  <a:pt x="0" y="800005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7" name="Google Shape;87;p13"/>
          <p:cNvSpPr/>
          <p:nvPr/>
        </p:nvSpPr>
        <p:spPr>
          <a:xfrm rot="-226878">
            <a:off x="-216283" y="847655"/>
            <a:ext cx="4576141" cy="2579280"/>
          </a:xfrm>
          <a:custGeom>
            <a:rect b="b" l="l" r="r" t="t"/>
            <a:pathLst>
              <a:path extrusionOk="0" h="2579280" w="4576141">
                <a:moveTo>
                  <a:pt x="0" y="0"/>
                </a:moveTo>
                <a:lnTo>
                  <a:pt x="4576141" y="0"/>
                </a:lnTo>
                <a:lnTo>
                  <a:pt x="4576141" y="2579280"/>
                </a:lnTo>
                <a:lnTo>
                  <a:pt x="0" y="25792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8" name="Google Shape;88;p13"/>
          <p:cNvSpPr/>
          <p:nvPr/>
        </p:nvSpPr>
        <p:spPr>
          <a:xfrm rot="2830696">
            <a:off x="12315724" y="8229600"/>
            <a:ext cx="2835471" cy="4114800"/>
          </a:xfrm>
          <a:custGeom>
            <a:rect b="b" l="l" r="r" t="t"/>
            <a:pathLst>
              <a:path extrusionOk="0" h="4114800" w="2835471">
                <a:moveTo>
                  <a:pt x="0" y="0"/>
                </a:moveTo>
                <a:lnTo>
                  <a:pt x="2835471" y="0"/>
                </a:lnTo>
                <a:lnTo>
                  <a:pt x="2835471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9" name="Google Shape;89;p13"/>
          <p:cNvSpPr txBox="1"/>
          <p:nvPr/>
        </p:nvSpPr>
        <p:spPr>
          <a:xfrm>
            <a:off x="2071788" y="5311197"/>
            <a:ext cx="5756398" cy="51495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8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976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Evaluasi Pasar</a:t>
            </a:r>
            <a:endParaRPr/>
          </a:p>
        </p:txBody>
      </p:sp>
      <p:sp>
        <p:nvSpPr>
          <p:cNvPr id="90" name="Google Shape;90;p13"/>
          <p:cNvSpPr txBox="1"/>
          <p:nvPr/>
        </p:nvSpPr>
        <p:spPr>
          <a:xfrm>
            <a:off x="2071788" y="3898872"/>
            <a:ext cx="8114734" cy="111301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439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7074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SWOT Analysis: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BFCFE"/>
        </a:solidFill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4"/>
          <p:cNvSpPr txBox="1"/>
          <p:nvPr/>
        </p:nvSpPr>
        <p:spPr>
          <a:xfrm>
            <a:off x="4264475" y="942975"/>
            <a:ext cx="9759051" cy="73768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332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Competitor Analysis</a:t>
            </a:r>
            <a:endParaRPr/>
          </a:p>
        </p:txBody>
      </p:sp>
      <p:grpSp>
        <p:nvGrpSpPr>
          <p:cNvPr id="96" name="Google Shape;96;p14"/>
          <p:cNvGrpSpPr/>
          <p:nvPr/>
        </p:nvGrpSpPr>
        <p:grpSpPr>
          <a:xfrm>
            <a:off x="2029259" y="3773705"/>
            <a:ext cx="3499238" cy="3878344"/>
            <a:chOff x="0" y="-47625"/>
            <a:chExt cx="921610" cy="1021457"/>
          </a:xfrm>
        </p:grpSpPr>
        <p:sp>
          <p:nvSpPr>
            <p:cNvPr id="97" name="Google Shape;97;p14"/>
            <p:cNvSpPr/>
            <p:nvPr/>
          </p:nvSpPr>
          <p:spPr>
            <a:xfrm>
              <a:off x="0" y="0"/>
              <a:ext cx="921610" cy="973832"/>
            </a:xfrm>
            <a:custGeom>
              <a:rect b="b" l="l" r="r" t="t"/>
              <a:pathLst>
                <a:path extrusionOk="0" h="973832" w="921610">
                  <a:moveTo>
                    <a:pt x="66374" y="0"/>
                  </a:moveTo>
                  <a:lnTo>
                    <a:pt x="855236" y="0"/>
                  </a:lnTo>
                  <a:cubicBezTo>
                    <a:pt x="891893" y="0"/>
                    <a:pt x="921610" y="29717"/>
                    <a:pt x="921610" y="66374"/>
                  </a:cubicBezTo>
                  <a:lnTo>
                    <a:pt x="921610" y="907458"/>
                  </a:lnTo>
                  <a:cubicBezTo>
                    <a:pt x="921610" y="944115"/>
                    <a:pt x="891893" y="973832"/>
                    <a:pt x="855236" y="973832"/>
                  </a:cubicBezTo>
                  <a:lnTo>
                    <a:pt x="66374" y="973832"/>
                  </a:lnTo>
                  <a:cubicBezTo>
                    <a:pt x="29717" y="973832"/>
                    <a:pt x="0" y="944115"/>
                    <a:pt x="0" y="907458"/>
                  </a:cubicBezTo>
                  <a:lnTo>
                    <a:pt x="0" y="66374"/>
                  </a:lnTo>
                  <a:cubicBezTo>
                    <a:pt x="0" y="29717"/>
                    <a:pt x="29717" y="0"/>
                    <a:pt x="66374" y="0"/>
                  </a:cubicBezTo>
                  <a:close/>
                </a:path>
              </a:pathLst>
            </a:custGeom>
            <a:solidFill>
              <a:srgbClr val="BCE1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8" name="Google Shape;98;p14"/>
            <p:cNvSpPr txBox="1"/>
            <p:nvPr/>
          </p:nvSpPr>
          <p:spPr>
            <a:xfrm>
              <a:off x="0" y="-47625"/>
              <a:ext cx="921610" cy="102145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684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9" name="Google Shape;99;p14"/>
          <p:cNvGrpSpPr/>
          <p:nvPr/>
        </p:nvGrpSpPr>
        <p:grpSpPr>
          <a:xfrm>
            <a:off x="2029259" y="2840298"/>
            <a:ext cx="3499238" cy="2047641"/>
            <a:chOff x="0" y="-47625"/>
            <a:chExt cx="921610" cy="539297"/>
          </a:xfrm>
        </p:grpSpPr>
        <p:sp>
          <p:nvSpPr>
            <p:cNvPr id="100" name="Google Shape;100;p14"/>
            <p:cNvSpPr/>
            <p:nvPr/>
          </p:nvSpPr>
          <p:spPr>
            <a:xfrm>
              <a:off x="0" y="0"/>
              <a:ext cx="921610" cy="491672"/>
            </a:xfrm>
            <a:custGeom>
              <a:rect b="b" l="l" r="r" t="t"/>
              <a:pathLst>
                <a:path extrusionOk="0" h="491672" w="921610">
                  <a:moveTo>
                    <a:pt x="66374" y="0"/>
                  </a:moveTo>
                  <a:lnTo>
                    <a:pt x="855236" y="0"/>
                  </a:lnTo>
                  <a:cubicBezTo>
                    <a:pt x="891893" y="0"/>
                    <a:pt x="921610" y="29717"/>
                    <a:pt x="921610" y="66374"/>
                  </a:cubicBezTo>
                  <a:lnTo>
                    <a:pt x="921610" y="425298"/>
                  </a:lnTo>
                  <a:cubicBezTo>
                    <a:pt x="921610" y="461955"/>
                    <a:pt x="891893" y="491672"/>
                    <a:pt x="855236" y="491672"/>
                  </a:cubicBezTo>
                  <a:lnTo>
                    <a:pt x="66374" y="491672"/>
                  </a:lnTo>
                  <a:cubicBezTo>
                    <a:pt x="29717" y="491672"/>
                    <a:pt x="0" y="461955"/>
                    <a:pt x="0" y="425298"/>
                  </a:cubicBezTo>
                  <a:lnTo>
                    <a:pt x="0" y="66374"/>
                  </a:lnTo>
                  <a:cubicBezTo>
                    <a:pt x="0" y="29717"/>
                    <a:pt x="29717" y="0"/>
                    <a:pt x="66374" y="0"/>
                  </a:cubicBezTo>
                  <a:close/>
                </a:path>
              </a:pathLst>
            </a:custGeom>
            <a:solidFill>
              <a:srgbClr val="0B48B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1" name="Google Shape;101;p14"/>
            <p:cNvSpPr txBox="1"/>
            <p:nvPr/>
          </p:nvSpPr>
          <p:spPr>
            <a:xfrm>
              <a:off x="0" y="-47625"/>
              <a:ext cx="921610" cy="5392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684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2" name="Google Shape;102;p14"/>
          <p:cNvSpPr txBox="1"/>
          <p:nvPr/>
        </p:nvSpPr>
        <p:spPr>
          <a:xfrm>
            <a:off x="2269843" y="3727869"/>
            <a:ext cx="3018068" cy="40580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5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BFCFE"/>
                </a:solidFill>
                <a:latin typeface="Inter"/>
                <a:ea typeface="Inter"/>
                <a:cs typeface="Inter"/>
                <a:sym typeface="Inter"/>
              </a:rPr>
              <a:t>Competitor  A</a:t>
            </a:r>
            <a:endParaRPr/>
          </a:p>
        </p:txBody>
      </p:sp>
      <p:sp>
        <p:nvSpPr>
          <p:cNvPr id="103" name="Google Shape;103;p14"/>
          <p:cNvSpPr txBox="1"/>
          <p:nvPr/>
        </p:nvSpPr>
        <p:spPr>
          <a:xfrm>
            <a:off x="2515713" y="5476208"/>
            <a:ext cx="2526330" cy="15638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799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The internal capabilities, resources, and advantages that position the business for success.</a:t>
            </a:r>
            <a:endParaRPr/>
          </a:p>
        </p:txBody>
      </p:sp>
      <p:grpSp>
        <p:nvGrpSpPr>
          <p:cNvPr id="104" name="Google Shape;104;p14"/>
          <p:cNvGrpSpPr/>
          <p:nvPr/>
        </p:nvGrpSpPr>
        <p:grpSpPr>
          <a:xfrm>
            <a:off x="5899292" y="3773705"/>
            <a:ext cx="3499238" cy="3878344"/>
            <a:chOff x="0" y="-47625"/>
            <a:chExt cx="921610" cy="1021457"/>
          </a:xfrm>
        </p:grpSpPr>
        <p:sp>
          <p:nvSpPr>
            <p:cNvPr id="105" name="Google Shape;105;p14"/>
            <p:cNvSpPr/>
            <p:nvPr/>
          </p:nvSpPr>
          <p:spPr>
            <a:xfrm>
              <a:off x="0" y="0"/>
              <a:ext cx="921610" cy="973832"/>
            </a:xfrm>
            <a:custGeom>
              <a:rect b="b" l="l" r="r" t="t"/>
              <a:pathLst>
                <a:path extrusionOk="0" h="973832" w="921610">
                  <a:moveTo>
                    <a:pt x="66374" y="0"/>
                  </a:moveTo>
                  <a:lnTo>
                    <a:pt x="855236" y="0"/>
                  </a:lnTo>
                  <a:cubicBezTo>
                    <a:pt x="891893" y="0"/>
                    <a:pt x="921610" y="29717"/>
                    <a:pt x="921610" y="66374"/>
                  </a:cubicBezTo>
                  <a:lnTo>
                    <a:pt x="921610" y="907458"/>
                  </a:lnTo>
                  <a:cubicBezTo>
                    <a:pt x="921610" y="944115"/>
                    <a:pt x="891893" y="973832"/>
                    <a:pt x="855236" y="973832"/>
                  </a:cubicBezTo>
                  <a:lnTo>
                    <a:pt x="66374" y="973832"/>
                  </a:lnTo>
                  <a:cubicBezTo>
                    <a:pt x="29717" y="973832"/>
                    <a:pt x="0" y="944115"/>
                    <a:pt x="0" y="907458"/>
                  </a:cubicBezTo>
                  <a:lnTo>
                    <a:pt x="0" y="66374"/>
                  </a:lnTo>
                  <a:cubicBezTo>
                    <a:pt x="0" y="29717"/>
                    <a:pt x="29717" y="0"/>
                    <a:pt x="66374" y="0"/>
                  </a:cubicBezTo>
                  <a:close/>
                </a:path>
              </a:pathLst>
            </a:custGeom>
            <a:solidFill>
              <a:srgbClr val="BCE1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6" name="Google Shape;106;p14"/>
            <p:cNvSpPr txBox="1"/>
            <p:nvPr/>
          </p:nvSpPr>
          <p:spPr>
            <a:xfrm>
              <a:off x="0" y="-47625"/>
              <a:ext cx="921610" cy="102145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684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7" name="Google Shape;107;p14"/>
          <p:cNvGrpSpPr/>
          <p:nvPr/>
        </p:nvGrpSpPr>
        <p:grpSpPr>
          <a:xfrm>
            <a:off x="5899292" y="2840298"/>
            <a:ext cx="3499238" cy="2047641"/>
            <a:chOff x="0" y="-47625"/>
            <a:chExt cx="921610" cy="539297"/>
          </a:xfrm>
        </p:grpSpPr>
        <p:sp>
          <p:nvSpPr>
            <p:cNvPr id="108" name="Google Shape;108;p14"/>
            <p:cNvSpPr/>
            <p:nvPr/>
          </p:nvSpPr>
          <p:spPr>
            <a:xfrm>
              <a:off x="0" y="0"/>
              <a:ext cx="921610" cy="491672"/>
            </a:xfrm>
            <a:custGeom>
              <a:rect b="b" l="l" r="r" t="t"/>
              <a:pathLst>
                <a:path extrusionOk="0" h="491672" w="921610">
                  <a:moveTo>
                    <a:pt x="66374" y="0"/>
                  </a:moveTo>
                  <a:lnTo>
                    <a:pt x="855236" y="0"/>
                  </a:lnTo>
                  <a:cubicBezTo>
                    <a:pt x="891893" y="0"/>
                    <a:pt x="921610" y="29717"/>
                    <a:pt x="921610" y="66374"/>
                  </a:cubicBezTo>
                  <a:lnTo>
                    <a:pt x="921610" y="425298"/>
                  </a:lnTo>
                  <a:cubicBezTo>
                    <a:pt x="921610" y="461955"/>
                    <a:pt x="891893" y="491672"/>
                    <a:pt x="855236" y="491672"/>
                  </a:cubicBezTo>
                  <a:lnTo>
                    <a:pt x="66374" y="491672"/>
                  </a:lnTo>
                  <a:cubicBezTo>
                    <a:pt x="29717" y="491672"/>
                    <a:pt x="0" y="461955"/>
                    <a:pt x="0" y="425298"/>
                  </a:cubicBezTo>
                  <a:lnTo>
                    <a:pt x="0" y="66374"/>
                  </a:lnTo>
                  <a:cubicBezTo>
                    <a:pt x="0" y="29717"/>
                    <a:pt x="29717" y="0"/>
                    <a:pt x="66374" y="0"/>
                  </a:cubicBezTo>
                  <a:close/>
                </a:path>
              </a:pathLst>
            </a:custGeom>
            <a:solidFill>
              <a:srgbClr val="0B48B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" name="Google Shape;109;p14"/>
            <p:cNvSpPr txBox="1"/>
            <p:nvPr/>
          </p:nvSpPr>
          <p:spPr>
            <a:xfrm>
              <a:off x="0" y="-47625"/>
              <a:ext cx="921610" cy="5392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684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0" name="Google Shape;110;p14"/>
          <p:cNvSpPr txBox="1"/>
          <p:nvPr/>
        </p:nvSpPr>
        <p:spPr>
          <a:xfrm>
            <a:off x="6281747" y="3727869"/>
            <a:ext cx="2734329" cy="40580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5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BFCFE"/>
                </a:solidFill>
                <a:latin typeface="Inter"/>
                <a:ea typeface="Inter"/>
                <a:cs typeface="Inter"/>
                <a:sym typeface="Inter"/>
              </a:rPr>
              <a:t>Competitor B</a:t>
            </a:r>
            <a:endParaRPr/>
          </a:p>
        </p:txBody>
      </p:sp>
      <p:sp>
        <p:nvSpPr>
          <p:cNvPr id="111" name="Google Shape;111;p14"/>
          <p:cNvSpPr txBox="1"/>
          <p:nvPr/>
        </p:nvSpPr>
        <p:spPr>
          <a:xfrm>
            <a:off x="6190643" y="5476208"/>
            <a:ext cx="2953357" cy="12495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799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The internal limitations or deficiencies that may hinder the organization's progress.</a:t>
            </a:r>
            <a:endParaRPr/>
          </a:p>
        </p:txBody>
      </p:sp>
      <p:grpSp>
        <p:nvGrpSpPr>
          <p:cNvPr id="112" name="Google Shape;112;p14"/>
          <p:cNvGrpSpPr/>
          <p:nvPr/>
        </p:nvGrpSpPr>
        <p:grpSpPr>
          <a:xfrm>
            <a:off x="9769326" y="3773705"/>
            <a:ext cx="3499238" cy="3878344"/>
            <a:chOff x="0" y="-47625"/>
            <a:chExt cx="921610" cy="1021457"/>
          </a:xfrm>
        </p:grpSpPr>
        <p:sp>
          <p:nvSpPr>
            <p:cNvPr id="113" name="Google Shape;113;p14"/>
            <p:cNvSpPr/>
            <p:nvPr/>
          </p:nvSpPr>
          <p:spPr>
            <a:xfrm>
              <a:off x="0" y="0"/>
              <a:ext cx="921610" cy="973832"/>
            </a:xfrm>
            <a:custGeom>
              <a:rect b="b" l="l" r="r" t="t"/>
              <a:pathLst>
                <a:path extrusionOk="0" h="973832" w="921610">
                  <a:moveTo>
                    <a:pt x="66374" y="0"/>
                  </a:moveTo>
                  <a:lnTo>
                    <a:pt x="855236" y="0"/>
                  </a:lnTo>
                  <a:cubicBezTo>
                    <a:pt x="891893" y="0"/>
                    <a:pt x="921610" y="29717"/>
                    <a:pt x="921610" y="66374"/>
                  </a:cubicBezTo>
                  <a:lnTo>
                    <a:pt x="921610" y="907458"/>
                  </a:lnTo>
                  <a:cubicBezTo>
                    <a:pt x="921610" y="944115"/>
                    <a:pt x="891893" y="973832"/>
                    <a:pt x="855236" y="973832"/>
                  </a:cubicBezTo>
                  <a:lnTo>
                    <a:pt x="66374" y="973832"/>
                  </a:lnTo>
                  <a:cubicBezTo>
                    <a:pt x="29717" y="973832"/>
                    <a:pt x="0" y="944115"/>
                    <a:pt x="0" y="907458"/>
                  </a:cubicBezTo>
                  <a:lnTo>
                    <a:pt x="0" y="66374"/>
                  </a:lnTo>
                  <a:cubicBezTo>
                    <a:pt x="0" y="29717"/>
                    <a:pt x="29717" y="0"/>
                    <a:pt x="66374" y="0"/>
                  </a:cubicBezTo>
                  <a:close/>
                </a:path>
              </a:pathLst>
            </a:custGeom>
            <a:solidFill>
              <a:srgbClr val="BCE1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4"/>
            <p:cNvSpPr txBox="1"/>
            <p:nvPr/>
          </p:nvSpPr>
          <p:spPr>
            <a:xfrm>
              <a:off x="0" y="-47625"/>
              <a:ext cx="921610" cy="102145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684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5" name="Google Shape;115;p14"/>
          <p:cNvGrpSpPr/>
          <p:nvPr/>
        </p:nvGrpSpPr>
        <p:grpSpPr>
          <a:xfrm>
            <a:off x="9769326" y="2840298"/>
            <a:ext cx="3499238" cy="2047641"/>
            <a:chOff x="0" y="-47625"/>
            <a:chExt cx="921610" cy="539297"/>
          </a:xfrm>
        </p:grpSpPr>
        <p:sp>
          <p:nvSpPr>
            <p:cNvPr id="116" name="Google Shape;116;p14"/>
            <p:cNvSpPr/>
            <p:nvPr/>
          </p:nvSpPr>
          <p:spPr>
            <a:xfrm>
              <a:off x="0" y="0"/>
              <a:ext cx="921610" cy="491672"/>
            </a:xfrm>
            <a:custGeom>
              <a:rect b="b" l="l" r="r" t="t"/>
              <a:pathLst>
                <a:path extrusionOk="0" h="491672" w="921610">
                  <a:moveTo>
                    <a:pt x="66374" y="0"/>
                  </a:moveTo>
                  <a:lnTo>
                    <a:pt x="855236" y="0"/>
                  </a:lnTo>
                  <a:cubicBezTo>
                    <a:pt x="891893" y="0"/>
                    <a:pt x="921610" y="29717"/>
                    <a:pt x="921610" y="66374"/>
                  </a:cubicBezTo>
                  <a:lnTo>
                    <a:pt x="921610" y="425298"/>
                  </a:lnTo>
                  <a:cubicBezTo>
                    <a:pt x="921610" y="461955"/>
                    <a:pt x="891893" y="491672"/>
                    <a:pt x="855236" y="491672"/>
                  </a:cubicBezTo>
                  <a:lnTo>
                    <a:pt x="66374" y="491672"/>
                  </a:lnTo>
                  <a:cubicBezTo>
                    <a:pt x="29717" y="491672"/>
                    <a:pt x="0" y="461955"/>
                    <a:pt x="0" y="425298"/>
                  </a:cubicBezTo>
                  <a:lnTo>
                    <a:pt x="0" y="66374"/>
                  </a:lnTo>
                  <a:cubicBezTo>
                    <a:pt x="0" y="29717"/>
                    <a:pt x="29717" y="0"/>
                    <a:pt x="66374" y="0"/>
                  </a:cubicBezTo>
                  <a:close/>
                </a:path>
              </a:pathLst>
            </a:custGeom>
            <a:solidFill>
              <a:srgbClr val="0B48B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4"/>
            <p:cNvSpPr txBox="1"/>
            <p:nvPr/>
          </p:nvSpPr>
          <p:spPr>
            <a:xfrm>
              <a:off x="0" y="-47625"/>
              <a:ext cx="921610" cy="5392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684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8" name="Google Shape;118;p14"/>
          <p:cNvSpPr txBox="1"/>
          <p:nvPr/>
        </p:nvSpPr>
        <p:spPr>
          <a:xfrm>
            <a:off x="10151780" y="3727869"/>
            <a:ext cx="2734329" cy="40580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5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BFCFE"/>
                </a:solidFill>
                <a:latin typeface="Inter"/>
                <a:ea typeface="Inter"/>
                <a:cs typeface="Inter"/>
                <a:sym typeface="Inter"/>
              </a:rPr>
              <a:t>Competitor C</a:t>
            </a:r>
            <a:endParaRPr/>
          </a:p>
        </p:txBody>
      </p:sp>
      <p:sp>
        <p:nvSpPr>
          <p:cNvPr id="119" name="Google Shape;119;p14"/>
          <p:cNvSpPr txBox="1"/>
          <p:nvPr/>
        </p:nvSpPr>
        <p:spPr>
          <a:xfrm>
            <a:off x="10293650" y="5476208"/>
            <a:ext cx="2444605" cy="15638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799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The external market conditions, trends, or circumstances that present favorable prospects for growth.</a:t>
            </a:r>
            <a:endParaRPr/>
          </a:p>
        </p:txBody>
      </p:sp>
      <p:grpSp>
        <p:nvGrpSpPr>
          <p:cNvPr id="120" name="Google Shape;120;p14"/>
          <p:cNvGrpSpPr/>
          <p:nvPr/>
        </p:nvGrpSpPr>
        <p:grpSpPr>
          <a:xfrm>
            <a:off x="13639359" y="3773705"/>
            <a:ext cx="3499238" cy="3878344"/>
            <a:chOff x="0" y="-47625"/>
            <a:chExt cx="921610" cy="1021457"/>
          </a:xfrm>
        </p:grpSpPr>
        <p:sp>
          <p:nvSpPr>
            <p:cNvPr id="121" name="Google Shape;121;p14"/>
            <p:cNvSpPr/>
            <p:nvPr/>
          </p:nvSpPr>
          <p:spPr>
            <a:xfrm>
              <a:off x="0" y="0"/>
              <a:ext cx="921610" cy="973832"/>
            </a:xfrm>
            <a:custGeom>
              <a:rect b="b" l="l" r="r" t="t"/>
              <a:pathLst>
                <a:path extrusionOk="0" h="973832" w="921610">
                  <a:moveTo>
                    <a:pt x="66374" y="0"/>
                  </a:moveTo>
                  <a:lnTo>
                    <a:pt x="855236" y="0"/>
                  </a:lnTo>
                  <a:cubicBezTo>
                    <a:pt x="891893" y="0"/>
                    <a:pt x="921610" y="29717"/>
                    <a:pt x="921610" y="66374"/>
                  </a:cubicBezTo>
                  <a:lnTo>
                    <a:pt x="921610" y="907458"/>
                  </a:lnTo>
                  <a:cubicBezTo>
                    <a:pt x="921610" y="944115"/>
                    <a:pt x="891893" y="973832"/>
                    <a:pt x="855236" y="973832"/>
                  </a:cubicBezTo>
                  <a:lnTo>
                    <a:pt x="66374" y="973832"/>
                  </a:lnTo>
                  <a:cubicBezTo>
                    <a:pt x="29717" y="973832"/>
                    <a:pt x="0" y="944115"/>
                    <a:pt x="0" y="907458"/>
                  </a:cubicBezTo>
                  <a:lnTo>
                    <a:pt x="0" y="66374"/>
                  </a:lnTo>
                  <a:cubicBezTo>
                    <a:pt x="0" y="29717"/>
                    <a:pt x="29717" y="0"/>
                    <a:pt x="66374" y="0"/>
                  </a:cubicBezTo>
                  <a:close/>
                </a:path>
              </a:pathLst>
            </a:custGeom>
            <a:solidFill>
              <a:srgbClr val="BCE1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" name="Google Shape;122;p14"/>
            <p:cNvSpPr txBox="1"/>
            <p:nvPr/>
          </p:nvSpPr>
          <p:spPr>
            <a:xfrm>
              <a:off x="0" y="-47625"/>
              <a:ext cx="921610" cy="102145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684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3" name="Google Shape;123;p14"/>
          <p:cNvGrpSpPr/>
          <p:nvPr/>
        </p:nvGrpSpPr>
        <p:grpSpPr>
          <a:xfrm>
            <a:off x="13639359" y="2840298"/>
            <a:ext cx="3499238" cy="2047641"/>
            <a:chOff x="0" y="-47625"/>
            <a:chExt cx="921610" cy="539297"/>
          </a:xfrm>
        </p:grpSpPr>
        <p:sp>
          <p:nvSpPr>
            <p:cNvPr id="124" name="Google Shape;124;p14"/>
            <p:cNvSpPr/>
            <p:nvPr/>
          </p:nvSpPr>
          <p:spPr>
            <a:xfrm>
              <a:off x="0" y="0"/>
              <a:ext cx="921610" cy="491672"/>
            </a:xfrm>
            <a:custGeom>
              <a:rect b="b" l="l" r="r" t="t"/>
              <a:pathLst>
                <a:path extrusionOk="0" h="491672" w="921610">
                  <a:moveTo>
                    <a:pt x="66374" y="0"/>
                  </a:moveTo>
                  <a:lnTo>
                    <a:pt x="855236" y="0"/>
                  </a:lnTo>
                  <a:cubicBezTo>
                    <a:pt x="891893" y="0"/>
                    <a:pt x="921610" y="29717"/>
                    <a:pt x="921610" y="66374"/>
                  </a:cubicBezTo>
                  <a:lnTo>
                    <a:pt x="921610" y="425298"/>
                  </a:lnTo>
                  <a:cubicBezTo>
                    <a:pt x="921610" y="461955"/>
                    <a:pt x="891893" y="491672"/>
                    <a:pt x="855236" y="491672"/>
                  </a:cubicBezTo>
                  <a:lnTo>
                    <a:pt x="66374" y="491672"/>
                  </a:lnTo>
                  <a:cubicBezTo>
                    <a:pt x="29717" y="491672"/>
                    <a:pt x="0" y="461955"/>
                    <a:pt x="0" y="425298"/>
                  </a:cubicBezTo>
                  <a:lnTo>
                    <a:pt x="0" y="66374"/>
                  </a:lnTo>
                  <a:cubicBezTo>
                    <a:pt x="0" y="29717"/>
                    <a:pt x="29717" y="0"/>
                    <a:pt x="66374" y="0"/>
                  </a:cubicBezTo>
                  <a:close/>
                </a:path>
              </a:pathLst>
            </a:custGeom>
            <a:solidFill>
              <a:srgbClr val="0B48B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5" name="Google Shape;125;p14"/>
            <p:cNvSpPr txBox="1"/>
            <p:nvPr/>
          </p:nvSpPr>
          <p:spPr>
            <a:xfrm>
              <a:off x="0" y="-47625"/>
              <a:ext cx="921610" cy="5392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684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6" name="Google Shape;126;p14"/>
          <p:cNvSpPr txBox="1"/>
          <p:nvPr/>
        </p:nvSpPr>
        <p:spPr>
          <a:xfrm>
            <a:off x="14021814" y="3727869"/>
            <a:ext cx="2734329" cy="40580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5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BFCFE"/>
                </a:solidFill>
                <a:latin typeface="Inter"/>
                <a:ea typeface="Inter"/>
                <a:cs typeface="Inter"/>
                <a:sym typeface="Inter"/>
              </a:rPr>
              <a:t>Competitor  D</a:t>
            </a:r>
            <a:endParaRPr/>
          </a:p>
        </p:txBody>
      </p:sp>
      <p:sp>
        <p:nvSpPr>
          <p:cNvPr id="127" name="Google Shape;127;p14"/>
          <p:cNvSpPr txBox="1"/>
          <p:nvPr/>
        </p:nvSpPr>
        <p:spPr>
          <a:xfrm>
            <a:off x="13944896" y="5476208"/>
            <a:ext cx="2882179" cy="15638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799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The external factors, obstacles or risks that have the potential to negatively impact the business.</a:t>
            </a:r>
            <a:endParaRPr/>
          </a:p>
        </p:txBody>
      </p:sp>
      <p:sp>
        <p:nvSpPr>
          <p:cNvPr id="128" name="Google Shape;128;p14"/>
          <p:cNvSpPr/>
          <p:nvPr/>
        </p:nvSpPr>
        <p:spPr>
          <a:xfrm rot="-2080684">
            <a:off x="10082077" y="8242051"/>
            <a:ext cx="10960234" cy="7472887"/>
          </a:xfrm>
          <a:custGeom>
            <a:rect b="b" l="l" r="r" t="t"/>
            <a:pathLst>
              <a:path extrusionOk="0" h="7472887" w="10960234">
                <a:moveTo>
                  <a:pt x="0" y="0"/>
                </a:moveTo>
                <a:lnTo>
                  <a:pt x="10960235" y="0"/>
                </a:lnTo>
                <a:lnTo>
                  <a:pt x="10960235" y="7472887"/>
                </a:lnTo>
                <a:lnTo>
                  <a:pt x="0" y="747288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 amt="50000"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29" name="Google Shape;129;p14"/>
          <p:cNvSpPr/>
          <p:nvPr/>
        </p:nvSpPr>
        <p:spPr>
          <a:xfrm rot="9426524">
            <a:off x="-3984660" y="-4765086"/>
            <a:ext cx="9442126" cy="8000056"/>
          </a:xfrm>
          <a:custGeom>
            <a:rect b="b" l="l" r="r" t="t"/>
            <a:pathLst>
              <a:path extrusionOk="0" h="8000056" w="9442126">
                <a:moveTo>
                  <a:pt x="0" y="0"/>
                </a:moveTo>
                <a:lnTo>
                  <a:pt x="9442126" y="0"/>
                </a:lnTo>
                <a:lnTo>
                  <a:pt x="9442126" y="8000056"/>
                </a:lnTo>
                <a:lnTo>
                  <a:pt x="0" y="800005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30" name="Google Shape;130;p14"/>
          <p:cNvSpPr/>
          <p:nvPr/>
        </p:nvSpPr>
        <p:spPr>
          <a:xfrm rot="-2624874">
            <a:off x="-884948" y="9077955"/>
            <a:ext cx="3242701" cy="1827704"/>
          </a:xfrm>
          <a:custGeom>
            <a:rect b="b" l="l" r="r" t="t"/>
            <a:pathLst>
              <a:path extrusionOk="0" h="1827704" w="3242701">
                <a:moveTo>
                  <a:pt x="0" y="0"/>
                </a:moveTo>
                <a:lnTo>
                  <a:pt x="3242701" y="0"/>
                </a:lnTo>
                <a:lnTo>
                  <a:pt x="3242701" y="1827704"/>
                </a:lnTo>
                <a:lnTo>
                  <a:pt x="0" y="182770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31" name="Google Shape;131;p14"/>
          <p:cNvSpPr/>
          <p:nvPr/>
        </p:nvSpPr>
        <p:spPr>
          <a:xfrm rot="2830696">
            <a:off x="16075185" y="-1028700"/>
            <a:ext cx="2835471" cy="4114800"/>
          </a:xfrm>
          <a:custGeom>
            <a:rect b="b" l="l" r="r" t="t"/>
            <a:pathLst>
              <a:path extrusionOk="0" h="4114800" w="2835471">
                <a:moveTo>
                  <a:pt x="0" y="0"/>
                </a:moveTo>
                <a:lnTo>
                  <a:pt x="2835471" y="0"/>
                </a:lnTo>
                <a:lnTo>
                  <a:pt x="2835471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BFCFE"/>
        </a:solidFill>
      </p:bgPr>
    </p:bg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5"/>
          <p:cNvSpPr/>
          <p:nvPr/>
        </p:nvSpPr>
        <p:spPr>
          <a:xfrm>
            <a:off x="6601135" y="3796209"/>
            <a:ext cx="1381570" cy="1381570"/>
          </a:xfrm>
          <a:custGeom>
            <a:rect b="b" l="l" r="r" t="t"/>
            <a:pathLst>
              <a:path extrusionOk="0" h="1381570" w="1381570">
                <a:moveTo>
                  <a:pt x="0" y="0"/>
                </a:moveTo>
                <a:lnTo>
                  <a:pt x="1381570" y="0"/>
                </a:lnTo>
                <a:lnTo>
                  <a:pt x="1381570" y="1381571"/>
                </a:lnTo>
                <a:lnTo>
                  <a:pt x="0" y="138157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 amt="48000"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37" name="Google Shape;137;p15"/>
          <p:cNvSpPr/>
          <p:nvPr/>
        </p:nvSpPr>
        <p:spPr>
          <a:xfrm>
            <a:off x="6601135" y="5585432"/>
            <a:ext cx="1381570" cy="1381570"/>
          </a:xfrm>
          <a:custGeom>
            <a:rect b="b" l="l" r="r" t="t"/>
            <a:pathLst>
              <a:path extrusionOk="0" h="1381570" w="1381570">
                <a:moveTo>
                  <a:pt x="0" y="0"/>
                </a:moveTo>
                <a:lnTo>
                  <a:pt x="1381570" y="0"/>
                </a:lnTo>
                <a:lnTo>
                  <a:pt x="1381570" y="1381570"/>
                </a:lnTo>
                <a:lnTo>
                  <a:pt x="0" y="138157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 amt="48000"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38" name="Google Shape;138;p15"/>
          <p:cNvSpPr/>
          <p:nvPr/>
        </p:nvSpPr>
        <p:spPr>
          <a:xfrm>
            <a:off x="6636369" y="7376577"/>
            <a:ext cx="1381570" cy="1381570"/>
          </a:xfrm>
          <a:custGeom>
            <a:rect b="b" l="l" r="r" t="t"/>
            <a:pathLst>
              <a:path extrusionOk="0" h="1381570" w="1381570">
                <a:moveTo>
                  <a:pt x="0" y="0"/>
                </a:moveTo>
                <a:lnTo>
                  <a:pt x="1381570" y="0"/>
                </a:lnTo>
                <a:lnTo>
                  <a:pt x="1381570" y="1381570"/>
                </a:lnTo>
                <a:lnTo>
                  <a:pt x="0" y="138157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 amt="48000"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139" name="Google Shape;139;p15"/>
          <p:cNvGrpSpPr/>
          <p:nvPr/>
        </p:nvGrpSpPr>
        <p:grpSpPr>
          <a:xfrm>
            <a:off x="6777171" y="3972245"/>
            <a:ext cx="1029499" cy="1029499"/>
            <a:chOff x="0" y="0"/>
            <a:chExt cx="812800" cy="812800"/>
          </a:xfrm>
        </p:grpSpPr>
        <p:sp>
          <p:nvSpPr>
            <p:cNvPr id="140" name="Google Shape;140;p15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1" name="Google Shape;141;p15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684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2" name="Google Shape;142;p15"/>
          <p:cNvGrpSpPr/>
          <p:nvPr/>
        </p:nvGrpSpPr>
        <p:grpSpPr>
          <a:xfrm>
            <a:off x="6777171" y="5761468"/>
            <a:ext cx="1029499" cy="1029499"/>
            <a:chOff x="0" y="0"/>
            <a:chExt cx="812800" cy="812800"/>
          </a:xfrm>
        </p:grpSpPr>
        <p:sp>
          <p:nvSpPr>
            <p:cNvPr id="143" name="Google Shape;143;p15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4" name="Google Shape;144;p15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684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5" name="Google Shape;145;p15"/>
          <p:cNvGrpSpPr/>
          <p:nvPr/>
        </p:nvGrpSpPr>
        <p:grpSpPr>
          <a:xfrm>
            <a:off x="6812404" y="7552613"/>
            <a:ext cx="1029499" cy="1029499"/>
            <a:chOff x="0" y="0"/>
            <a:chExt cx="812800" cy="812800"/>
          </a:xfrm>
        </p:grpSpPr>
        <p:sp>
          <p:nvSpPr>
            <p:cNvPr id="146" name="Google Shape;146;p15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7" name="Google Shape;147;p15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684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48" name="Google Shape;148;p15"/>
          <p:cNvSpPr/>
          <p:nvPr/>
        </p:nvSpPr>
        <p:spPr>
          <a:xfrm>
            <a:off x="1028700" y="3366111"/>
            <a:ext cx="4899276" cy="3623338"/>
          </a:xfrm>
          <a:custGeom>
            <a:rect b="b" l="l" r="r" t="t"/>
            <a:pathLst>
              <a:path extrusionOk="0" h="3623338" w="4899276">
                <a:moveTo>
                  <a:pt x="0" y="0"/>
                </a:moveTo>
                <a:lnTo>
                  <a:pt x="4899276" y="0"/>
                </a:lnTo>
                <a:lnTo>
                  <a:pt x="4899276" y="3623338"/>
                </a:lnTo>
                <a:lnTo>
                  <a:pt x="0" y="362333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49" name="Google Shape;149;p15"/>
          <p:cNvSpPr txBox="1"/>
          <p:nvPr/>
        </p:nvSpPr>
        <p:spPr>
          <a:xfrm>
            <a:off x="8251746" y="4625454"/>
            <a:ext cx="7516956" cy="30668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Evaluate your company's assets, skills, and capabilities.</a:t>
            </a:r>
            <a:endParaRPr/>
          </a:p>
        </p:txBody>
      </p:sp>
      <p:sp>
        <p:nvSpPr>
          <p:cNvPr id="150" name="Google Shape;150;p15"/>
          <p:cNvSpPr txBox="1"/>
          <p:nvPr/>
        </p:nvSpPr>
        <p:spPr>
          <a:xfrm>
            <a:off x="8251746" y="6414677"/>
            <a:ext cx="7516956" cy="30668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Determine your key strengths and competitive advantages.</a:t>
            </a:r>
            <a:endParaRPr/>
          </a:p>
        </p:txBody>
      </p:sp>
      <p:sp>
        <p:nvSpPr>
          <p:cNvPr id="151" name="Google Shape;151;p15"/>
          <p:cNvSpPr txBox="1"/>
          <p:nvPr/>
        </p:nvSpPr>
        <p:spPr>
          <a:xfrm>
            <a:off x="8286979" y="8205822"/>
            <a:ext cx="7516956" cy="30668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Acknowledge your weaknesses and areas for improvement.</a:t>
            </a:r>
            <a:endParaRPr/>
          </a:p>
        </p:txBody>
      </p:sp>
      <p:sp>
        <p:nvSpPr>
          <p:cNvPr id="152" name="Google Shape;152;p15"/>
          <p:cNvSpPr txBox="1"/>
          <p:nvPr/>
        </p:nvSpPr>
        <p:spPr>
          <a:xfrm>
            <a:off x="8251746" y="4020906"/>
            <a:ext cx="5936813" cy="44151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44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799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Assess Resources</a:t>
            </a:r>
            <a:endParaRPr/>
          </a:p>
        </p:txBody>
      </p:sp>
      <p:sp>
        <p:nvSpPr>
          <p:cNvPr id="153" name="Google Shape;153;p15"/>
          <p:cNvSpPr txBox="1"/>
          <p:nvPr/>
        </p:nvSpPr>
        <p:spPr>
          <a:xfrm>
            <a:off x="8251746" y="5810129"/>
            <a:ext cx="7748151" cy="44151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44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799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Identify Advantages</a:t>
            </a:r>
            <a:endParaRPr/>
          </a:p>
        </p:txBody>
      </p:sp>
      <p:sp>
        <p:nvSpPr>
          <p:cNvPr id="154" name="Google Shape;154;p15"/>
          <p:cNvSpPr txBox="1"/>
          <p:nvPr/>
        </p:nvSpPr>
        <p:spPr>
          <a:xfrm>
            <a:off x="8286979" y="7601274"/>
            <a:ext cx="5936813" cy="44151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44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799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Uncover Limitations</a:t>
            </a:r>
            <a:endParaRPr/>
          </a:p>
        </p:txBody>
      </p:sp>
      <p:sp>
        <p:nvSpPr>
          <p:cNvPr id="155" name="Google Shape;155;p15"/>
          <p:cNvSpPr txBox="1"/>
          <p:nvPr/>
        </p:nvSpPr>
        <p:spPr>
          <a:xfrm>
            <a:off x="6812008" y="4224473"/>
            <a:ext cx="959825" cy="5059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441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199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01</a:t>
            </a:r>
            <a:endParaRPr/>
          </a:p>
        </p:txBody>
      </p:sp>
      <p:sp>
        <p:nvSpPr>
          <p:cNvPr id="156" name="Google Shape;156;p15"/>
          <p:cNvSpPr txBox="1"/>
          <p:nvPr/>
        </p:nvSpPr>
        <p:spPr>
          <a:xfrm>
            <a:off x="6812008" y="6013695"/>
            <a:ext cx="959825" cy="5059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441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199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02</a:t>
            </a:r>
            <a:endParaRPr/>
          </a:p>
        </p:txBody>
      </p:sp>
      <p:sp>
        <p:nvSpPr>
          <p:cNvPr id="157" name="Google Shape;157;p15"/>
          <p:cNvSpPr txBox="1"/>
          <p:nvPr/>
        </p:nvSpPr>
        <p:spPr>
          <a:xfrm>
            <a:off x="6847241" y="7804840"/>
            <a:ext cx="959825" cy="5059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441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199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03</a:t>
            </a:r>
            <a:endParaRPr/>
          </a:p>
        </p:txBody>
      </p:sp>
      <p:sp>
        <p:nvSpPr>
          <p:cNvPr id="158" name="Google Shape;158;p15"/>
          <p:cNvSpPr txBox="1"/>
          <p:nvPr/>
        </p:nvSpPr>
        <p:spPr>
          <a:xfrm>
            <a:off x="6601135" y="2147307"/>
            <a:ext cx="10918083" cy="8087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1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673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Evaluating Strengths and Weaknesses</a:t>
            </a:r>
            <a:endParaRPr/>
          </a:p>
        </p:txBody>
      </p:sp>
      <p:sp>
        <p:nvSpPr>
          <p:cNvPr id="159" name="Google Shape;159;p15"/>
          <p:cNvSpPr txBox="1"/>
          <p:nvPr/>
        </p:nvSpPr>
        <p:spPr>
          <a:xfrm>
            <a:off x="6601135" y="1183742"/>
            <a:ext cx="6559765" cy="90703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439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718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Internal Analisis</a:t>
            </a:r>
            <a:endParaRPr/>
          </a:p>
        </p:txBody>
      </p:sp>
      <p:sp>
        <p:nvSpPr>
          <p:cNvPr id="160" name="Google Shape;160;p15"/>
          <p:cNvSpPr/>
          <p:nvPr/>
        </p:nvSpPr>
        <p:spPr>
          <a:xfrm>
            <a:off x="12993540" y="-2095015"/>
            <a:ext cx="6727323" cy="4586811"/>
          </a:xfrm>
          <a:custGeom>
            <a:rect b="b" l="l" r="r" t="t"/>
            <a:pathLst>
              <a:path extrusionOk="0" h="4586811" w="6727323">
                <a:moveTo>
                  <a:pt x="0" y="0"/>
                </a:moveTo>
                <a:lnTo>
                  <a:pt x="6727323" y="0"/>
                </a:lnTo>
                <a:lnTo>
                  <a:pt x="6727323" y="4586812"/>
                </a:lnTo>
                <a:lnTo>
                  <a:pt x="0" y="458681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61" name="Google Shape;161;p15"/>
          <p:cNvSpPr/>
          <p:nvPr/>
        </p:nvSpPr>
        <p:spPr>
          <a:xfrm rot="635325">
            <a:off x="-1442576" y="8071855"/>
            <a:ext cx="7907020" cy="6699403"/>
          </a:xfrm>
          <a:custGeom>
            <a:rect b="b" l="l" r="r" t="t"/>
            <a:pathLst>
              <a:path extrusionOk="0" h="6699403" w="7907020">
                <a:moveTo>
                  <a:pt x="0" y="0"/>
                </a:moveTo>
                <a:lnTo>
                  <a:pt x="7907020" y="0"/>
                </a:lnTo>
                <a:lnTo>
                  <a:pt x="7907020" y="6699403"/>
                </a:lnTo>
                <a:lnTo>
                  <a:pt x="0" y="669940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62" name="Google Shape;162;p15"/>
          <p:cNvSpPr/>
          <p:nvPr/>
        </p:nvSpPr>
        <p:spPr>
          <a:xfrm rot="-226878">
            <a:off x="-267547" y="148087"/>
            <a:ext cx="4576141" cy="2579280"/>
          </a:xfrm>
          <a:custGeom>
            <a:rect b="b" l="l" r="r" t="t"/>
            <a:pathLst>
              <a:path extrusionOk="0" h="2579280" w="4576141">
                <a:moveTo>
                  <a:pt x="0" y="0"/>
                </a:moveTo>
                <a:lnTo>
                  <a:pt x="4576141" y="0"/>
                </a:lnTo>
                <a:lnTo>
                  <a:pt x="4576141" y="2579280"/>
                </a:lnTo>
                <a:lnTo>
                  <a:pt x="0" y="25792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63" name="Google Shape;163;p15"/>
          <p:cNvSpPr/>
          <p:nvPr/>
        </p:nvSpPr>
        <p:spPr>
          <a:xfrm rot="2830696">
            <a:off x="14939466" y="8144946"/>
            <a:ext cx="2835471" cy="4114800"/>
          </a:xfrm>
          <a:custGeom>
            <a:rect b="b" l="l" r="r" t="t"/>
            <a:pathLst>
              <a:path extrusionOk="0" h="4114800" w="2835471">
                <a:moveTo>
                  <a:pt x="0" y="0"/>
                </a:moveTo>
                <a:lnTo>
                  <a:pt x="2835471" y="0"/>
                </a:lnTo>
                <a:lnTo>
                  <a:pt x="2835471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BFCFE"/>
        </a:solidFill>
      </p:bgPr>
    </p:bg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6"/>
          <p:cNvSpPr/>
          <p:nvPr/>
        </p:nvSpPr>
        <p:spPr>
          <a:xfrm>
            <a:off x="6601135" y="3796209"/>
            <a:ext cx="1381570" cy="1381570"/>
          </a:xfrm>
          <a:custGeom>
            <a:rect b="b" l="l" r="r" t="t"/>
            <a:pathLst>
              <a:path extrusionOk="0" h="1381570" w="1381570">
                <a:moveTo>
                  <a:pt x="0" y="0"/>
                </a:moveTo>
                <a:lnTo>
                  <a:pt x="1381570" y="0"/>
                </a:lnTo>
                <a:lnTo>
                  <a:pt x="1381570" y="1381571"/>
                </a:lnTo>
                <a:lnTo>
                  <a:pt x="0" y="138157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 amt="48000"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69" name="Google Shape;169;p16"/>
          <p:cNvSpPr/>
          <p:nvPr/>
        </p:nvSpPr>
        <p:spPr>
          <a:xfrm>
            <a:off x="6601135" y="5585432"/>
            <a:ext cx="1381570" cy="1381570"/>
          </a:xfrm>
          <a:custGeom>
            <a:rect b="b" l="l" r="r" t="t"/>
            <a:pathLst>
              <a:path extrusionOk="0" h="1381570" w="1381570">
                <a:moveTo>
                  <a:pt x="0" y="0"/>
                </a:moveTo>
                <a:lnTo>
                  <a:pt x="1381570" y="0"/>
                </a:lnTo>
                <a:lnTo>
                  <a:pt x="1381570" y="1381570"/>
                </a:lnTo>
                <a:lnTo>
                  <a:pt x="0" y="138157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 amt="48000"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70" name="Google Shape;170;p16"/>
          <p:cNvSpPr/>
          <p:nvPr/>
        </p:nvSpPr>
        <p:spPr>
          <a:xfrm>
            <a:off x="6636369" y="7376577"/>
            <a:ext cx="1381570" cy="1381570"/>
          </a:xfrm>
          <a:custGeom>
            <a:rect b="b" l="l" r="r" t="t"/>
            <a:pathLst>
              <a:path extrusionOk="0" h="1381570" w="1381570">
                <a:moveTo>
                  <a:pt x="0" y="0"/>
                </a:moveTo>
                <a:lnTo>
                  <a:pt x="1381570" y="0"/>
                </a:lnTo>
                <a:lnTo>
                  <a:pt x="1381570" y="1381570"/>
                </a:lnTo>
                <a:lnTo>
                  <a:pt x="0" y="138157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 amt="48000"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171" name="Google Shape;171;p16"/>
          <p:cNvGrpSpPr/>
          <p:nvPr/>
        </p:nvGrpSpPr>
        <p:grpSpPr>
          <a:xfrm>
            <a:off x="6777171" y="3972245"/>
            <a:ext cx="1029499" cy="1029499"/>
            <a:chOff x="0" y="0"/>
            <a:chExt cx="812800" cy="812800"/>
          </a:xfrm>
        </p:grpSpPr>
        <p:sp>
          <p:nvSpPr>
            <p:cNvPr id="172" name="Google Shape;172;p16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3" name="Google Shape;173;p16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684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74" name="Google Shape;174;p16"/>
          <p:cNvGrpSpPr/>
          <p:nvPr/>
        </p:nvGrpSpPr>
        <p:grpSpPr>
          <a:xfrm>
            <a:off x="6777171" y="5761468"/>
            <a:ext cx="1029499" cy="1029499"/>
            <a:chOff x="0" y="0"/>
            <a:chExt cx="812800" cy="812800"/>
          </a:xfrm>
        </p:grpSpPr>
        <p:sp>
          <p:nvSpPr>
            <p:cNvPr id="175" name="Google Shape;175;p16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6" name="Google Shape;176;p16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684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77" name="Google Shape;177;p16"/>
          <p:cNvGrpSpPr/>
          <p:nvPr/>
        </p:nvGrpSpPr>
        <p:grpSpPr>
          <a:xfrm>
            <a:off x="6812404" y="7552613"/>
            <a:ext cx="1029499" cy="1029499"/>
            <a:chOff x="0" y="0"/>
            <a:chExt cx="812800" cy="812800"/>
          </a:xfrm>
        </p:grpSpPr>
        <p:sp>
          <p:nvSpPr>
            <p:cNvPr id="178" name="Google Shape;178;p16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9" name="Google Shape;179;p16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684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80" name="Google Shape;180;p16"/>
          <p:cNvSpPr/>
          <p:nvPr/>
        </p:nvSpPr>
        <p:spPr>
          <a:xfrm>
            <a:off x="1028700" y="3366111"/>
            <a:ext cx="4899276" cy="3623338"/>
          </a:xfrm>
          <a:custGeom>
            <a:rect b="b" l="l" r="r" t="t"/>
            <a:pathLst>
              <a:path extrusionOk="0" h="3623338" w="4899276">
                <a:moveTo>
                  <a:pt x="0" y="0"/>
                </a:moveTo>
                <a:lnTo>
                  <a:pt x="4899276" y="0"/>
                </a:lnTo>
                <a:lnTo>
                  <a:pt x="4899276" y="3623338"/>
                </a:lnTo>
                <a:lnTo>
                  <a:pt x="0" y="362333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81" name="Google Shape;181;p16"/>
          <p:cNvSpPr txBox="1"/>
          <p:nvPr/>
        </p:nvSpPr>
        <p:spPr>
          <a:xfrm>
            <a:off x="8251746" y="4448894"/>
            <a:ext cx="7516956" cy="62098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Analyze the competitive landscape, customer demands, and industry shifts to uncover emerging opportunities.</a:t>
            </a:r>
            <a:endParaRPr/>
          </a:p>
        </p:txBody>
      </p:sp>
      <p:sp>
        <p:nvSpPr>
          <p:cNvPr id="182" name="Google Shape;182;p16"/>
          <p:cNvSpPr txBox="1"/>
          <p:nvPr/>
        </p:nvSpPr>
        <p:spPr>
          <a:xfrm>
            <a:off x="8251746" y="6238117"/>
            <a:ext cx="7516956" cy="62098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Explore how new technologies can create competitive advantages or disrupt your business model.</a:t>
            </a:r>
            <a:endParaRPr/>
          </a:p>
        </p:txBody>
      </p:sp>
      <p:sp>
        <p:nvSpPr>
          <p:cNvPr id="183" name="Google Shape;183;p16"/>
          <p:cNvSpPr txBox="1"/>
          <p:nvPr/>
        </p:nvSpPr>
        <p:spPr>
          <a:xfrm>
            <a:off x="8286979" y="8029262"/>
            <a:ext cx="7516956" cy="62098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Stay informed about evolving laws and regulations that may impact your operations and compliance requirements.</a:t>
            </a:r>
            <a:endParaRPr/>
          </a:p>
        </p:txBody>
      </p:sp>
      <p:sp>
        <p:nvSpPr>
          <p:cNvPr id="184" name="Google Shape;184;p16"/>
          <p:cNvSpPr txBox="1"/>
          <p:nvPr/>
        </p:nvSpPr>
        <p:spPr>
          <a:xfrm>
            <a:off x="8251746" y="3844347"/>
            <a:ext cx="5936813" cy="44151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44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799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Identify Market Trends</a:t>
            </a:r>
            <a:endParaRPr/>
          </a:p>
        </p:txBody>
      </p:sp>
      <p:sp>
        <p:nvSpPr>
          <p:cNvPr id="185" name="Google Shape;185;p16"/>
          <p:cNvSpPr txBox="1"/>
          <p:nvPr/>
        </p:nvSpPr>
        <p:spPr>
          <a:xfrm>
            <a:off x="8251746" y="5633569"/>
            <a:ext cx="7748151" cy="44151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44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799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Assess Technological Advancements</a:t>
            </a:r>
            <a:endParaRPr/>
          </a:p>
        </p:txBody>
      </p:sp>
      <p:sp>
        <p:nvSpPr>
          <p:cNvPr id="186" name="Google Shape;186;p16"/>
          <p:cNvSpPr txBox="1"/>
          <p:nvPr/>
        </p:nvSpPr>
        <p:spPr>
          <a:xfrm>
            <a:off x="8286979" y="7424714"/>
            <a:ext cx="5936813" cy="44151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44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799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Examine Regulatory Changes</a:t>
            </a:r>
            <a:endParaRPr/>
          </a:p>
        </p:txBody>
      </p:sp>
      <p:sp>
        <p:nvSpPr>
          <p:cNvPr id="187" name="Google Shape;187;p16"/>
          <p:cNvSpPr txBox="1"/>
          <p:nvPr/>
        </p:nvSpPr>
        <p:spPr>
          <a:xfrm>
            <a:off x="6812008" y="4224473"/>
            <a:ext cx="959825" cy="5059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441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199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01</a:t>
            </a:r>
            <a:endParaRPr/>
          </a:p>
        </p:txBody>
      </p:sp>
      <p:sp>
        <p:nvSpPr>
          <p:cNvPr id="188" name="Google Shape;188;p16"/>
          <p:cNvSpPr txBox="1"/>
          <p:nvPr/>
        </p:nvSpPr>
        <p:spPr>
          <a:xfrm>
            <a:off x="6812008" y="6013695"/>
            <a:ext cx="959825" cy="5059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441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199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02</a:t>
            </a:r>
            <a:endParaRPr/>
          </a:p>
        </p:txBody>
      </p:sp>
      <p:sp>
        <p:nvSpPr>
          <p:cNvPr id="189" name="Google Shape;189;p16"/>
          <p:cNvSpPr txBox="1"/>
          <p:nvPr/>
        </p:nvSpPr>
        <p:spPr>
          <a:xfrm>
            <a:off x="6847241" y="7804840"/>
            <a:ext cx="959825" cy="5059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441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199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03</a:t>
            </a:r>
            <a:endParaRPr/>
          </a:p>
        </p:txBody>
      </p:sp>
      <p:sp>
        <p:nvSpPr>
          <p:cNvPr id="190" name="Google Shape;190;p16"/>
          <p:cNvSpPr txBox="1"/>
          <p:nvPr/>
        </p:nvSpPr>
        <p:spPr>
          <a:xfrm>
            <a:off x="6601135" y="2147307"/>
            <a:ext cx="10918083" cy="8087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1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673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Identifying Opportunities and Threats</a:t>
            </a:r>
            <a:endParaRPr/>
          </a:p>
        </p:txBody>
      </p:sp>
      <p:sp>
        <p:nvSpPr>
          <p:cNvPr id="191" name="Google Shape;191;p16"/>
          <p:cNvSpPr txBox="1"/>
          <p:nvPr/>
        </p:nvSpPr>
        <p:spPr>
          <a:xfrm>
            <a:off x="6601135" y="1183742"/>
            <a:ext cx="8253316" cy="90703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439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718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Eksternal Analisis</a:t>
            </a:r>
            <a:endParaRPr/>
          </a:p>
        </p:txBody>
      </p:sp>
      <p:sp>
        <p:nvSpPr>
          <p:cNvPr id="192" name="Google Shape;192;p16"/>
          <p:cNvSpPr/>
          <p:nvPr/>
        </p:nvSpPr>
        <p:spPr>
          <a:xfrm>
            <a:off x="12993540" y="-2095015"/>
            <a:ext cx="6727323" cy="4586811"/>
          </a:xfrm>
          <a:custGeom>
            <a:rect b="b" l="l" r="r" t="t"/>
            <a:pathLst>
              <a:path extrusionOk="0" h="4586811" w="6727323">
                <a:moveTo>
                  <a:pt x="0" y="0"/>
                </a:moveTo>
                <a:lnTo>
                  <a:pt x="6727323" y="0"/>
                </a:lnTo>
                <a:lnTo>
                  <a:pt x="6727323" y="4586812"/>
                </a:lnTo>
                <a:lnTo>
                  <a:pt x="0" y="458681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 amt="50000"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93" name="Google Shape;193;p16"/>
          <p:cNvSpPr/>
          <p:nvPr/>
        </p:nvSpPr>
        <p:spPr>
          <a:xfrm rot="635325">
            <a:off x="-1442576" y="8071855"/>
            <a:ext cx="7907020" cy="6699403"/>
          </a:xfrm>
          <a:custGeom>
            <a:rect b="b" l="l" r="r" t="t"/>
            <a:pathLst>
              <a:path extrusionOk="0" h="6699403" w="7907020">
                <a:moveTo>
                  <a:pt x="0" y="0"/>
                </a:moveTo>
                <a:lnTo>
                  <a:pt x="7907020" y="0"/>
                </a:lnTo>
                <a:lnTo>
                  <a:pt x="7907020" y="6699403"/>
                </a:lnTo>
                <a:lnTo>
                  <a:pt x="0" y="669940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94" name="Google Shape;194;p16"/>
          <p:cNvSpPr/>
          <p:nvPr/>
        </p:nvSpPr>
        <p:spPr>
          <a:xfrm rot="-226878">
            <a:off x="-267547" y="148087"/>
            <a:ext cx="4576141" cy="2579280"/>
          </a:xfrm>
          <a:custGeom>
            <a:rect b="b" l="l" r="r" t="t"/>
            <a:pathLst>
              <a:path extrusionOk="0" h="2579280" w="4576141">
                <a:moveTo>
                  <a:pt x="0" y="0"/>
                </a:moveTo>
                <a:lnTo>
                  <a:pt x="4576141" y="0"/>
                </a:lnTo>
                <a:lnTo>
                  <a:pt x="4576141" y="2579280"/>
                </a:lnTo>
                <a:lnTo>
                  <a:pt x="0" y="25792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95" name="Google Shape;195;p16"/>
          <p:cNvSpPr/>
          <p:nvPr/>
        </p:nvSpPr>
        <p:spPr>
          <a:xfrm rot="2830696">
            <a:off x="14939466" y="8144946"/>
            <a:ext cx="2835471" cy="4114800"/>
          </a:xfrm>
          <a:custGeom>
            <a:rect b="b" l="l" r="r" t="t"/>
            <a:pathLst>
              <a:path extrusionOk="0" h="4114800" w="2835471">
                <a:moveTo>
                  <a:pt x="0" y="0"/>
                </a:moveTo>
                <a:lnTo>
                  <a:pt x="2835471" y="0"/>
                </a:lnTo>
                <a:lnTo>
                  <a:pt x="2835471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BFCFE"/>
        </a:solidFill>
      </p:bgPr>
    </p:bg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17"/>
          <p:cNvSpPr txBox="1"/>
          <p:nvPr/>
        </p:nvSpPr>
        <p:spPr>
          <a:xfrm>
            <a:off x="4264475" y="942975"/>
            <a:ext cx="9759051" cy="149968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332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Conducting a Comprehensive SWOT Analysis</a:t>
            </a:r>
            <a:endParaRPr/>
          </a:p>
        </p:txBody>
      </p:sp>
      <p:grpSp>
        <p:nvGrpSpPr>
          <p:cNvPr id="201" name="Google Shape;201;p17"/>
          <p:cNvGrpSpPr/>
          <p:nvPr/>
        </p:nvGrpSpPr>
        <p:grpSpPr>
          <a:xfrm>
            <a:off x="2029259" y="3773705"/>
            <a:ext cx="3499238" cy="3878344"/>
            <a:chOff x="0" y="-47625"/>
            <a:chExt cx="921610" cy="1021457"/>
          </a:xfrm>
        </p:grpSpPr>
        <p:sp>
          <p:nvSpPr>
            <p:cNvPr id="202" name="Google Shape;202;p17"/>
            <p:cNvSpPr/>
            <p:nvPr/>
          </p:nvSpPr>
          <p:spPr>
            <a:xfrm>
              <a:off x="0" y="0"/>
              <a:ext cx="921610" cy="973832"/>
            </a:xfrm>
            <a:custGeom>
              <a:rect b="b" l="l" r="r" t="t"/>
              <a:pathLst>
                <a:path extrusionOk="0" h="973832" w="921610">
                  <a:moveTo>
                    <a:pt x="66374" y="0"/>
                  </a:moveTo>
                  <a:lnTo>
                    <a:pt x="855236" y="0"/>
                  </a:lnTo>
                  <a:cubicBezTo>
                    <a:pt x="891893" y="0"/>
                    <a:pt x="921610" y="29717"/>
                    <a:pt x="921610" y="66374"/>
                  </a:cubicBezTo>
                  <a:lnTo>
                    <a:pt x="921610" y="907458"/>
                  </a:lnTo>
                  <a:cubicBezTo>
                    <a:pt x="921610" y="944115"/>
                    <a:pt x="891893" y="973832"/>
                    <a:pt x="855236" y="973832"/>
                  </a:cubicBezTo>
                  <a:lnTo>
                    <a:pt x="66374" y="973832"/>
                  </a:lnTo>
                  <a:cubicBezTo>
                    <a:pt x="29717" y="973832"/>
                    <a:pt x="0" y="944115"/>
                    <a:pt x="0" y="907458"/>
                  </a:cubicBezTo>
                  <a:lnTo>
                    <a:pt x="0" y="66374"/>
                  </a:lnTo>
                  <a:cubicBezTo>
                    <a:pt x="0" y="29717"/>
                    <a:pt x="29717" y="0"/>
                    <a:pt x="66374" y="0"/>
                  </a:cubicBezTo>
                  <a:close/>
                </a:path>
              </a:pathLst>
            </a:custGeom>
            <a:solidFill>
              <a:srgbClr val="BCE1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3" name="Google Shape;203;p17"/>
            <p:cNvSpPr txBox="1"/>
            <p:nvPr/>
          </p:nvSpPr>
          <p:spPr>
            <a:xfrm>
              <a:off x="0" y="-47625"/>
              <a:ext cx="921610" cy="102145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684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04" name="Google Shape;204;p17"/>
          <p:cNvGrpSpPr/>
          <p:nvPr/>
        </p:nvGrpSpPr>
        <p:grpSpPr>
          <a:xfrm>
            <a:off x="2029259" y="2840298"/>
            <a:ext cx="3499238" cy="2047641"/>
            <a:chOff x="0" y="-47625"/>
            <a:chExt cx="921610" cy="539297"/>
          </a:xfrm>
        </p:grpSpPr>
        <p:sp>
          <p:nvSpPr>
            <p:cNvPr id="205" name="Google Shape;205;p17"/>
            <p:cNvSpPr/>
            <p:nvPr/>
          </p:nvSpPr>
          <p:spPr>
            <a:xfrm>
              <a:off x="0" y="0"/>
              <a:ext cx="921610" cy="491672"/>
            </a:xfrm>
            <a:custGeom>
              <a:rect b="b" l="l" r="r" t="t"/>
              <a:pathLst>
                <a:path extrusionOk="0" h="491672" w="921610">
                  <a:moveTo>
                    <a:pt x="66374" y="0"/>
                  </a:moveTo>
                  <a:lnTo>
                    <a:pt x="855236" y="0"/>
                  </a:lnTo>
                  <a:cubicBezTo>
                    <a:pt x="891893" y="0"/>
                    <a:pt x="921610" y="29717"/>
                    <a:pt x="921610" y="66374"/>
                  </a:cubicBezTo>
                  <a:lnTo>
                    <a:pt x="921610" y="425298"/>
                  </a:lnTo>
                  <a:cubicBezTo>
                    <a:pt x="921610" y="461955"/>
                    <a:pt x="891893" y="491672"/>
                    <a:pt x="855236" y="491672"/>
                  </a:cubicBezTo>
                  <a:lnTo>
                    <a:pt x="66374" y="491672"/>
                  </a:lnTo>
                  <a:cubicBezTo>
                    <a:pt x="29717" y="491672"/>
                    <a:pt x="0" y="461955"/>
                    <a:pt x="0" y="425298"/>
                  </a:cubicBezTo>
                  <a:lnTo>
                    <a:pt x="0" y="66374"/>
                  </a:lnTo>
                  <a:cubicBezTo>
                    <a:pt x="0" y="29717"/>
                    <a:pt x="29717" y="0"/>
                    <a:pt x="66374" y="0"/>
                  </a:cubicBezTo>
                  <a:close/>
                </a:path>
              </a:pathLst>
            </a:custGeom>
            <a:solidFill>
              <a:srgbClr val="0B48B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6" name="Google Shape;206;p17"/>
            <p:cNvSpPr txBox="1"/>
            <p:nvPr/>
          </p:nvSpPr>
          <p:spPr>
            <a:xfrm>
              <a:off x="0" y="-47625"/>
              <a:ext cx="921610" cy="5392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684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07" name="Google Shape;207;p17"/>
          <p:cNvSpPr txBox="1"/>
          <p:nvPr/>
        </p:nvSpPr>
        <p:spPr>
          <a:xfrm>
            <a:off x="2269843" y="3727869"/>
            <a:ext cx="3018068" cy="40580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5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BFCFE"/>
                </a:solidFill>
                <a:latin typeface="Inter"/>
                <a:ea typeface="Inter"/>
                <a:cs typeface="Inter"/>
                <a:sym typeface="Inter"/>
              </a:rPr>
              <a:t>Gather Data</a:t>
            </a:r>
            <a:endParaRPr/>
          </a:p>
        </p:txBody>
      </p:sp>
      <p:sp>
        <p:nvSpPr>
          <p:cNvPr id="208" name="Google Shape;208;p17"/>
          <p:cNvSpPr txBox="1"/>
          <p:nvPr/>
        </p:nvSpPr>
        <p:spPr>
          <a:xfrm>
            <a:off x="2515713" y="5476208"/>
            <a:ext cx="2526330" cy="187819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799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Collect comprehensive information about your internal strengths and weaknesses, as well as external opportunities and threats.</a:t>
            </a:r>
            <a:endParaRPr/>
          </a:p>
        </p:txBody>
      </p:sp>
      <p:grpSp>
        <p:nvGrpSpPr>
          <p:cNvPr id="209" name="Google Shape;209;p17"/>
          <p:cNvGrpSpPr/>
          <p:nvPr/>
        </p:nvGrpSpPr>
        <p:grpSpPr>
          <a:xfrm>
            <a:off x="5899292" y="3773705"/>
            <a:ext cx="3499238" cy="3878344"/>
            <a:chOff x="0" y="-47625"/>
            <a:chExt cx="921610" cy="1021457"/>
          </a:xfrm>
        </p:grpSpPr>
        <p:sp>
          <p:nvSpPr>
            <p:cNvPr id="210" name="Google Shape;210;p17"/>
            <p:cNvSpPr/>
            <p:nvPr/>
          </p:nvSpPr>
          <p:spPr>
            <a:xfrm>
              <a:off x="0" y="0"/>
              <a:ext cx="921610" cy="973832"/>
            </a:xfrm>
            <a:custGeom>
              <a:rect b="b" l="l" r="r" t="t"/>
              <a:pathLst>
                <a:path extrusionOk="0" h="973832" w="921610">
                  <a:moveTo>
                    <a:pt x="66374" y="0"/>
                  </a:moveTo>
                  <a:lnTo>
                    <a:pt x="855236" y="0"/>
                  </a:lnTo>
                  <a:cubicBezTo>
                    <a:pt x="891893" y="0"/>
                    <a:pt x="921610" y="29717"/>
                    <a:pt x="921610" y="66374"/>
                  </a:cubicBezTo>
                  <a:lnTo>
                    <a:pt x="921610" y="907458"/>
                  </a:lnTo>
                  <a:cubicBezTo>
                    <a:pt x="921610" y="944115"/>
                    <a:pt x="891893" y="973832"/>
                    <a:pt x="855236" y="973832"/>
                  </a:cubicBezTo>
                  <a:lnTo>
                    <a:pt x="66374" y="973832"/>
                  </a:lnTo>
                  <a:cubicBezTo>
                    <a:pt x="29717" y="973832"/>
                    <a:pt x="0" y="944115"/>
                    <a:pt x="0" y="907458"/>
                  </a:cubicBezTo>
                  <a:lnTo>
                    <a:pt x="0" y="66374"/>
                  </a:lnTo>
                  <a:cubicBezTo>
                    <a:pt x="0" y="29717"/>
                    <a:pt x="29717" y="0"/>
                    <a:pt x="66374" y="0"/>
                  </a:cubicBezTo>
                  <a:close/>
                </a:path>
              </a:pathLst>
            </a:custGeom>
            <a:solidFill>
              <a:srgbClr val="BCE1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1" name="Google Shape;211;p17"/>
            <p:cNvSpPr txBox="1"/>
            <p:nvPr/>
          </p:nvSpPr>
          <p:spPr>
            <a:xfrm>
              <a:off x="0" y="-47625"/>
              <a:ext cx="921610" cy="102145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684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12" name="Google Shape;212;p17"/>
          <p:cNvGrpSpPr/>
          <p:nvPr/>
        </p:nvGrpSpPr>
        <p:grpSpPr>
          <a:xfrm>
            <a:off x="5899292" y="2840298"/>
            <a:ext cx="3499238" cy="2047641"/>
            <a:chOff x="0" y="-47625"/>
            <a:chExt cx="921610" cy="539297"/>
          </a:xfrm>
        </p:grpSpPr>
        <p:sp>
          <p:nvSpPr>
            <p:cNvPr id="213" name="Google Shape;213;p17"/>
            <p:cNvSpPr/>
            <p:nvPr/>
          </p:nvSpPr>
          <p:spPr>
            <a:xfrm>
              <a:off x="0" y="0"/>
              <a:ext cx="921610" cy="491672"/>
            </a:xfrm>
            <a:custGeom>
              <a:rect b="b" l="l" r="r" t="t"/>
              <a:pathLst>
                <a:path extrusionOk="0" h="491672" w="921610">
                  <a:moveTo>
                    <a:pt x="66374" y="0"/>
                  </a:moveTo>
                  <a:lnTo>
                    <a:pt x="855236" y="0"/>
                  </a:lnTo>
                  <a:cubicBezTo>
                    <a:pt x="891893" y="0"/>
                    <a:pt x="921610" y="29717"/>
                    <a:pt x="921610" y="66374"/>
                  </a:cubicBezTo>
                  <a:lnTo>
                    <a:pt x="921610" y="425298"/>
                  </a:lnTo>
                  <a:cubicBezTo>
                    <a:pt x="921610" y="461955"/>
                    <a:pt x="891893" y="491672"/>
                    <a:pt x="855236" y="491672"/>
                  </a:cubicBezTo>
                  <a:lnTo>
                    <a:pt x="66374" y="491672"/>
                  </a:lnTo>
                  <a:cubicBezTo>
                    <a:pt x="29717" y="491672"/>
                    <a:pt x="0" y="461955"/>
                    <a:pt x="0" y="425298"/>
                  </a:cubicBezTo>
                  <a:lnTo>
                    <a:pt x="0" y="66374"/>
                  </a:lnTo>
                  <a:cubicBezTo>
                    <a:pt x="0" y="29717"/>
                    <a:pt x="29717" y="0"/>
                    <a:pt x="66374" y="0"/>
                  </a:cubicBezTo>
                  <a:close/>
                </a:path>
              </a:pathLst>
            </a:custGeom>
            <a:solidFill>
              <a:srgbClr val="0B48B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4" name="Google Shape;214;p17"/>
            <p:cNvSpPr txBox="1"/>
            <p:nvPr/>
          </p:nvSpPr>
          <p:spPr>
            <a:xfrm>
              <a:off x="0" y="-47625"/>
              <a:ext cx="921610" cy="5392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684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15" name="Google Shape;215;p17"/>
          <p:cNvSpPr txBox="1"/>
          <p:nvPr/>
        </p:nvSpPr>
        <p:spPr>
          <a:xfrm>
            <a:off x="6281747" y="3727869"/>
            <a:ext cx="2734329" cy="40580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5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BFCFE"/>
                </a:solidFill>
                <a:latin typeface="Inter"/>
                <a:ea typeface="Inter"/>
                <a:cs typeface="Inter"/>
                <a:sym typeface="Inter"/>
              </a:rPr>
              <a:t>Analyze Factors</a:t>
            </a:r>
            <a:endParaRPr/>
          </a:p>
        </p:txBody>
      </p:sp>
      <p:sp>
        <p:nvSpPr>
          <p:cNvPr id="216" name="Google Shape;216;p17"/>
          <p:cNvSpPr txBox="1"/>
          <p:nvPr/>
        </p:nvSpPr>
        <p:spPr>
          <a:xfrm>
            <a:off x="6190643" y="5476208"/>
            <a:ext cx="2953357" cy="15638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799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Carefully examine each element of the SWOT framework to understand its significance and impact on your business.</a:t>
            </a:r>
            <a:endParaRPr/>
          </a:p>
        </p:txBody>
      </p:sp>
      <p:grpSp>
        <p:nvGrpSpPr>
          <p:cNvPr id="217" name="Google Shape;217;p17"/>
          <p:cNvGrpSpPr/>
          <p:nvPr/>
        </p:nvGrpSpPr>
        <p:grpSpPr>
          <a:xfrm>
            <a:off x="9769326" y="3773705"/>
            <a:ext cx="3499238" cy="3878344"/>
            <a:chOff x="0" y="-47625"/>
            <a:chExt cx="921610" cy="1021457"/>
          </a:xfrm>
        </p:grpSpPr>
        <p:sp>
          <p:nvSpPr>
            <p:cNvPr id="218" name="Google Shape;218;p17"/>
            <p:cNvSpPr/>
            <p:nvPr/>
          </p:nvSpPr>
          <p:spPr>
            <a:xfrm>
              <a:off x="0" y="0"/>
              <a:ext cx="921610" cy="973832"/>
            </a:xfrm>
            <a:custGeom>
              <a:rect b="b" l="l" r="r" t="t"/>
              <a:pathLst>
                <a:path extrusionOk="0" h="973832" w="921610">
                  <a:moveTo>
                    <a:pt x="66374" y="0"/>
                  </a:moveTo>
                  <a:lnTo>
                    <a:pt x="855236" y="0"/>
                  </a:lnTo>
                  <a:cubicBezTo>
                    <a:pt x="891893" y="0"/>
                    <a:pt x="921610" y="29717"/>
                    <a:pt x="921610" y="66374"/>
                  </a:cubicBezTo>
                  <a:lnTo>
                    <a:pt x="921610" y="907458"/>
                  </a:lnTo>
                  <a:cubicBezTo>
                    <a:pt x="921610" y="944115"/>
                    <a:pt x="891893" y="973832"/>
                    <a:pt x="855236" y="973832"/>
                  </a:cubicBezTo>
                  <a:lnTo>
                    <a:pt x="66374" y="973832"/>
                  </a:lnTo>
                  <a:cubicBezTo>
                    <a:pt x="29717" y="973832"/>
                    <a:pt x="0" y="944115"/>
                    <a:pt x="0" y="907458"/>
                  </a:cubicBezTo>
                  <a:lnTo>
                    <a:pt x="0" y="66374"/>
                  </a:lnTo>
                  <a:cubicBezTo>
                    <a:pt x="0" y="29717"/>
                    <a:pt x="29717" y="0"/>
                    <a:pt x="66374" y="0"/>
                  </a:cubicBezTo>
                  <a:close/>
                </a:path>
              </a:pathLst>
            </a:custGeom>
            <a:solidFill>
              <a:srgbClr val="BCE1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9" name="Google Shape;219;p17"/>
            <p:cNvSpPr txBox="1"/>
            <p:nvPr/>
          </p:nvSpPr>
          <p:spPr>
            <a:xfrm>
              <a:off x="0" y="-47625"/>
              <a:ext cx="921610" cy="102145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684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20" name="Google Shape;220;p17"/>
          <p:cNvGrpSpPr/>
          <p:nvPr/>
        </p:nvGrpSpPr>
        <p:grpSpPr>
          <a:xfrm>
            <a:off x="9769326" y="2840298"/>
            <a:ext cx="3499238" cy="2047641"/>
            <a:chOff x="0" y="-47625"/>
            <a:chExt cx="921610" cy="539297"/>
          </a:xfrm>
        </p:grpSpPr>
        <p:sp>
          <p:nvSpPr>
            <p:cNvPr id="221" name="Google Shape;221;p17"/>
            <p:cNvSpPr/>
            <p:nvPr/>
          </p:nvSpPr>
          <p:spPr>
            <a:xfrm>
              <a:off x="0" y="0"/>
              <a:ext cx="921610" cy="491672"/>
            </a:xfrm>
            <a:custGeom>
              <a:rect b="b" l="l" r="r" t="t"/>
              <a:pathLst>
                <a:path extrusionOk="0" h="491672" w="921610">
                  <a:moveTo>
                    <a:pt x="66374" y="0"/>
                  </a:moveTo>
                  <a:lnTo>
                    <a:pt x="855236" y="0"/>
                  </a:lnTo>
                  <a:cubicBezTo>
                    <a:pt x="891893" y="0"/>
                    <a:pt x="921610" y="29717"/>
                    <a:pt x="921610" y="66374"/>
                  </a:cubicBezTo>
                  <a:lnTo>
                    <a:pt x="921610" y="425298"/>
                  </a:lnTo>
                  <a:cubicBezTo>
                    <a:pt x="921610" y="461955"/>
                    <a:pt x="891893" y="491672"/>
                    <a:pt x="855236" y="491672"/>
                  </a:cubicBezTo>
                  <a:lnTo>
                    <a:pt x="66374" y="491672"/>
                  </a:lnTo>
                  <a:cubicBezTo>
                    <a:pt x="29717" y="491672"/>
                    <a:pt x="0" y="461955"/>
                    <a:pt x="0" y="425298"/>
                  </a:cubicBezTo>
                  <a:lnTo>
                    <a:pt x="0" y="66374"/>
                  </a:lnTo>
                  <a:cubicBezTo>
                    <a:pt x="0" y="29717"/>
                    <a:pt x="29717" y="0"/>
                    <a:pt x="66374" y="0"/>
                  </a:cubicBezTo>
                  <a:close/>
                </a:path>
              </a:pathLst>
            </a:custGeom>
            <a:solidFill>
              <a:srgbClr val="0B48B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2" name="Google Shape;222;p17"/>
            <p:cNvSpPr txBox="1"/>
            <p:nvPr/>
          </p:nvSpPr>
          <p:spPr>
            <a:xfrm>
              <a:off x="0" y="-47625"/>
              <a:ext cx="921610" cy="5392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684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23" name="Google Shape;223;p17"/>
          <p:cNvSpPr txBox="1"/>
          <p:nvPr/>
        </p:nvSpPr>
        <p:spPr>
          <a:xfrm>
            <a:off x="10151780" y="3727869"/>
            <a:ext cx="2734329" cy="40580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5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BFCFE"/>
                </a:solidFill>
                <a:latin typeface="Inter"/>
                <a:ea typeface="Inter"/>
                <a:cs typeface="Inter"/>
                <a:sym typeface="Inter"/>
              </a:rPr>
              <a:t>Prioritize Insights</a:t>
            </a:r>
            <a:endParaRPr/>
          </a:p>
        </p:txBody>
      </p:sp>
      <p:sp>
        <p:nvSpPr>
          <p:cNvPr id="224" name="Google Shape;224;p17"/>
          <p:cNvSpPr txBox="1"/>
          <p:nvPr/>
        </p:nvSpPr>
        <p:spPr>
          <a:xfrm>
            <a:off x="10293650" y="5476208"/>
            <a:ext cx="2444605" cy="187819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799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Identify the most critical factors that will drive your strategic decision- making and action planning.</a:t>
            </a:r>
            <a:endParaRPr/>
          </a:p>
        </p:txBody>
      </p:sp>
      <p:grpSp>
        <p:nvGrpSpPr>
          <p:cNvPr id="225" name="Google Shape;225;p17"/>
          <p:cNvGrpSpPr/>
          <p:nvPr/>
        </p:nvGrpSpPr>
        <p:grpSpPr>
          <a:xfrm>
            <a:off x="13639359" y="3773705"/>
            <a:ext cx="3499238" cy="3878344"/>
            <a:chOff x="0" y="-47625"/>
            <a:chExt cx="921610" cy="1021457"/>
          </a:xfrm>
        </p:grpSpPr>
        <p:sp>
          <p:nvSpPr>
            <p:cNvPr id="226" name="Google Shape;226;p17"/>
            <p:cNvSpPr/>
            <p:nvPr/>
          </p:nvSpPr>
          <p:spPr>
            <a:xfrm>
              <a:off x="0" y="0"/>
              <a:ext cx="921610" cy="973832"/>
            </a:xfrm>
            <a:custGeom>
              <a:rect b="b" l="l" r="r" t="t"/>
              <a:pathLst>
                <a:path extrusionOk="0" h="973832" w="921610">
                  <a:moveTo>
                    <a:pt x="66374" y="0"/>
                  </a:moveTo>
                  <a:lnTo>
                    <a:pt x="855236" y="0"/>
                  </a:lnTo>
                  <a:cubicBezTo>
                    <a:pt x="891893" y="0"/>
                    <a:pt x="921610" y="29717"/>
                    <a:pt x="921610" y="66374"/>
                  </a:cubicBezTo>
                  <a:lnTo>
                    <a:pt x="921610" y="907458"/>
                  </a:lnTo>
                  <a:cubicBezTo>
                    <a:pt x="921610" y="944115"/>
                    <a:pt x="891893" y="973832"/>
                    <a:pt x="855236" y="973832"/>
                  </a:cubicBezTo>
                  <a:lnTo>
                    <a:pt x="66374" y="973832"/>
                  </a:lnTo>
                  <a:cubicBezTo>
                    <a:pt x="29717" y="973832"/>
                    <a:pt x="0" y="944115"/>
                    <a:pt x="0" y="907458"/>
                  </a:cubicBezTo>
                  <a:lnTo>
                    <a:pt x="0" y="66374"/>
                  </a:lnTo>
                  <a:cubicBezTo>
                    <a:pt x="0" y="29717"/>
                    <a:pt x="29717" y="0"/>
                    <a:pt x="66374" y="0"/>
                  </a:cubicBezTo>
                  <a:close/>
                </a:path>
              </a:pathLst>
            </a:custGeom>
            <a:solidFill>
              <a:srgbClr val="BCE1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7" name="Google Shape;227;p17"/>
            <p:cNvSpPr txBox="1"/>
            <p:nvPr/>
          </p:nvSpPr>
          <p:spPr>
            <a:xfrm>
              <a:off x="0" y="-47625"/>
              <a:ext cx="921610" cy="102145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684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28" name="Google Shape;228;p17"/>
          <p:cNvGrpSpPr/>
          <p:nvPr/>
        </p:nvGrpSpPr>
        <p:grpSpPr>
          <a:xfrm>
            <a:off x="13639359" y="2840298"/>
            <a:ext cx="3499238" cy="2047641"/>
            <a:chOff x="0" y="-47625"/>
            <a:chExt cx="921610" cy="539297"/>
          </a:xfrm>
        </p:grpSpPr>
        <p:sp>
          <p:nvSpPr>
            <p:cNvPr id="229" name="Google Shape;229;p17"/>
            <p:cNvSpPr/>
            <p:nvPr/>
          </p:nvSpPr>
          <p:spPr>
            <a:xfrm>
              <a:off x="0" y="0"/>
              <a:ext cx="921610" cy="491672"/>
            </a:xfrm>
            <a:custGeom>
              <a:rect b="b" l="l" r="r" t="t"/>
              <a:pathLst>
                <a:path extrusionOk="0" h="491672" w="921610">
                  <a:moveTo>
                    <a:pt x="66374" y="0"/>
                  </a:moveTo>
                  <a:lnTo>
                    <a:pt x="855236" y="0"/>
                  </a:lnTo>
                  <a:cubicBezTo>
                    <a:pt x="891893" y="0"/>
                    <a:pt x="921610" y="29717"/>
                    <a:pt x="921610" y="66374"/>
                  </a:cubicBezTo>
                  <a:lnTo>
                    <a:pt x="921610" y="425298"/>
                  </a:lnTo>
                  <a:cubicBezTo>
                    <a:pt x="921610" y="461955"/>
                    <a:pt x="891893" y="491672"/>
                    <a:pt x="855236" y="491672"/>
                  </a:cubicBezTo>
                  <a:lnTo>
                    <a:pt x="66374" y="491672"/>
                  </a:lnTo>
                  <a:cubicBezTo>
                    <a:pt x="29717" y="491672"/>
                    <a:pt x="0" y="461955"/>
                    <a:pt x="0" y="425298"/>
                  </a:cubicBezTo>
                  <a:lnTo>
                    <a:pt x="0" y="66374"/>
                  </a:lnTo>
                  <a:cubicBezTo>
                    <a:pt x="0" y="29717"/>
                    <a:pt x="29717" y="0"/>
                    <a:pt x="66374" y="0"/>
                  </a:cubicBezTo>
                  <a:close/>
                </a:path>
              </a:pathLst>
            </a:custGeom>
            <a:solidFill>
              <a:srgbClr val="0B48B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0" name="Google Shape;230;p17"/>
            <p:cNvSpPr txBox="1"/>
            <p:nvPr/>
          </p:nvSpPr>
          <p:spPr>
            <a:xfrm>
              <a:off x="0" y="-47625"/>
              <a:ext cx="921610" cy="5392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684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31" name="Google Shape;231;p17"/>
          <p:cNvSpPr txBox="1"/>
          <p:nvPr/>
        </p:nvSpPr>
        <p:spPr>
          <a:xfrm>
            <a:off x="14021814" y="3518352"/>
            <a:ext cx="2734329" cy="82495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5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BFCFE"/>
                </a:solidFill>
                <a:latin typeface="Inter"/>
                <a:ea typeface="Inter"/>
                <a:cs typeface="Inter"/>
                <a:sym typeface="Inter"/>
              </a:rPr>
              <a:t>Develop Strategies</a:t>
            </a:r>
            <a:endParaRPr/>
          </a:p>
        </p:txBody>
      </p:sp>
      <p:sp>
        <p:nvSpPr>
          <p:cNvPr id="232" name="Google Shape;232;p17"/>
          <p:cNvSpPr txBox="1"/>
          <p:nvPr/>
        </p:nvSpPr>
        <p:spPr>
          <a:xfrm>
            <a:off x="13944896" y="5476208"/>
            <a:ext cx="2882179" cy="187819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799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Formulate strategies to leverage your strengths, address weaknesses, capitalize on opportunities, and mitigate threats.</a:t>
            </a:r>
            <a:endParaRPr/>
          </a:p>
        </p:txBody>
      </p:sp>
      <p:sp>
        <p:nvSpPr>
          <p:cNvPr id="233" name="Google Shape;233;p17"/>
          <p:cNvSpPr/>
          <p:nvPr/>
        </p:nvSpPr>
        <p:spPr>
          <a:xfrm rot="-2080684">
            <a:off x="10082077" y="8242051"/>
            <a:ext cx="10960234" cy="7472887"/>
          </a:xfrm>
          <a:custGeom>
            <a:rect b="b" l="l" r="r" t="t"/>
            <a:pathLst>
              <a:path extrusionOk="0" h="7472887" w="10960234">
                <a:moveTo>
                  <a:pt x="0" y="0"/>
                </a:moveTo>
                <a:lnTo>
                  <a:pt x="10960235" y="0"/>
                </a:lnTo>
                <a:lnTo>
                  <a:pt x="10960235" y="7472887"/>
                </a:lnTo>
                <a:lnTo>
                  <a:pt x="0" y="747288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34" name="Google Shape;234;p17"/>
          <p:cNvSpPr/>
          <p:nvPr/>
        </p:nvSpPr>
        <p:spPr>
          <a:xfrm rot="9426524">
            <a:off x="-3984660" y="-4633509"/>
            <a:ext cx="9442126" cy="8000056"/>
          </a:xfrm>
          <a:custGeom>
            <a:rect b="b" l="l" r="r" t="t"/>
            <a:pathLst>
              <a:path extrusionOk="0" h="8000056" w="9442126">
                <a:moveTo>
                  <a:pt x="0" y="0"/>
                </a:moveTo>
                <a:lnTo>
                  <a:pt x="9442126" y="0"/>
                </a:lnTo>
                <a:lnTo>
                  <a:pt x="9442126" y="8000056"/>
                </a:lnTo>
                <a:lnTo>
                  <a:pt x="0" y="800005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35" name="Google Shape;235;p17"/>
          <p:cNvSpPr/>
          <p:nvPr/>
        </p:nvSpPr>
        <p:spPr>
          <a:xfrm rot="-2624874">
            <a:off x="-884948" y="9077955"/>
            <a:ext cx="3242701" cy="1827704"/>
          </a:xfrm>
          <a:custGeom>
            <a:rect b="b" l="l" r="r" t="t"/>
            <a:pathLst>
              <a:path extrusionOk="0" h="1827704" w="3242701">
                <a:moveTo>
                  <a:pt x="0" y="0"/>
                </a:moveTo>
                <a:lnTo>
                  <a:pt x="3242701" y="0"/>
                </a:lnTo>
                <a:lnTo>
                  <a:pt x="3242701" y="1827704"/>
                </a:lnTo>
                <a:lnTo>
                  <a:pt x="0" y="182770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36" name="Google Shape;236;p17"/>
          <p:cNvSpPr/>
          <p:nvPr/>
        </p:nvSpPr>
        <p:spPr>
          <a:xfrm rot="2830696">
            <a:off x="16075185" y="-1028700"/>
            <a:ext cx="2835471" cy="4114800"/>
          </a:xfrm>
          <a:custGeom>
            <a:rect b="b" l="l" r="r" t="t"/>
            <a:pathLst>
              <a:path extrusionOk="0" h="4114800" w="2835471">
                <a:moveTo>
                  <a:pt x="0" y="0"/>
                </a:moveTo>
                <a:lnTo>
                  <a:pt x="2835471" y="0"/>
                </a:lnTo>
                <a:lnTo>
                  <a:pt x="2835471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BFCFE"/>
        </a:solidFill>
      </p:bgPr>
    </p:bg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18"/>
          <p:cNvSpPr/>
          <p:nvPr/>
        </p:nvSpPr>
        <p:spPr>
          <a:xfrm>
            <a:off x="1028700" y="3366111"/>
            <a:ext cx="4899276" cy="3623338"/>
          </a:xfrm>
          <a:custGeom>
            <a:rect b="b" l="l" r="r" t="t"/>
            <a:pathLst>
              <a:path extrusionOk="0" h="3623338" w="4899276">
                <a:moveTo>
                  <a:pt x="0" y="0"/>
                </a:moveTo>
                <a:lnTo>
                  <a:pt x="4899276" y="0"/>
                </a:lnTo>
                <a:lnTo>
                  <a:pt x="4899276" y="3623338"/>
                </a:lnTo>
                <a:lnTo>
                  <a:pt x="0" y="362333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42" name="Google Shape;242;p18"/>
          <p:cNvSpPr/>
          <p:nvPr/>
        </p:nvSpPr>
        <p:spPr>
          <a:xfrm>
            <a:off x="6601135" y="3239156"/>
            <a:ext cx="1381570" cy="1381570"/>
          </a:xfrm>
          <a:custGeom>
            <a:rect b="b" l="l" r="r" t="t"/>
            <a:pathLst>
              <a:path extrusionOk="0" h="1381570" w="1381570">
                <a:moveTo>
                  <a:pt x="0" y="0"/>
                </a:moveTo>
                <a:lnTo>
                  <a:pt x="1381570" y="0"/>
                </a:lnTo>
                <a:lnTo>
                  <a:pt x="1381570" y="1381570"/>
                </a:lnTo>
                <a:lnTo>
                  <a:pt x="0" y="138157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 amt="48000"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243" name="Google Shape;243;p18"/>
          <p:cNvGrpSpPr/>
          <p:nvPr/>
        </p:nvGrpSpPr>
        <p:grpSpPr>
          <a:xfrm>
            <a:off x="6777171" y="3415191"/>
            <a:ext cx="1029499" cy="1029499"/>
            <a:chOff x="0" y="0"/>
            <a:chExt cx="812800" cy="812800"/>
          </a:xfrm>
        </p:grpSpPr>
        <p:sp>
          <p:nvSpPr>
            <p:cNvPr id="244" name="Google Shape;244;p18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5" name="Google Shape;245;p18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684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46" name="Google Shape;246;p18"/>
          <p:cNvSpPr txBox="1"/>
          <p:nvPr/>
        </p:nvSpPr>
        <p:spPr>
          <a:xfrm>
            <a:off x="8251746" y="3891841"/>
            <a:ext cx="8359747" cy="93528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Assess the relative importance and potential impact of each SWOT factor. Focus on the most significant strengths, weaknesses, opportunities, and threats first.</a:t>
            </a:r>
            <a:endParaRPr/>
          </a:p>
        </p:txBody>
      </p:sp>
      <p:sp>
        <p:nvSpPr>
          <p:cNvPr id="247" name="Google Shape;247;p18"/>
          <p:cNvSpPr txBox="1"/>
          <p:nvPr/>
        </p:nvSpPr>
        <p:spPr>
          <a:xfrm>
            <a:off x="8251746" y="3287293"/>
            <a:ext cx="5936813" cy="44151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44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799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Prioritize by Impact</a:t>
            </a:r>
            <a:endParaRPr/>
          </a:p>
        </p:txBody>
      </p:sp>
      <p:sp>
        <p:nvSpPr>
          <p:cNvPr id="248" name="Google Shape;248;p18"/>
          <p:cNvSpPr txBox="1"/>
          <p:nvPr/>
        </p:nvSpPr>
        <p:spPr>
          <a:xfrm>
            <a:off x="6812008" y="3667419"/>
            <a:ext cx="959825" cy="5059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441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199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01</a:t>
            </a:r>
            <a:endParaRPr/>
          </a:p>
        </p:txBody>
      </p:sp>
      <p:sp>
        <p:nvSpPr>
          <p:cNvPr id="249" name="Google Shape;249;p18"/>
          <p:cNvSpPr/>
          <p:nvPr/>
        </p:nvSpPr>
        <p:spPr>
          <a:xfrm>
            <a:off x="6601135" y="4960407"/>
            <a:ext cx="1381570" cy="1381570"/>
          </a:xfrm>
          <a:custGeom>
            <a:rect b="b" l="l" r="r" t="t"/>
            <a:pathLst>
              <a:path extrusionOk="0" h="1381570" w="1381570">
                <a:moveTo>
                  <a:pt x="0" y="0"/>
                </a:moveTo>
                <a:lnTo>
                  <a:pt x="1381570" y="0"/>
                </a:lnTo>
                <a:lnTo>
                  <a:pt x="1381570" y="1381570"/>
                </a:lnTo>
                <a:lnTo>
                  <a:pt x="0" y="138157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 amt="48000"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250" name="Google Shape;250;p18"/>
          <p:cNvGrpSpPr/>
          <p:nvPr/>
        </p:nvGrpSpPr>
        <p:grpSpPr>
          <a:xfrm>
            <a:off x="6777171" y="5136442"/>
            <a:ext cx="1029499" cy="1029499"/>
            <a:chOff x="0" y="0"/>
            <a:chExt cx="812800" cy="812800"/>
          </a:xfrm>
        </p:grpSpPr>
        <p:sp>
          <p:nvSpPr>
            <p:cNvPr id="251" name="Google Shape;251;p18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2" name="Google Shape;252;p18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684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53" name="Google Shape;253;p18"/>
          <p:cNvSpPr txBox="1"/>
          <p:nvPr/>
        </p:nvSpPr>
        <p:spPr>
          <a:xfrm>
            <a:off x="8251746" y="5613092"/>
            <a:ext cx="8632414" cy="62098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Identify ways to use your strengths to capitalize on opportunities and mitigate weaknesses. Develop strategies that build on your core competencies.</a:t>
            </a:r>
            <a:endParaRPr/>
          </a:p>
        </p:txBody>
      </p:sp>
      <p:sp>
        <p:nvSpPr>
          <p:cNvPr id="254" name="Google Shape;254;p18"/>
          <p:cNvSpPr txBox="1"/>
          <p:nvPr/>
        </p:nvSpPr>
        <p:spPr>
          <a:xfrm>
            <a:off x="8251746" y="5008544"/>
            <a:ext cx="7748151" cy="44151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44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799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Leverage Strengths</a:t>
            </a:r>
            <a:endParaRPr/>
          </a:p>
        </p:txBody>
      </p:sp>
      <p:sp>
        <p:nvSpPr>
          <p:cNvPr id="255" name="Google Shape;255;p18"/>
          <p:cNvSpPr txBox="1"/>
          <p:nvPr/>
        </p:nvSpPr>
        <p:spPr>
          <a:xfrm>
            <a:off x="6812008" y="5388670"/>
            <a:ext cx="959825" cy="5059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441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199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02</a:t>
            </a:r>
            <a:endParaRPr/>
          </a:p>
        </p:txBody>
      </p:sp>
      <p:sp>
        <p:nvSpPr>
          <p:cNvPr id="256" name="Google Shape;256;p18"/>
          <p:cNvSpPr/>
          <p:nvPr/>
        </p:nvSpPr>
        <p:spPr>
          <a:xfrm>
            <a:off x="6601135" y="6681658"/>
            <a:ext cx="1381570" cy="1381570"/>
          </a:xfrm>
          <a:custGeom>
            <a:rect b="b" l="l" r="r" t="t"/>
            <a:pathLst>
              <a:path extrusionOk="0" h="1381570" w="1381570">
                <a:moveTo>
                  <a:pt x="0" y="0"/>
                </a:moveTo>
                <a:lnTo>
                  <a:pt x="1381570" y="0"/>
                </a:lnTo>
                <a:lnTo>
                  <a:pt x="1381570" y="1381570"/>
                </a:lnTo>
                <a:lnTo>
                  <a:pt x="0" y="138157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 amt="48000"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257" name="Google Shape;257;p18"/>
          <p:cNvGrpSpPr/>
          <p:nvPr/>
        </p:nvGrpSpPr>
        <p:grpSpPr>
          <a:xfrm>
            <a:off x="6777171" y="6857694"/>
            <a:ext cx="1029499" cy="1029499"/>
            <a:chOff x="0" y="0"/>
            <a:chExt cx="812800" cy="812800"/>
          </a:xfrm>
        </p:grpSpPr>
        <p:sp>
          <p:nvSpPr>
            <p:cNvPr id="258" name="Google Shape;258;p18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9" name="Google Shape;259;p18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684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60" name="Google Shape;260;p18"/>
          <p:cNvSpPr txBox="1"/>
          <p:nvPr/>
        </p:nvSpPr>
        <p:spPr>
          <a:xfrm>
            <a:off x="8251746" y="7334343"/>
            <a:ext cx="7516956" cy="93528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Determine how to improve upon or compensate for your weaknesses, either by investing in skill development or finding alternative approaches.</a:t>
            </a:r>
            <a:endParaRPr/>
          </a:p>
        </p:txBody>
      </p:sp>
      <p:sp>
        <p:nvSpPr>
          <p:cNvPr id="261" name="Google Shape;261;p18"/>
          <p:cNvSpPr txBox="1"/>
          <p:nvPr/>
        </p:nvSpPr>
        <p:spPr>
          <a:xfrm>
            <a:off x="8251746" y="6729795"/>
            <a:ext cx="5936813" cy="44151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44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799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Address Weaknesses</a:t>
            </a:r>
            <a:endParaRPr/>
          </a:p>
        </p:txBody>
      </p:sp>
      <p:sp>
        <p:nvSpPr>
          <p:cNvPr id="262" name="Google Shape;262;p18"/>
          <p:cNvSpPr txBox="1"/>
          <p:nvPr/>
        </p:nvSpPr>
        <p:spPr>
          <a:xfrm>
            <a:off x="6812008" y="7109921"/>
            <a:ext cx="959825" cy="5059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441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199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03</a:t>
            </a:r>
            <a:endParaRPr/>
          </a:p>
        </p:txBody>
      </p:sp>
      <p:sp>
        <p:nvSpPr>
          <p:cNvPr id="263" name="Google Shape;263;p18"/>
          <p:cNvSpPr/>
          <p:nvPr/>
        </p:nvSpPr>
        <p:spPr>
          <a:xfrm>
            <a:off x="6601135" y="8402909"/>
            <a:ext cx="1381570" cy="1381570"/>
          </a:xfrm>
          <a:custGeom>
            <a:rect b="b" l="l" r="r" t="t"/>
            <a:pathLst>
              <a:path extrusionOk="0" h="1381570" w="1381570">
                <a:moveTo>
                  <a:pt x="0" y="0"/>
                </a:moveTo>
                <a:lnTo>
                  <a:pt x="1381570" y="0"/>
                </a:lnTo>
                <a:lnTo>
                  <a:pt x="1381570" y="1381570"/>
                </a:lnTo>
                <a:lnTo>
                  <a:pt x="0" y="138157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 amt="48000"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264" name="Google Shape;264;p18"/>
          <p:cNvGrpSpPr/>
          <p:nvPr/>
        </p:nvGrpSpPr>
        <p:grpSpPr>
          <a:xfrm>
            <a:off x="6777171" y="8578945"/>
            <a:ext cx="1029499" cy="1029499"/>
            <a:chOff x="0" y="0"/>
            <a:chExt cx="812800" cy="812800"/>
          </a:xfrm>
        </p:grpSpPr>
        <p:sp>
          <p:nvSpPr>
            <p:cNvPr id="265" name="Google Shape;265;p18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6" name="Google Shape;266;p18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684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67" name="Google Shape;267;p18"/>
          <p:cNvSpPr txBox="1"/>
          <p:nvPr/>
        </p:nvSpPr>
        <p:spPr>
          <a:xfrm>
            <a:off x="8251746" y="9055594"/>
            <a:ext cx="8070222" cy="93528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Devise plans to proactively address external threats, whether by pursuing new markets, diversifying products, or strengthening your competitive position.</a:t>
            </a:r>
            <a:endParaRPr/>
          </a:p>
        </p:txBody>
      </p:sp>
      <p:sp>
        <p:nvSpPr>
          <p:cNvPr id="268" name="Google Shape;268;p18"/>
          <p:cNvSpPr txBox="1"/>
          <p:nvPr/>
        </p:nvSpPr>
        <p:spPr>
          <a:xfrm>
            <a:off x="8251746" y="8451046"/>
            <a:ext cx="5936813" cy="44151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44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799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Minimize Threats</a:t>
            </a:r>
            <a:endParaRPr/>
          </a:p>
        </p:txBody>
      </p:sp>
      <p:sp>
        <p:nvSpPr>
          <p:cNvPr id="269" name="Google Shape;269;p18"/>
          <p:cNvSpPr txBox="1"/>
          <p:nvPr/>
        </p:nvSpPr>
        <p:spPr>
          <a:xfrm>
            <a:off x="6812008" y="8831172"/>
            <a:ext cx="959825" cy="5059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441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199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04</a:t>
            </a:r>
            <a:endParaRPr/>
          </a:p>
        </p:txBody>
      </p:sp>
      <p:sp>
        <p:nvSpPr>
          <p:cNvPr id="270" name="Google Shape;270;p18"/>
          <p:cNvSpPr txBox="1"/>
          <p:nvPr/>
        </p:nvSpPr>
        <p:spPr>
          <a:xfrm>
            <a:off x="6601135" y="1916065"/>
            <a:ext cx="10918083" cy="8087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1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673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Factors and Developing Strategies</a:t>
            </a:r>
            <a:endParaRPr/>
          </a:p>
        </p:txBody>
      </p:sp>
      <p:sp>
        <p:nvSpPr>
          <p:cNvPr id="271" name="Google Shape;271;p18"/>
          <p:cNvSpPr txBox="1"/>
          <p:nvPr/>
        </p:nvSpPr>
        <p:spPr>
          <a:xfrm>
            <a:off x="6601135" y="952500"/>
            <a:ext cx="6559765" cy="90703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439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718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Prioritizing</a:t>
            </a:r>
            <a:endParaRPr/>
          </a:p>
        </p:txBody>
      </p:sp>
      <p:sp>
        <p:nvSpPr>
          <p:cNvPr id="272" name="Google Shape;272;p18"/>
          <p:cNvSpPr/>
          <p:nvPr/>
        </p:nvSpPr>
        <p:spPr>
          <a:xfrm>
            <a:off x="12993540" y="-2095015"/>
            <a:ext cx="6727323" cy="4586811"/>
          </a:xfrm>
          <a:custGeom>
            <a:rect b="b" l="l" r="r" t="t"/>
            <a:pathLst>
              <a:path extrusionOk="0" h="4586811" w="6727323">
                <a:moveTo>
                  <a:pt x="0" y="0"/>
                </a:moveTo>
                <a:lnTo>
                  <a:pt x="6727323" y="0"/>
                </a:lnTo>
                <a:lnTo>
                  <a:pt x="6727323" y="4586812"/>
                </a:lnTo>
                <a:lnTo>
                  <a:pt x="0" y="458681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73" name="Google Shape;273;p18"/>
          <p:cNvSpPr/>
          <p:nvPr/>
        </p:nvSpPr>
        <p:spPr>
          <a:xfrm rot="635325">
            <a:off x="-1442576" y="8071855"/>
            <a:ext cx="7907020" cy="6699403"/>
          </a:xfrm>
          <a:custGeom>
            <a:rect b="b" l="l" r="r" t="t"/>
            <a:pathLst>
              <a:path extrusionOk="0" h="6699403" w="7907020">
                <a:moveTo>
                  <a:pt x="0" y="0"/>
                </a:moveTo>
                <a:lnTo>
                  <a:pt x="7907020" y="0"/>
                </a:lnTo>
                <a:lnTo>
                  <a:pt x="7907020" y="6699403"/>
                </a:lnTo>
                <a:lnTo>
                  <a:pt x="0" y="669940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74" name="Google Shape;274;p18"/>
          <p:cNvSpPr/>
          <p:nvPr/>
        </p:nvSpPr>
        <p:spPr>
          <a:xfrm rot="-226878">
            <a:off x="-267547" y="148087"/>
            <a:ext cx="4576141" cy="2579280"/>
          </a:xfrm>
          <a:custGeom>
            <a:rect b="b" l="l" r="r" t="t"/>
            <a:pathLst>
              <a:path extrusionOk="0" h="2579280" w="4576141">
                <a:moveTo>
                  <a:pt x="0" y="0"/>
                </a:moveTo>
                <a:lnTo>
                  <a:pt x="4576141" y="0"/>
                </a:lnTo>
                <a:lnTo>
                  <a:pt x="4576141" y="2579280"/>
                </a:lnTo>
                <a:lnTo>
                  <a:pt x="0" y="25792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75" name="Google Shape;275;p18"/>
          <p:cNvSpPr/>
          <p:nvPr/>
        </p:nvSpPr>
        <p:spPr>
          <a:xfrm rot="1175026">
            <a:off x="16376299" y="7891685"/>
            <a:ext cx="2835471" cy="4114800"/>
          </a:xfrm>
          <a:custGeom>
            <a:rect b="b" l="l" r="r" t="t"/>
            <a:pathLst>
              <a:path extrusionOk="0" h="4114800" w="2835471">
                <a:moveTo>
                  <a:pt x="0" y="0"/>
                </a:moveTo>
                <a:lnTo>
                  <a:pt x="2835471" y="0"/>
                </a:lnTo>
                <a:lnTo>
                  <a:pt x="2835471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BFCFE"/>
        </a:solidFill>
      </p:bgPr>
    </p:bg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19"/>
          <p:cNvSpPr txBox="1"/>
          <p:nvPr/>
        </p:nvSpPr>
        <p:spPr>
          <a:xfrm>
            <a:off x="4264475" y="942975"/>
            <a:ext cx="9759051" cy="149968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332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Leveraging Strengths to Capitalize on Opportunities</a:t>
            </a:r>
            <a:endParaRPr/>
          </a:p>
        </p:txBody>
      </p:sp>
      <p:grpSp>
        <p:nvGrpSpPr>
          <p:cNvPr id="281" name="Google Shape;281;p19"/>
          <p:cNvGrpSpPr/>
          <p:nvPr/>
        </p:nvGrpSpPr>
        <p:grpSpPr>
          <a:xfrm>
            <a:off x="2029259" y="3773705"/>
            <a:ext cx="3499238" cy="3878344"/>
            <a:chOff x="0" y="-47625"/>
            <a:chExt cx="921610" cy="1021457"/>
          </a:xfrm>
        </p:grpSpPr>
        <p:sp>
          <p:nvSpPr>
            <p:cNvPr id="282" name="Google Shape;282;p19"/>
            <p:cNvSpPr/>
            <p:nvPr/>
          </p:nvSpPr>
          <p:spPr>
            <a:xfrm>
              <a:off x="0" y="0"/>
              <a:ext cx="921610" cy="973832"/>
            </a:xfrm>
            <a:custGeom>
              <a:rect b="b" l="l" r="r" t="t"/>
              <a:pathLst>
                <a:path extrusionOk="0" h="973832" w="921610">
                  <a:moveTo>
                    <a:pt x="66374" y="0"/>
                  </a:moveTo>
                  <a:lnTo>
                    <a:pt x="855236" y="0"/>
                  </a:lnTo>
                  <a:cubicBezTo>
                    <a:pt x="891893" y="0"/>
                    <a:pt x="921610" y="29717"/>
                    <a:pt x="921610" y="66374"/>
                  </a:cubicBezTo>
                  <a:lnTo>
                    <a:pt x="921610" y="907458"/>
                  </a:lnTo>
                  <a:cubicBezTo>
                    <a:pt x="921610" y="944115"/>
                    <a:pt x="891893" y="973832"/>
                    <a:pt x="855236" y="973832"/>
                  </a:cubicBezTo>
                  <a:lnTo>
                    <a:pt x="66374" y="973832"/>
                  </a:lnTo>
                  <a:cubicBezTo>
                    <a:pt x="29717" y="973832"/>
                    <a:pt x="0" y="944115"/>
                    <a:pt x="0" y="907458"/>
                  </a:cubicBezTo>
                  <a:lnTo>
                    <a:pt x="0" y="66374"/>
                  </a:lnTo>
                  <a:cubicBezTo>
                    <a:pt x="0" y="29717"/>
                    <a:pt x="29717" y="0"/>
                    <a:pt x="66374" y="0"/>
                  </a:cubicBezTo>
                  <a:close/>
                </a:path>
              </a:pathLst>
            </a:custGeom>
            <a:solidFill>
              <a:srgbClr val="BCE1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3" name="Google Shape;283;p19"/>
            <p:cNvSpPr txBox="1"/>
            <p:nvPr/>
          </p:nvSpPr>
          <p:spPr>
            <a:xfrm>
              <a:off x="0" y="-47625"/>
              <a:ext cx="921610" cy="102145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684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84" name="Google Shape;284;p19"/>
          <p:cNvGrpSpPr/>
          <p:nvPr/>
        </p:nvGrpSpPr>
        <p:grpSpPr>
          <a:xfrm>
            <a:off x="2029259" y="2840298"/>
            <a:ext cx="3499238" cy="2047641"/>
            <a:chOff x="0" y="-47625"/>
            <a:chExt cx="921610" cy="539297"/>
          </a:xfrm>
        </p:grpSpPr>
        <p:sp>
          <p:nvSpPr>
            <p:cNvPr id="285" name="Google Shape;285;p19"/>
            <p:cNvSpPr/>
            <p:nvPr/>
          </p:nvSpPr>
          <p:spPr>
            <a:xfrm>
              <a:off x="0" y="0"/>
              <a:ext cx="921610" cy="491672"/>
            </a:xfrm>
            <a:custGeom>
              <a:rect b="b" l="l" r="r" t="t"/>
              <a:pathLst>
                <a:path extrusionOk="0" h="491672" w="921610">
                  <a:moveTo>
                    <a:pt x="66374" y="0"/>
                  </a:moveTo>
                  <a:lnTo>
                    <a:pt x="855236" y="0"/>
                  </a:lnTo>
                  <a:cubicBezTo>
                    <a:pt x="891893" y="0"/>
                    <a:pt x="921610" y="29717"/>
                    <a:pt x="921610" y="66374"/>
                  </a:cubicBezTo>
                  <a:lnTo>
                    <a:pt x="921610" y="425298"/>
                  </a:lnTo>
                  <a:cubicBezTo>
                    <a:pt x="921610" y="461955"/>
                    <a:pt x="891893" y="491672"/>
                    <a:pt x="855236" y="491672"/>
                  </a:cubicBezTo>
                  <a:lnTo>
                    <a:pt x="66374" y="491672"/>
                  </a:lnTo>
                  <a:cubicBezTo>
                    <a:pt x="29717" y="491672"/>
                    <a:pt x="0" y="461955"/>
                    <a:pt x="0" y="425298"/>
                  </a:cubicBezTo>
                  <a:lnTo>
                    <a:pt x="0" y="66374"/>
                  </a:lnTo>
                  <a:cubicBezTo>
                    <a:pt x="0" y="29717"/>
                    <a:pt x="29717" y="0"/>
                    <a:pt x="66374" y="0"/>
                  </a:cubicBezTo>
                  <a:close/>
                </a:path>
              </a:pathLst>
            </a:custGeom>
            <a:solidFill>
              <a:srgbClr val="0B48B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6" name="Google Shape;286;p19"/>
            <p:cNvSpPr txBox="1"/>
            <p:nvPr/>
          </p:nvSpPr>
          <p:spPr>
            <a:xfrm>
              <a:off x="0" y="-47625"/>
              <a:ext cx="921610" cy="5392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684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87" name="Google Shape;287;p19"/>
          <p:cNvSpPr txBox="1"/>
          <p:nvPr/>
        </p:nvSpPr>
        <p:spPr>
          <a:xfrm>
            <a:off x="2515713" y="3518352"/>
            <a:ext cx="2526330" cy="82495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5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BFCFE"/>
                </a:solidFill>
                <a:latin typeface="Inter"/>
                <a:ea typeface="Inter"/>
                <a:cs typeface="Inter"/>
                <a:sym typeface="Inter"/>
              </a:rPr>
              <a:t>Identify Synergies</a:t>
            </a:r>
            <a:endParaRPr/>
          </a:p>
        </p:txBody>
      </p:sp>
      <p:sp>
        <p:nvSpPr>
          <p:cNvPr id="288" name="Google Shape;288;p19"/>
          <p:cNvSpPr txBox="1"/>
          <p:nvPr/>
        </p:nvSpPr>
        <p:spPr>
          <a:xfrm>
            <a:off x="2515713" y="5476208"/>
            <a:ext cx="2526330" cy="15638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799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Examine how your company's core strengths can be used to seize promising market opportunities.</a:t>
            </a:r>
            <a:endParaRPr/>
          </a:p>
        </p:txBody>
      </p:sp>
      <p:grpSp>
        <p:nvGrpSpPr>
          <p:cNvPr id="289" name="Google Shape;289;p19"/>
          <p:cNvGrpSpPr/>
          <p:nvPr/>
        </p:nvGrpSpPr>
        <p:grpSpPr>
          <a:xfrm>
            <a:off x="5899292" y="3773705"/>
            <a:ext cx="3499238" cy="3878344"/>
            <a:chOff x="0" y="-47625"/>
            <a:chExt cx="921610" cy="1021457"/>
          </a:xfrm>
        </p:grpSpPr>
        <p:sp>
          <p:nvSpPr>
            <p:cNvPr id="290" name="Google Shape;290;p19"/>
            <p:cNvSpPr/>
            <p:nvPr/>
          </p:nvSpPr>
          <p:spPr>
            <a:xfrm>
              <a:off x="0" y="0"/>
              <a:ext cx="921610" cy="973832"/>
            </a:xfrm>
            <a:custGeom>
              <a:rect b="b" l="l" r="r" t="t"/>
              <a:pathLst>
                <a:path extrusionOk="0" h="973832" w="921610">
                  <a:moveTo>
                    <a:pt x="66374" y="0"/>
                  </a:moveTo>
                  <a:lnTo>
                    <a:pt x="855236" y="0"/>
                  </a:lnTo>
                  <a:cubicBezTo>
                    <a:pt x="891893" y="0"/>
                    <a:pt x="921610" y="29717"/>
                    <a:pt x="921610" y="66374"/>
                  </a:cubicBezTo>
                  <a:lnTo>
                    <a:pt x="921610" y="907458"/>
                  </a:lnTo>
                  <a:cubicBezTo>
                    <a:pt x="921610" y="944115"/>
                    <a:pt x="891893" y="973832"/>
                    <a:pt x="855236" y="973832"/>
                  </a:cubicBezTo>
                  <a:lnTo>
                    <a:pt x="66374" y="973832"/>
                  </a:lnTo>
                  <a:cubicBezTo>
                    <a:pt x="29717" y="973832"/>
                    <a:pt x="0" y="944115"/>
                    <a:pt x="0" y="907458"/>
                  </a:cubicBezTo>
                  <a:lnTo>
                    <a:pt x="0" y="66374"/>
                  </a:lnTo>
                  <a:cubicBezTo>
                    <a:pt x="0" y="29717"/>
                    <a:pt x="29717" y="0"/>
                    <a:pt x="66374" y="0"/>
                  </a:cubicBezTo>
                  <a:close/>
                </a:path>
              </a:pathLst>
            </a:custGeom>
            <a:solidFill>
              <a:srgbClr val="BCE1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1" name="Google Shape;291;p19"/>
            <p:cNvSpPr txBox="1"/>
            <p:nvPr/>
          </p:nvSpPr>
          <p:spPr>
            <a:xfrm>
              <a:off x="0" y="-47625"/>
              <a:ext cx="921610" cy="102145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684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92" name="Google Shape;292;p19"/>
          <p:cNvGrpSpPr/>
          <p:nvPr/>
        </p:nvGrpSpPr>
        <p:grpSpPr>
          <a:xfrm>
            <a:off x="5899292" y="2840298"/>
            <a:ext cx="3499238" cy="2047641"/>
            <a:chOff x="0" y="-47625"/>
            <a:chExt cx="921610" cy="539297"/>
          </a:xfrm>
        </p:grpSpPr>
        <p:sp>
          <p:nvSpPr>
            <p:cNvPr id="293" name="Google Shape;293;p19"/>
            <p:cNvSpPr/>
            <p:nvPr/>
          </p:nvSpPr>
          <p:spPr>
            <a:xfrm>
              <a:off x="0" y="0"/>
              <a:ext cx="921610" cy="491672"/>
            </a:xfrm>
            <a:custGeom>
              <a:rect b="b" l="l" r="r" t="t"/>
              <a:pathLst>
                <a:path extrusionOk="0" h="491672" w="921610">
                  <a:moveTo>
                    <a:pt x="66374" y="0"/>
                  </a:moveTo>
                  <a:lnTo>
                    <a:pt x="855236" y="0"/>
                  </a:lnTo>
                  <a:cubicBezTo>
                    <a:pt x="891893" y="0"/>
                    <a:pt x="921610" y="29717"/>
                    <a:pt x="921610" y="66374"/>
                  </a:cubicBezTo>
                  <a:lnTo>
                    <a:pt x="921610" y="425298"/>
                  </a:lnTo>
                  <a:cubicBezTo>
                    <a:pt x="921610" y="461955"/>
                    <a:pt x="891893" y="491672"/>
                    <a:pt x="855236" y="491672"/>
                  </a:cubicBezTo>
                  <a:lnTo>
                    <a:pt x="66374" y="491672"/>
                  </a:lnTo>
                  <a:cubicBezTo>
                    <a:pt x="29717" y="491672"/>
                    <a:pt x="0" y="461955"/>
                    <a:pt x="0" y="425298"/>
                  </a:cubicBezTo>
                  <a:lnTo>
                    <a:pt x="0" y="66374"/>
                  </a:lnTo>
                  <a:cubicBezTo>
                    <a:pt x="0" y="29717"/>
                    <a:pt x="29717" y="0"/>
                    <a:pt x="66374" y="0"/>
                  </a:cubicBezTo>
                  <a:close/>
                </a:path>
              </a:pathLst>
            </a:custGeom>
            <a:solidFill>
              <a:srgbClr val="0B48B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4" name="Google Shape;294;p19"/>
            <p:cNvSpPr txBox="1"/>
            <p:nvPr/>
          </p:nvSpPr>
          <p:spPr>
            <a:xfrm>
              <a:off x="0" y="-47625"/>
              <a:ext cx="921610" cy="5392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684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95" name="Google Shape;295;p19"/>
          <p:cNvSpPr txBox="1"/>
          <p:nvPr/>
        </p:nvSpPr>
        <p:spPr>
          <a:xfrm>
            <a:off x="6281747" y="3308835"/>
            <a:ext cx="2734329" cy="124409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5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BFCFE"/>
                </a:solidFill>
                <a:latin typeface="Inter"/>
                <a:ea typeface="Inter"/>
                <a:cs typeface="Inter"/>
                <a:sym typeface="Inter"/>
              </a:rPr>
              <a:t>Allocate Resources Strategically</a:t>
            </a:r>
            <a:endParaRPr/>
          </a:p>
        </p:txBody>
      </p:sp>
      <p:sp>
        <p:nvSpPr>
          <p:cNvPr id="296" name="Google Shape;296;p19"/>
          <p:cNvSpPr txBox="1"/>
          <p:nvPr/>
        </p:nvSpPr>
        <p:spPr>
          <a:xfrm>
            <a:off x="6190643" y="5476208"/>
            <a:ext cx="2953357" cy="15638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799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Focus your investment and efforts on the areas where your strengths provide the greatest competitive advantage.</a:t>
            </a:r>
            <a:endParaRPr/>
          </a:p>
        </p:txBody>
      </p:sp>
      <p:grpSp>
        <p:nvGrpSpPr>
          <p:cNvPr id="297" name="Google Shape;297;p19"/>
          <p:cNvGrpSpPr/>
          <p:nvPr/>
        </p:nvGrpSpPr>
        <p:grpSpPr>
          <a:xfrm>
            <a:off x="9769326" y="3773705"/>
            <a:ext cx="3499238" cy="3878344"/>
            <a:chOff x="0" y="-47625"/>
            <a:chExt cx="921610" cy="1021457"/>
          </a:xfrm>
        </p:grpSpPr>
        <p:sp>
          <p:nvSpPr>
            <p:cNvPr id="298" name="Google Shape;298;p19"/>
            <p:cNvSpPr/>
            <p:nvPr/>
          </p:nvSpPr>
          <p:spPr>
            <a:xfrm>
              <a:off x="0" y="0"/>
              <a:ext cx="921610" cy="973832"/>
            </a:xfrm>
            <a:custGeom>
              <a:rect b="b" l="l" r="r" t="t"/>
              <a:pathLst>
                <a:path extrusionOk="0" h="973832" w="921610">
                  <a:moveTo>
                    <a:pt x="66374" y="0"/>
                  </a:moveTo>
                  <a:lnTo>
                    <a:pt x="855236" y="0"/>
                  </a:lnTo>
                  <a:cubicBezTo>
                    <a:pt x="891893" y="0"/>
                    <a:pt x="921610" y="29717"/>
                    <a:pt x="921610" y="66374"/>
                  </a:cubicBezTo>
                  <a:lnTo>
                    <a:pt x="921610" y="907458"/>
                  </a:lnTo>
                  <a:cubicBezTo>
                    <a:pt x="921610" y="944115"/>
                    <a:pt x="891893" y="973832"/>
                    <a:pt x="855236" y="973832"/>
                  </a:cubicBezTo>
                  <a:lnTo>
                    <a:pt x="66374" y="973832"/>
                  </a:lnTo>
                  <a:cubicBezTo>
                    <a:pt x="29717" y="973832"/>
                    <a:pt x="0" y="944115"/>
                    <a:pt x="0" y="907458"/>
                  </a:cubicBezTo>
                  <a:lnTo>
                    <a:pt x="0" y="66374"/>
                  </a:lnTo>
                  <a:cubicBezTo>
                    <a:pt x="0" y="29717"/>
                    <a:pt x="29717" y="0"/>
                    <a:pt x="66374" y="0"/>
                  </a:cubicBezTo>
                  <a:close/>
                </a:path>
              </a:pathLst>
            </a:custGeom>
            <a:solidFill>
              <a:srgbClr val="BCE1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9" name="Google Shape;299;p19"/>
            <p:cNvSpPr txBox="1"/>
            <p:nvPr/>
          </p:nvSpPr>
          <p:spPr>
            <a:xfrm>
              <a:off x="0" y="-47625"/>
              <a:ext cx="921610" cy="102145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684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00" name="Google Shape;300;p19"/>
          <p:cNvGrpSpPr/>
          <p:nvPr/>
        </p:nvGrpSpPr>
        <p:grpSpPr>
          <a:xfrm>
            <a:off x="9769326" y="2840298"/>
            <a:ext cx="3499238" cy="2047641"/>
            <a:chOff x="0" y="-47625"/>
            <a:chExt cx="921610" cy="539297"/>
          </a:xfrm>
        </p:grpSpPr>
        <p:sp>
          <p:nvSpPr>
            <p:cNvPr id="301" name="Google Shape;301;p19"/>
            <p:cNvSpPr/>
            <p:nvPr/>
          </p:nvSpPr>
          <p:spPr>
            <a:xfrm>
              <a:off x="0" y="0"/>
              <a:ext cx="921610" cy="491672"/>
            </a:xfrm>
            <a:custGeom>
              <a:rect b="b" l="l" r="r" t="t"/>
              <a:pathLst>
                <a:path extrusionOk="0" h="491672" w="921610">
                  <a:moveTo>
                    <a:pt x="66374" y="0"/>
                  </a:moveTo>
                  <a:lnTo>
                    <a:pt x="855236" y="0"/>
                  </a:lnTo>
                  <a:cubicBezTo>
                    <a:pt x="891893" y="0"/>
                    <a:pt x="921610" y="29717"/>
                    <a:pt x="921610" y="66374"/>
                  </a:cubicBezTo>
                  <a:lnTo>
                    <a:pt x="921610" y="425298"/>
                  </a:lnTo>
                  <a:cubicBezTo>
                    <a:pt x="921610" y="461955"/>
                    <a:pt x="891893" y="491672"/>
                    <a:pt x="855236" y="491672"/>
                  </a:cubicBezTo>
                  <a:lnTo>
                    <a:pt x="66374" y="491672"/>
                  </a:lnTo>
                  <a:cubicBezTo>
                    <a:pt x="29717" y="491672"/>
                    <a:pt x="0" y="461955"/>
                    <a:pt x="0" y="425298"/>
                  </a:cubicBezTo>
                  <a:lnTo>
                    <a:pt x="0" y="66374"/>
                  </a:lnTo>
                  <a:cubicBezTo>
                    <a:pt x="0" y="29717"/>
                    <a:pt x="29717" y="0"/>
                    <a:pt x="66374" y="0"/>
                  </a:cubicBezTo>
                  <a:close/>
                </a:path>
              </a:pathLst>
            </a:custGeom>
            <a:solidFill>
              <a:srgbClr val="0B48B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2" name="Google Shape;302;p19"/>
            <p:cNvSpPr txBox="1"/>
            <p:nvPr/>
          </p:nvSpPr>
          <p:spPr>
            <a:xfrm>
              <a:off x="0" y="-47625"/>
              <a:ext cx="921610" cy="5392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684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03" name="Google Shape;303;p19"/>
          <p:cNvSpPr txBox="1"/>
          <p:nvPr/>
        </p:nvSpPr>
        <p:spPr>
          <a:xfrm>
            <a:off x="10151780" y="3727869"/>
            <a:ext cx="2734329" cy="82495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5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BFCFE"/>
                </a:solidFill>
                <a:latin typeface="Inter"/>
                <a:ea typeface="Inter"/>
                <a:cs typeface="Inter"/>
                <a:sym typeface="Inter"/>
              </a:rPr>
              <a:t>Innovate and Evolve</a:t>
            </a:r>
            <a:endParaRPr/>
          </a:p>
        </p:txBody>
      </p:sp>
      <p:sp>
        <p:nvSpPr>
          <p:cNvPr id="304" name="Google Shape;304;p19"/>
          <p:cNvSpPr txBox="1"/>
          <p:nvPr/>
        </p:nvSpPr>
        <p:spPr>
          <a:xfrm>
            <a:off x="10293650" y="5476208"/>
            <a:ext cx="2444605" cy="187819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799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Leverage your proven capabilities to develop new products, services or business models that capitalize on emerging trends.</a:t>
            </a:r>
            <a:endParaRPr/>
          </a:p>
        </p:txBody>
      </p:sp>
      <p:grpSp>
        <p:nvGrpSpPr>
          <p:cNvPr id="305" name="Google Shape;305;p19"/>
          <p:cNvGrpSpPr/>
          <p:nvPr/>
        </p:nvGrpSpPr>
        <p:grpSpPr>
          <a:xfrm>
            <a:off x="13639359" y="3773705"/>
            <a:ext cx="3499238" cy="3878344"/>
            <a:chOff x="0" y="-47625"/>
            <a:chExt cx="921610" cy="1021457"/>
          </a:xfrm>
        </p:grpSpPr>
        <p:sp>
          <p:nvSpPr>
            <p:cNvPr id="306" name="Google Shape;306;p19"/>
            <p:cNvSpPr/>
            <p:nvPr/>
          </p:nvSpPr>
          <p:spPr>
            <a:xfrm>
              <a:off x="0" y="0"/>
              <a:ext cx="921610" cy="973832"/>
            </a:xfrm>
            <a:custGeom>
              <a:rect b="b" l="l" r="r" t="t"/>
              <a:pathLst>
                <a:path extrusionOk="0" h="973832" w="921610">
                  <a:moveTo>
                    <a:pt x="66374" y="0"/>
                  </a:moveTo>
                  <a:lnTo>
                    <a:pt x="855236" y="0"/>
                  </a:lnTo>
                  <a:cubicBezTo>
                    <a:pt x="891893" y="0"/>
                    <a:pt x="921610" y="29717"/>
                    <a:pt x="921610" y="66374"/>
                  </a:cubicBezTo>
                  <a:lnTo>
                    <a:pt x="921610" y="907458"/>
                  </a:lnTo>
                  <a:cubicBezTo>
                    <a:pt x="921610" y="944115"/>
                    <a:pt x="891893" y="973832"/>
                    <a:pt x="855236" y="973832"/>
                  </a:cubicBezTo>
                  <a:lnTo>
                    <a:pt x="66374" y="973832"/>
                  </a:lnTo>
                  <a:cubicBezTo>
                    <a:pt x="29717" y="973832"/>
                    <a:pt x="0" y="944115"/>
                    <a:pt x="0" y="907458"/>
                  </a:cubicBezTo>
                  <a:lnTo>
                    <a:pt x="0" y="66374"/>
                  </a:lnTo>
                  <a:cubicBezTo>
                    <a:pt x="0" y="29717"/>
                    <a:pt x="29717" y="0"/>
                    <a:pt x="66374" y="0"/>
                  </a:cubicBezTo>
                  <a:close/>
                </a:path>
              </a:pathLst>
            </a:custGeom>
            <a:solidFill>
              <a:srgbClr val="BCE1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7" name="Google Shape;307;p19"/>
            <p:cNvSpPr txBox="1"/>
            <p:nvPr/>
          </p:nvSpPr>
          <p:spPr>
            <a:xfrm>
              <a:off x="0" y="-47625"/>
              <a:ext cx="921610" cy="102145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684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08" name="Google Shape;308;p19"/>
          <p:cNvGrpSpPr/>
          <p:nvPr/>
        </p:nvGrpSpPr>
        <p:grpSpPr>
          <a:xfrm>
            <a:off x="13639359" y="2840298"/>
            <a:ext cx="3499238" cy="2047641"/>
            <a:chOff x="0" y="-47625"/>
            <a:chExt cx="921610" cy="539297"/>
          </a:xfrm>
        </p:grpSpPr>
        <p:sp>
          <p:nvSpPr>
            <p:cNvPr id="309" name="Google Shape;309;p19"/>
            <p:cNvSpPr/>
            <p:nvPr/>
          </p:nvSpPr>
          <p:spPr>
            <a:xfrm>
              <a:off x="0" y="0"/>
              <a:ext cx="921610" cy="491672"/>
            </a:xfrm>
            <a:custGeom>
              <a:rect b="b" l="l" r="r" t="t"/>
              <a:pathLst>
                <a:path extrusionOk="0" h="491672" w="921610">
                  <a:moveTo>
                    <a:pt x="66374" y="0"/>
                  </a:moveTo>
                  <a:lnTo>
                    <a:pt x="855236" y="0"/>
                  </a:lnTo>
                  <a:cubicBezTo>
                    <a:pt x="891893" y="0"/>
                    <a:pt x="921610" y="29717"/>
                    <a:pt x="921610" y="66374"/>
                  </a:cubicBezTo>
                  <a:lnTo>
                    <a:pt x="921610" y="425298"/>
                  </a:lnTo>
                  <a:cubicBezTo>
                    <a:pt x="921610" y="461955"/>
                    <a:pt x="891893" y="491672"/>
                    <a:pt x="855236" y="491672"/>
                  </a:cubicBezTo>
                  <a:lnTo>
                    <a:pt x="66374" y="491672"/>
                  </a:lnTo>
                  <a:cubicBezTo>
                    <a:pt x="29717" y="491672"/>
                    <a:pt x="0" y="461955"/>
                    <a:pt x="0" y="425298"/>
                  </a:cubicBezTo>
                  <a:lnTo>
                    <a:pt x="0" y="66374"/>
                  </a:lnTo>
                  <a:cubicBezTo>
                    <a:pt x="0" y="29717"/>
                    <a:pt x="29717" y="0"/>
                    <a:pt x="66374" y="0"/>
                  </a:cubicBezTo>
                  <a:close/>
                </a:path>
              </a:pathLst>
            </a:custGeom>
            <a:solidFill>
              <a:srgbClr val="0B48B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0" name="Google Shape;310;p19"/>
            <p:cNvSpPr txBox="1"/>
            <p:nvPr/>
          </p:nvSpPr>
          <p:spPr>
            <a:xfrm>
              <a:off x="0" y="-47625"/>
              <a:ext cx="921610" cy="5392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684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11" name="Google Shape;311;p19"/>
          <p:cNvSpPr txBox="1"/>
          <p:nvPr/>
        </p:nvSpPr>
        <p:spPr>
          <a:xfrm>
            <a:off x="14021814" y="3518352"/>
            <a:ext cx="2734329" cy="82495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5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BFCFE"/>
                </a:solidFill>
                <a:latin typeface="Inter"/>
                <a:ea typeface="Inter"/>
                <a:cs typeface="Inter"/>
                <a:sym typeface="Inter"/>
              </a:rPr>
              <a:t>Collaborate and Partner</a:t>
            </a:r>
            <a:endParaRPr/>
          </a:p>
        </p:txBody>
      </p:sp>
      <p:sp>
        <p:nvSpPr>
          <p:cNvPr id="312" name="Google Shape;312;p19"/>
          <p:cNvSpPr txBox="1"/>
          <p:nvPr/>
        </p:nvSpPr>
        <p:spPr>
          <a:xfrm>
            <a:off x="13944896" y="5476208"/>
            <a:ext cx="2882179" cy="187819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799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Seek out strategic partnerships that allow you to combine your strengths with complementary capabilities of others.</a:t>
            </a:r>
            <a:endParaRPr/>
          </a:p>
        </p:txBody>
      </p:sp>
      <p:sp>
        <p:nvSpPr>
          <p:cNvPr id="313" name="Google Shape;313;p19"/>
          <p:cNvSpPr/>
          <p:nvPr/>
        </p:nvSpPr>
        <p:spPr>
          <a:xfrm rot="-2080684">
            <a:off x="10082077" y="8242051"/>
            <a:ext cx="10960234" cy="7472887"/>
          </a:xfrm>
          <a:custGeom>
            <a:rect b="b" l="l" r="r" t="t"/>
            <a:pathLst>
              <a:path extrusionOk="0" h="7472887" w="10960234">
                <a:moveTo>
                  <a:pt x="0" y="0"/>
                </a:moveTo>
                <a:lnTo>
                  <a:pt x="10960235" y="0"/>
                </a:lnTo>
                <a:lnTo>
                  <a:pt x="10960235" y="7472887"/>
                </a:lnTo>
                <a:lnTo>
                  <a:pt x="0" y="747288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14" name="Google Shape;314;p19"/>
          <p:cNvSpPr/>
          <p:nvPr/>
        </p:nvSpPr>
        <p:spPr>
          <a:xfrm rot="9426524">
            <a:off x="-3984660" y="-4765086"/>
            <a:ext cx="9442126" cy="8000056"/>
          </a:xfrm>
          <a:custGeom>
            <a:rect b="b" l="l" r="r" t="t"/>
            <a:pathLst>
              <a:path extrusionOk="0" h="8000056" w="9442126">
                <a:moveTo>
                  <a:pt x="0" y="0"/>
                </a:moveTo>
                <a:lnTo>
                  <a:pt x="9442126" y="0"/>
                </a:lnTo>
                <a:lnTo>
                  <a:pt x="9442126" y="8000056"/>
                </a:lnTo>
                <a:lnTo>
                  <a:pt x="0" y="800005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15" name="Google Shape;315;p19"/>
          <p:cNvSpPr/>
          <p:nvPr/>
        </p:nvSpPr>
        <p:spPr>
          <a:xfrm rot="-2624874">
            <a:off x="-884948" y="9077955"/>
            <a:ext cx="3242701" cy="1827704"/>
          </a:xfrm>
          <a:custGeom>
            <a:rect b="b" l="l" r="r" t="t"/>
            <a:pathLst>
              <a:path extrusionOk="0" h="1827704" w="3242701">
                <a:moveTo>
                  <a:pt x="0" y="0"/>
                </a:moveTo>
                <a:lnTo>
                  <a:pt x="3242701" y="0"/>
                </a:lnTo>
                <a:lnTo>
                  <a:pt x="3242701" y="1827704"/>
                </a:lnTo>
                <a:lnTo>
                  <a:pt x="0" y="182770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16" name="Google Shape;316;p19"/>
          <p:cNvSpPr/>
          <p:nvPr/>
        </p:nvSpPr>
        <p:spPr>
          <a:xfrm rot="2830696">
            <a:off x="16075185" y="-1028700"/>
            <a:ext cx="2835471" cy="4114800"/>
          </a:xfrm>
          <a:custGeom>
            <a:rect b="b" l="l" r="r" t="t"/>
            <a:pathLst>
              <a:path extrusionOk="0" h="4114800" w="2835471">
                <a:moveTo>
                  <a:pt x="0" y="0"/>
                </a:moveTo>
                <a:lnTo>
                  <a:pt x="2835471" y="0"/>
                </a:lnTo>
                <a:lnTo>
                  <a:pt x="2835471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BFCFE"/>
        </a:solidFill>
      </p:bgPr>
    </p:bg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20"/>
          <p:cNvSpPr/>
          <p:nvPr/>
        </p:nvSpPr>
        <p:spPr>
          <a:xfrm>
            <a:off x="6601135" y="3796209"/>
            <a:ext cx="1381570" cy="1381570"/>
          </a:xfrm>
          <a:custGeom>
            <a:rect b="b" l="l" r="r" t="t"/>
            <a:pathLst>
              <a:path extrusionOk="0" h="1381570" w="1381570">
                <a:moveTo>
                  <a:pt x="0" y="0"/>
                </a:moveTo>
                <a:lnTo>
                  <a:pt x="1381570" y="0"/>
                </a:lnTo>
                <a:lnTo>
                  <a:pt x="1381570" y="1381571"/>
                </a:lnTo>
                <a:lnTo>
                  <a:pt x="0" y="138157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 amt="48000"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22" name="Google Shape;322;p20"/>
          <p:cNvSpPr/>
          <p:nvPr/>
        </p:nvSpPr>
        <p:spPr>
          <a:xfrm>
            <a:off x="6601135" y="5585432"/>
            <a:ext cx="1381570" cy="1381570"/>
          </a:xfrm>
          <a:custGeom>
            <a:rect b="b" l="l" r="r" t="t"/>
            <a:pathLst>
              <a:path extrusionOk="0" h="1381570" w="1381570">
                <a:moveTo>
                  <a:pt x="0" y="0"/>
                </a:moveTo>
                <a:lnTo>
                  <a:pt x="1381570" y="0"/>
                </a:lnTo>
                <a:lnTo>
                  <a:pt x="1381570" y="1381570"/>
                </a:lnTo>
                <a:lnTo>
                  <a:pt x="0" y="138157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 amt="48000"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23" name="Google Shape;323;p20"/>
          <p:cNvSpPr/>
          <p:nvPr/>
        </p:nvSpPr>
        <p:spPr>
          <a:xfrm>
            <a:off x="6636369" y="7376577"/>
            <a:ext cx="1381570" cy="1381570"/>
          </a:xfrm>
          <a:custGeom>
            <a:rect b="b" l="l" r="r" t="t"/>
            <a:pathLst>
              <a:path extrusionOk="0" h="1381570" w="1381570">
                <a:moveTo>
                  <a:pt x="0" y="0"/>
                </a:moveTo>
                <a:lnTo>
                  <a:pt x="1381570" y="0"/>
                </a:lnTo>
                <a:lnTo>
                  <a:pt x="1381570" y="1381570"/>
                </a:lnTo>
                <a:lnTo>
                  <a:pt x="0" y="138157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 amt="48000"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324" name="Google Shape;324;p20"/>
          <p:cNvGrpSpPr/>
          <p:nvPr/>
        </p:nvGrpSpPr>
        <p:grpSpPr>
          <a:xfrm>
            <a:off x="6777171" y="3972245"/>
            <a:ext cx="1029499" cy="1029499"/>
            <a:chOff x="0" y="0"/>
            <a:chExt cx="812800" cy="812800"/>
          </a:xfrm>
        </p:grpSpPr>
        <p:sp>
          <p:nvSpPr>
            <p:cNvPr id="325" name="Google Shape;325;p20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6" name="Google Shape;326;p20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684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27" name="Google Shape;327;p20"/>
          <p:cNvGrpSpPr/>
          <p:nvPr/>
        </p:nvGrpSpPr>
        <p:grpSpPr>
          <a:xfrm>
            <a:off x="6777171" y="5761468"/>
            <a:ext cx="1029499" cy="1029499"/>
            <a:chOff x="0" y="0"/>
            <a:chExt cx="812800" cy="812800"/>
          </a:xfrm>
        </p:grpSpPr>
        <p:sp>
          <p:nvSpPr>
            <p:cNvPr id="328" name="Google Shape;328;p20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9" name="Google Shape;329;p20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684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30" name="Google Shape;330;p20"/>
          <p:cNvGrpSpPr/>
          <p:nvPr/>
        </p:nvGrpSpPr>
        <p:grpSpPr>
          <a:xfrm>
            <a:off x="6812404" y="7552613"/>
            <a:ext cx="1029499" cy="1029499"/>
            <a:chOff x="0" y="0"/>
            <a:chExt cx="812800" cy="812800"/>
          </a:xfrm>
        </p:grpSpPr>
        <p:sp>
          <p:nvSpPr>
            <p:cNvPr id="331" name="Google Shape;331;p20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2" name="Google Shape;332;p20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684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33" name="Google Shape;333;p20"/>
          <p:cNvSpPr/>
          <p:nvPr/>
        </p:nvSpPr>
        <p:spPr>
          <a:xfrm>
            <a:off x="1028700" y="3366111"/>
            <a:ext cx="4899276" cy="3623338"/>
          </a:xfrm>
          <a:custGeom>
            <a:rect b="b" l="l" r="r" t="t"/>
            <a:pathLst>
              <a:path extrusionOk="0" h="3623338" w="4899276">
                <a:moveTo>
                  <a:pt x="0" y="0"/>
                </a:moveTo>
                <a:lnTo>
                  <a:pt x="4899276" y="0"/>
                </a:lnTo>
                <a:lnTo>
                  <a:pt x="4899276" y="3623338"/>
                </a:lnTo>
                <a:lnTo>
                  <a:pt x="0" y="362333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34" name="Google Shape;334;p20"/>
          <p:cNvSpPr txBox="1"/>
          <p:nvPr/>
        </p:nvSpPr>
        <p:spPr>
          <a:xfrm>
            <a:off x="8251746" y="4448894"/>
            <a:ext cx="7516956" cy="62098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Pinpoint areas where your organization is vulnerable or lacking the necessary capabilities.</a:t>
            </a:r>
            <a:endParaRPr/>
          </a:p>
        </p:txBody>
      </p:sp>
      <p:sp>
        <p:nvSpPr>
          <p:cNvPr id="335" name="Google Shape;335;p20"/>
          <p:cNvSpPr txBox="1"/>
          <p:nvPr/>
        </p:nvSpPr>
        <p:spPr>
          <a:xfrm>
            <a:off x="8251746" y="6238117"/>
            <a:ext cx="7516956" cy="62098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Devise proactive measures to address and mitigate your identified weaknesses.</a:t>
            </a:r>
            <a:endParaRPr/>
          </a:p>
        </p:txBody>
      </p:sp>
      <p:sp>
        <p:nvSpPr>
          <p:cNvPr id="336" name="Google Shape;336;p20"/>
          <p:cNvSpPr txBox="1"/>
          <p:nvPr/>
        </p:nvSpPr>
        <p:spPr>
          <a:xfrm>
            <a:off x="8286979" y="8029262"/>
            <a:ext cx="7516956" cy="62098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Continuously scan the external environment to identify emerging threats and trends.</a:t>
            </a:r>
            <a:endParaRPr/>
          </a:p>
        </p:txBody>
      </p:sp>
      <p:sp>
        <p:nvSpPr>
          <p:cNvPr id="337" name="Google Shape;337;p20"/>
          <p:cNvSpPr txBox="1"/>
          <p:nvPr/>
        </p:nvSpPr>
        <p:spPr>
          <a:xfrm>
            <a:off x="8251746" y="3844347"/>
            <a:ext cx="5936813" cy="44151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44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799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Identify Weaknesses</a:t>
            </a:r>
            <a:endParaRPr/>
          </a:p>
        </p:txBody>
      </p:sp>
      <p:sp>
        <p:nvSpPr>
          <p:cNvPr id="338" name="Google Shape;338;p20"/>
          <p:cNvSpPr txBox="1"/>
          <p:nvPr/>
        </p:nvSpPr>
        <p:spPr>
          <a:xfrm>
            <a:off x="8251746" y="5633569"/>
            <a:ext cx="7748151" cy="44151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44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799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Develop Strategies</a:t>
            </a:r>
            <a:endParaRPr/>
          </a:p>
        </p:txBody>
      </p:sp>
      <p:sp>
        <p:nvSpPr>
          <p:cNvPr id="339" name="Google Shape;339;p20"/>
          <p:cNvSpPr txBox="1"/>
          <p:nvPr/>
        </p:nvSpPr>
        <p:spPr>
          <a:xfrm>
            <a:off x="8286979" y="7424714"/>
            <a:ext cx="5936813" cy="44151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44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799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Monitor Threats</a:t>
            </a:r>
            <a:endParaRPr/>
          </a:p>
        </p:txBody>
      </p:sp>
      <p:sp>
        <p:nvSpPr>
          <p:cNvPr id="340" name="Google Shape;340;p20"/>
          <p:cNvSpPr txBox="1"/>
          <p:nvPr/>
        </p:nvSpPr>
        <p:spPr>
          <a:xfrm>
            <a:off x="6812008" y="4224473"/>
            <a:ext cx="959825" cy="5059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441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199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01</a:t>
            </a:r>
            <a:endParaRPr/>
          </a:p>
        </p:txBody>
      </p:sp>
      <p:sp>
        <p:nvSpPr>
          <p:cNvPr id="341" name="Google Shape;341;p20"/>
          <p:cNvSpPr txBox="1"/>
          <p:nvPr/>
        </p:nvSpPr>
        <p:spPr>
          <a:xfrm>
            <a:off x="6812008" y="6013695"/>
            <a:ext cx="959825" cy="5059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441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199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02</a:t>
            </a:r>
            <a:endParaRPr/>
          </a:p>
        </p:txBody>
      </p:sp>
      <p:sp>
        <p:nvSpPr>
          <p:cNvPr id="342" name="Google Shape;342;p20"/>
          <p:cNvSpPr txBox="1"/>
          <p:nvPr/>
        </p:nvSpPr>
        <p:spPr>
          <a:xfrm>
            <a:off x="6847241" y="7804840"/>
            <a:ext cx="959825" cy="5059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441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199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03</a:t>
            </a:r>
            <a:endParaRPr/>
          </a:p>
        </p:txBody>
      </p:sp>
      <p:sp>
        <p:nvSpPr>
          <p:cNvPr id="343" name="Google Shape;343;p20"/>
          <p:cNvSpPr txBox="1"/>
          <p:nvPr/>
        </p:nvSpPr>
        <p:spPr>
          <a:xfrm>
            <a:off x="6601135" y="2147307"/>
            <a:ext cx="10918083" cy="8087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1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673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and Overcoming Threats</a:t>
            </a:r>
            <a:endParaRPr/>
          </a:p>
        </p:txBody>
      </p:sp>
      <p:sp>
        <p:nvSpPr>
          <p:cNvPr id="344" name="Google Shape;344;p20"/>
          <p:cNvSpPr txBox="1"/>
          <p:nvPr/>
        </p:nvSpPr>
        <p:spPr>
          <a:xfrm>
            <a:off x="6601135" y="1183742"/>
            <a:ext cx="8592377" cy="90703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439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718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Mitigating Weaknesses</a:t>
            </a:r>
            <a:endParaRPr/>
          </a:p>
        </p:txBody>
      </p:sp>
      <p:sp>
        <p:nvSpPr>
          <p:cNvPr id="345" name="Google Shape;345;p20"/>
          <p:cNvSpPr/>
          <p:nvPr/>
        </p:nvSpPr>
        <p:spPr>
          <a:xfrm rot="1026841">
            <a:off x="13266207" y="-2293406"/>
            <a:ext cx="6727323" cy="4586811"/>
          </a:xfrm>
          <a:custGeom>
            <a:rect b="b" l="l" r="r" t="t"/>
            <a:pathLst>
              <a:path extrusionOk="0" h="4586811" w="6727323">
                <a:moveTo>
                  <a:pt x="0" y="0"/>
                </a:moveTo>
                <a:lnTo>
                  <a:pt x="6727323" y="0"/>
                </a:lnTo>
                <a:lnTo>
                  <a:pt x="6727323" y="4586812"/>
                </a:lnTo>
                <a:lnTo>
                  <a:pt x="0" y="458681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46" name="Google Shape;346;p20"/>
          <p:cNvSpPr/>
          <p:nvPr/>
        </p:nvSpPr>
        <p:spPr>
          <a:xfrm rot="635325">
            <a:off x="-1442576" y="8071855"/>
            <a:ext cx="7907020" cy="6699403"/>
          </a:xfrm>
          <a:custGeom>
            <a:rect b="b" l="l" r="r" t="t"/>
            <a:pathLst>
              <a:path extrusionOk="0" h="6699403" w="7907020">
                <a:moveTo>
                  <a:pt x="0" y="0"/>
                </a:moveTo>
                <a:lnTo>
                  <a:pt x="7907020" y="0"/>
                </a:lnTo>
                <a:lnTo>
                  <a:pt x="7907020" y="6699403"/>
                </a:lnTo>
                <a:lnTo>
                  <a:pt x="0" y="669940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47" name="Google Shape;347;p20"/>
          <p:cNvSpPr/>
          <p:nvPr/>
        </p:nvSpPr>
        <p:spPr>
          <a:xfrm rot="-226878">
            <a:off x="-267547" y="148087"/>
            <a:ext cx="4576141" cy="2579280"/>
          </a:xfrm>
          <a:custGeom>
            <a:rect b="b" l="l" r="r" t="t"/>
            <a:pathLst>
              <a:path extrusionOk="0" h="2579280" w="4576141">
                <a:moveTo>
                  <a:pt x="0" y="0"/>
                </a:moveTo>
                <a:lnTo>
                  <a:pt x="4576141" y="0"/>
                </a:lnTo>
                <a:lnTo>
                  <a:pt x="4576141" y="2579280"/>
                </a:lnTo>
                <a:lnTo>
                  <a:pt x="0" y="25792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48" name="Google Shape;348;p20"/>
          <p:cNvSpPr/>
          <p:nvPr/>
        </p:nvSpPr>
        <p:spPr>
          <a:xfrm rot="2830696">
            <a:off x="14939466" y="8144946"/>
            <a:ext cx="2835471" cy="4114800"/>
          </a:xfrm>
          <a:custGeom>
            <a:rect b="b" l="l" r="r" t="t"/>
            <a:pathLst>
              <a:path extrusionOk="0" h="4114800" w="2835471">
                <a:moveTo>
                  <a:pt x="0" y="0"/>
                </a:moveTo>
                <a:lnTo>
                  <a:pt x="2835471" y="0"/>
                </a:lnTo>
                <a:lnTo>
                  <a:pt x="2835471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BFCFE"/>
        </a:solidFill>
      </p:bgPr>
    </p:bg>
    <p:spTree>
      <p:nvGrpSpPr>
        <p:cNvPr id="352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21"/>
          <p:cNvSpPr txBox="1"/>
          <p:nvPr/>
        </p:nvSpPr>
        <p:spPr>
          <a:xfrm>
            <a:off x="4646929" y="942975"/>
            <a:ext cx="8994142" cy="149968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332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Implementing SWOT-Driven Action Plans</a:t>
            </a:r>
            <a:endParaRPr/>
          </a:p>
        </p:txBody>
      </p:sp>
      <p:grpSp>
        <p:nvGrpSpPr>
          <p:cNvPr id="354" name="Google Shape;354;p21"/>
          <p:cNvGrpSpPr/>
          <p:nvPr/>
        </p:nvGrpSpPr>
        <p:grpSpPr>
          <a:xfrm>
            <a:off x="2281895" y="3768683"/>
            <a:ext cx="4061528" cy="4770710"/>
            <a:chOff x="0" y="-47625"/>
            <a:chExt cx="1069703" cy="1256483"/>
          </a:xfrm>
        </p:grpSpPr>
        <p:sp>
          <p:nvSpPr>
            <p:cNvPr id="355" name="Google Shape;355;p21"/>
            <p:cNvSpPr/>
            <p:nvPr/>
          </p:nvSpPr>
          <p:spPr>
            <a:xfrm>
              <a:off x="0" y="0"/>
              <a:ext cx="1069703" cy="1208858"/>
            </a:xfrm>
            <a:custGeom>
              <a:rect b="b" l="l" r="r" t="t"/>
              <a:pathLst>
                <a:path extrusionOk="0" h="1208858" w="1069703">
                  <a:moveTo>
                    <a:pt x="57185" y="0"/>
                  </a:moveTo>
                  <a:lnTo>
                    <a:pt x="1012518" y="0"/>
                  </a:lnTo>
                  <a:cubicBezTo>
                    <a:pt x="1027684" y="0"/>
                    <a:pt x="1042230" y="6025"/>
                    <a:pt x="1052954" y="16749"/>
                  </a:cubicBezTo>
                  <a:cubicBezTo>
                    <a:pt x="1063678" y="27473"/>
                    <a:pt x="1069703" y="42018"/>
                    <a:pt x="1069703" y="57185"/>
                  </a:cubicBezTo>
                  <a:lnTo>
                    <a:pt x="1069703" y="1151674"/>
                  </a:lnTo>
                  <a:cubicBezTo>
                    <a:pt x="1069703" y="1183256"/>
                    <a:pt x="1044100" y="1208858"/>
                    <a:pt x="1012518" y="1208858"/>
                  </a:cubicBezTo>
                  <a:lnTo>
                    <a:pt x="57185" y="1208858"/>
                  </a:lnTo>
                  <a:cubicBezTo>
                    <a:pt x="42018" y="1208858"/>
                    <a:pt x="27473" y="1202834"/>
                    <a:pt x="16749" y="1192109"/>
                  </a:cubicBezTo>
                  <a:cubicBezTo>
                    <a:pt x="6025" y="1181385"/>
                    <a:pt x="0" y="1166840"/>
                    <a:pt x="0" y="1151674"/>
                  </a:cubicBezTo>
                  <a:lnTo>
                    <a:pt x="0" y="57185"/>
                  </a:lnTo>
                  <a:cubicBezTo>
                    <a:pt x="0" y="42018"/>
                    <a:pt x="6025" y="27473"/>
                    <a:pt x="16749" y="16749"/>
                  </a:cubicBezTo>
                  <a:cubicBezTo>
                    <a:pt x="27473" y="6025"/>
                    <a:pt x="42018" y="0"/>
                    <a:pt x="57185" y="0"/>
                  </a:cubicBezTo>
                  <a:close/>
                </a:path>
              </a:pathLst>
            </a:custGeom>
            <a:solidFill>
              <a:srgbClr val="BCE1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6" name="Google Shape;356;p21"/>
            <p:cNvSpPr txBox="1"/>
            <p:nvPr/>
          </p:nvSpPr>
          <p:spPr>
            <a:xfrm>
              <a:off x="0" y="-47625"/>
              <a:ext cx="1069703" cy="125648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684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57" name="Google Shape;357;p21"/>
          <p:cNvGrpSpPr/>
          <p:nvPr/>
        </p:nvGrpSpPr>
        <p:grpSpPr>
          <a:xfrm>
            <a:off x="7111525" y="3768683"/>
            <a:ext cx="4061528" cy="4770710"/>
            <a:chOff x="0" y="-47625"/>
            <a:chExt cx="1069703" cy="1256483"/>
          </a:xfrm>
        </p:grpSpPr>
        <p:sp>
          <p:nvSpPr>
            <p:cNvPr id="358" name="Google Shape;358;p21"/>
            <p:cNvSpPr/>
            <p:nvPr/>
          </p:nvSpPr>
          <p:spPr>
            <a:xfrm>
              <a:off x="0" y="0"/>
              <a:ext cx="1069703" cy="1208858"/>
            </a:xfrm>
            <a:custGeom>
              <a:rect b="b" l="l" r="r" t="t"/>
              <a:pathLst>
                <a:path extrusionOk="0" h="1208858" w="1069703">
                  <a:moveTo>
                    <a:pt x="57185" y="0"/>
                  </a:moveTo>
                  <a:lnTo>
                    <a:pt x="1012518" y="0"/>
                  </a:lnTo>
                  <a:cubicBezTo>
                    <a:pt x="1027684" y="0"/>
                    <a:pt x="1042230" y="6025"/>
                    <a:pt x="1052954" y="16749"/>
                  </a:cubicBezTo>
                  <a:cubicBezTo>
                    <a:pt x="1063678" y="27473"/>
                    <a:pt x="1069703" y="42018"/>
                    <a:pt x="1069703" y="57185"/>
                  </a:cubicBezTo>
                  <a:lnTo>
                    <a:pt x="1069703" y="1151674"/>
                  </a:lnTo>
                  <a:cubicBezTo>
                    <a:pt x="1069703" y="1183256"/>
                    <a:pt x="1044100" y="1208858"/>
                    <a:pt x="1012518" y="1208858"/>
                  </a:cubicBezTo>
                  <a:lnTo>
                    <a:pt x="57185" y="1208858"/>
                  </a:lnTo>
                  <a:cubicBezTo>
                    <a:pt x="42018" y="1208858"/>
                    <a:pt x="27473" y="1202834"/>
                    <a:pt x="16749" y="1192109"/>
                  </a:cubicBezTo>
                  <a:cubicBezTo>
                    <a:pt x="6025" y="1181385"/>
                    <a:pt x="0" y="1166840"/>
                    <a:pt x="0" y="1151674"/>
                  </a:cubicBezTo>
                  <a:lnTo>
                    <a:pt x="0" y="57185"/>
                  </a:lnTo>
                  <a:cubicBezTo>
                    <a:pt x="0" y="42018"/>
                    <a:pt x="6025" y="27473"/>
                    <a:pt x="16749" y="16749"/>
                  </a:cubicBezTo>
                  <a:cubicBezTo>
                    <a:pt x="27473" y="6025"/>
                    <a:pt x="42018" y="0"/>
                    <a:pt x="57185" y="0"/>
                  </a:cubicBezTo>
                  <a:close/>
                </a:path>
              </a:pathLst>
            </a:custGeom>
            <a:solidFill>
              <a:srgbClr val="BCE1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9" name="Google Shape;359;p21"/>
            <p:cNvSpPr txBox="1"/>
            <p:nvPr/>
          </p:nvSpPr>
          <p:spPr>
            <a:xfrm>
              <a:off x="0" y="-47625"/>
              <a:ext cx="1069703" cy="125648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684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60" name="Google Shape;360;p21"/>
          <p:cNvGrpSpPr/>
          <p:nvPr/>
        </p:nvGrpSpPr>
        <p:grpSpPr>
          <a:xfrm>
            <a:off x="11944577" y="3768683"/>
            <a:ext cx="4061528" cy="4770710"/>
            <a:chOff x="0" y="-47625"/>
            <a:chExt cx="1069703" cy="1256483"/>
          </a:xfrm>
        </p:grpSpPr>
        <p:sp>
          <p:nvSpPr>
            <p:cNvPr id="361" name="Google Shape;361;p21"/>
            <p:cNvSpPr/>
            <p:nvPr/>
          </p:nvSpPr>
          <p:spPr>
            <a:xfrm>
              <a:off x="0" y="0"/>
              <a:ext cx="1069703" cy="1208858"/>
            </a:xfrm>
            <a:custGeom>
              <a:rect b="b" l="l" r="r" t="t"/>
              <a:pathLst>
                <a:path extrusionOk="0" h="1208858" w="1069703">
                  <a:moveTo>
                    <a:pt x="57185" y="0"/>
                  </a:moveTo>
                  <a:lnTo>
                    <a:pt x="1012518" y="0"/>
                  </a:lnTo>
                  <a:cubicBezTo>
                    <a:pt x="1027684" y="0"/>
                    <a:pt x="1042230" y="6025"/>
                    <a:pt x="1052954" y="16749"/>
                  </a:cubicBezTo>
                  <a:cubicBezTo>
                    <a:pt x="1063678" y="27473"/>
                    <a:pt x="1069703" y="42018"/>
                    <a:pt x="1069703" y="57185"/>
                  </a:cubicBezTo>
                  <a:lnTo>
                    <a:pt x="1069703" y="1151674"/>
                  </a:lnTo>
                  <a:cubicBezTo>
                    <a:pt x="1069703" y="1183256"/>
                    <a:pt x="1044100" y="1208858"/>
                    <a:pt x="1012518" y="1208858"/>
                  </a:cubicBezTo>
                  <a:lnTo>
                    <a:pt x="57185" y="1208858"/>
                  </a:lnTo>
                  <a:cubicBezTo>
                    <a:pt x="42018" y="1208858"/>
                    <a:pt x="27473" y="1202834"/>
                    <a:pt x="16749" y="1192109"/>
                  </a:cubicBezTo>
                  <a:cubicBezTo>
                    <a:pt x="6025" y="1181385"/>
                    <a:pt x="0" y="1166840"/>
                    <a:pt x="0" y="1151674"/>
                  </a:cubicBezTo>
                  <a:lnTo>
                    <a:pt x="0" y="57185"/>
                  </a:lnTo>
                  <a:cubicBezTo>
                    <a:pt x="0" y="42018"/>
                    <a:pt x="6025" y="27473"/>
                    <a:pt x="16749" y="16749"/>
                  </a:cubicBezTo>
                  <a:cubicBezTo>
                    <a:pt x="27473" y="6025"/>
                    <a:pt x="42018" y="0"/>
                    <a:pt x="57185" y="0"/>
                  </a:cubicBezTo>
                  <a:close/>
                </a:path>
              </a:pathLst>
            </a:custGeom>
            <a:solidFill>
              <a:srgbClr val="BCE1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2" name="Google Shape;362;p21"/>
            <p:cNvSpPr txBox="1"/>
            <p:nvPr/>
          </p:nvSpPr>
          <p:spPr>
            <a:xfrm>
              <a:off x="0" y="-47625"/>
              <a:ext cx="1069703" cy="125648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684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63" name="Google Shape;363;p21"/>
          <p:cNvGrpSpPr/>
          <p:nvPr/>
        </p:nvGrpSpPr>
        <p:grpSpPr>
          <a:xfrm>
            <a:off x="2281895" y="2835275"/>
            <a:ext cx="4061528" cy="2047641"/>
            <a:chOff x="0" y="-47625"/>
            <a:chExt cx="1069703" cy="539297"/>
          </a:xfrm>
        </p:grpSpPr>
        <p:sp>
          <p:nvSpPr>
            <p:cNvPr id="364" name="Google Shape;364;p21"/>
            <p:cNvSpPr/>
            <p:nvPr/>
          </p:nvSpPr>
          <p:spPr>
            <a:xfrm>
              <a:off x="0" y="0"/>
              <a:ext cx="1069703" cy="491672"/>
            </a:xfrm>
            <a:custGeom>
              <a:rect b="b" l="l" r="r" t="t"/>
              <a:pathLst>
                <a:path extrusionOk="0" h="491672" w="1069703">
                  <a:moveTo>
                    <a:pt x="57185" y="0"/>
                  </a:moveTo>
                  <a:lnTo>
                    <a:pt x="1012518" y="0"/>
                  </a:lnTo>
                  <a:cubicBezTo>
                    <a:pt x="1027684" y="0"/>
                    <a:pt x="1042230" y="6025"/>
                    <a:pt x="1052954" y="16749"/>
                  </a:cubicBezTo>
                  <a:cubicBezTo>
                    <a:pt x="1063678" y="27473"/>
                    <a:pt x="1069703" y="42018"/>
                    <a:pt x="1069703" y="57185"/>
                  </a:cubicBezTo>
                  <a:lnTo>
                    <a:pt x="1069703" y="434487"/>
                  </a:lnTo>
                  <a:cubicBezTo>
                    <a:pt x="1069703" y="466069"/>
                    <a:pt x="1044100" y="491672"/>
                    <a:pt x="1012518" y="491672"/>
                  </a:cubicBezTo>
                  <a:lnTo>
                    <a:pt x="57185" y="491672"/>
                  </a:lnTo>
                  <a:cubicBezTo>
                    <a:pt x="42018" y="491672"/>
                    <a:pt x="27473" y="485647"/>
                    <a:pt x="16749" y="474923"/>
                  </a:cubicBezTo>
                  <a:cubicBezTo>
                    <a:pt x="6025" y="464198"/>
                    <a:pt x="0" y="449653"/>
                    <a:pt x="0" y="434487"/>
                  </a:cubicBezTo>
                  <a:lnTo>
                    <a:pt x="0" y="57185"/>
                  </a:lnTo>
                  <a:cubicBezTo>
                    <a:pt x="0" y="42018"/>
                    <a:pt x="6025" y="27473"/>
                    <a:pt x="16749" y="16749"/>
                  </a:cubicBezTo>
                  <a:cubicBezTo>
                    <a:pt x="27473" y="6025"/>
                    <a:pt x="42018" y="0"/>
                    <a:pt x="57185" y="0"/>
                  </a:cubicBezTo>
                  <a:close/>
                </a:path>
              </a:pathLst>
            </a:custGeom>
            <a:solidFill>
              <a:srgbClr val="0B48B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5" name="Google Shape;365;p21"/>
            <p:cNvSpPr txBox="1"/>
            <p:nvPr/>
          </p:nvSpPr>
          <p:spPr>
            <a:xfrm>
              <a:off x="0" y="-47625"/>
              <a:ext cx="1069703" cy="5392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684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66" name="Google Shape;366;p21"/>
          <p:cNvGrpSpPr/>
          <p:nvPr/>
        </p:nvGrpSpPr>
        <p:grpSpPr>
          <a:xfrm>
            <a:off x="7111525" y="2835275"/>
            <a:ext cx="4061528" cy="2047641"/>
            <a:chOff x="0" y="-47625"/>
            <a:chExt cx="1069703" cy="539297"/>
          </a:xfrm>
        </p:grpSpPr>
        <p:sp>
          <p:nvSpPr>
            <p:cNvPr id="367" name="Google Shape;367;p21"/>
            <p:cNvSpPr/>
            <p:nvPr/>
          </p:nvSpPr>
          <p:spPr>
            <a:xfrm>
              <a:off x="0" y="0"/>
              <a:ext cx="1069703" cy="491672"/>
            </a:xfrm>
            <a:custGeom>
              <a:rect b="b" l="l" r="r" t="t"/>
              <a:pathLst>
                <a:path extrusionOk="0" h="491672" w="1069703">
                  <a:moveTo>
                    <a:pt x="57185" y="0"/>
                  </a:moveTo>
                  <a:lnTo>
                    <a:pt x="1012518" y="0"/>
                  </a:lnTo>
                  <a:cubicBezTo>
                    <a:pt x="1027684" y="0"/>
                    <a:pt x="1042230" y="6025"/>
                    <a:pt x="1052954" y="16749"/>
                  </a:cubicBezTo>
                  <a:cubicBezTo>
                    <a:pt x="1063678" y="27473"/>
                    <a:pt x="1069703" y="42018"/>
                    <a:pt x="1069703" y="57185"/>
                  </a:cubicBezTo>
                  <a:lnTo>
                    <a:pt x="1069703" y="434487"/>
                  </a:lnTo>
                  <a:cubicBezTo>
                    <a:pt x="1069703" y="466069"/>
                    <a:pt x="1044100" y="491672"/>
                    <a:pt x="1012518" y="491672"/>
                  </a:cubicBezTo>
                  <a:lnTo>
                    <a:pt x="57185" y="491672"/>
                  </a:lnTo>
                  <a:cubicBezTo>
                    <a:pt x="42018" y="491672"/>
                    <a:pt x="27473" y="485647"/>
                    <a:pt x="16749" y="474923"/>
                  </a:cubicBezTo>
                  <a:cubicBezTo>
                    <a:pt x="6025" y="464198"/>
                    <a:pt x="0" y="449653"/>
                    <a:pt x="0" y="434487"/>
                  </a:cubicBezTo>
                  <a:lnTo>
                    <a:pt x="0" y="57185"/>
                  </a:lnTo>
                  <a:cubicBezTo>
                    <a:pt x="0" y="42018"/>
                    <a:pt x="6025" y="27473"/>
                    <a:pt x="16749" y="16749"/>
                  </a:cubicBezTo>
                  <a:cubicBezTo>
                    <a:pt x="27473" y="6025"/>
                    <a:pt x="42018" y="0"/>
                    <a:pt x="57185" y="0"/>
                  </a:cubicBezTo>
                  <a:close/>
                </a:path>
              </a:pathLst>
            </a:custGeom>
            <a:solidFill>
              <a:srgbClr val="0B48B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8" name="Google Shape;368;p21"/>
            <p:cNvSpPr txBox="1"/>
            <p:nvPr/>
          </p:nvSpPr>
          <p:spPr>
            <a:xfrm>
              <a:off x="0" y="-47625"/>
              <a:ext cx="1069703" cy="5392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684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69" name="Google Shape;369;p21"/>
          <p:cNvGrpSpPr/>
          <p:nvPr/>
        </p:nvGrpSpPr>
        <p:grpSpPr>
          <a:xfrm>
            <a:off x="11944577" y="2835275"/>
            <a:ext cx="4061528" cy="2047641"/>
            <a:chOff x="0" y="-47625"/>
            <a:chExt cx="1069703" cy="539297"/>
          </a:xfrm>
        </p:grpSpPr>
        <p:sp>
          <p:nvSpPr>
            <p:cNvPr id="370" name="Google Shape;370;p21"/>
            <p:cNvSpPr/>
            <p:nvPr/>
          </p:nvSpPr>
          <p:spPr>
            <a:xfrm>
              <a:off x="0" y="0"/>
              <a:ext cx="1069703" cy="491672"/>
            </a:xfrm>
            <a:custGeom>
              <a:rect b="b" l="l" r="r" t="t"/>
              <a:pathLst>
                <a:path extrusionOk="0" h="491672" w="1069703">
                  <a:moveTo>
                    <a:pt x="57185" y="0"/>
                  </a:moveTo>
                  <a:lnTo>
                    <a:pt x="1012518" y="0"/>
                  </a:lnTo>
                  <a:cubicBezTo>
                    <a:pt x="1027684" y="0"/>
                    <a:pt x="1042230" y="6025"/>
                    <a:pt x="1052954" y="16749"/>
                  </a:cubicBezTo>
                  <a:cubicBezTo>
                    <a:pt x="1063678" y="27473"/>
                    <a:pt x="1069703" y="42018"/>
                    <a:pt x="1069703" y="57185"/>
                  </a:cubicBezTo>
                  <a:lnTo>
                    <a:pt x="1069703" y="434487"/>
                  </a:lnTo>
                  <a:cubicBezTo>
                    <a:pt x="1069703" y="466069"/>
                    <a:pt x="1044100" y="491672"/>
                    <a:pt x="1012518" y="491672"/>
                  </a:cubicBezTo>
                  <a:lnTo>
                    <a:pt x="57185" y="491672"/>
                  </a:lnTo>
                  <a:cubicBezTo>
                    <a:pt x="42018" y="491672"/>
                    <a:pt x="27473" y="485647"/>
                    <a:pt x="16749" y="474923"/>
                  </a:cubicBezTo>
                  <a:cubicBezTo>
                    <a:pt x="6025" y="464198"/>
                    <a:pt x="0" y="449653"/>
                    <a:pt x="0" y="434487"/>
                  </a:cubicBezTo>
                  <a:lnTo>
                    <a:pt x="0" y="57185"/>
                  </a:lnTo>
                  <a:cubicBezTo>
                    <a:pt x="0" y="42018"/>
                    <a:pt x="6025" y="27473"/>
                    <a:pt x="16749" y="16749"/>
                  </a:cubicBezTo>
                  <a:cubicBezTo>
                    <a:pt x="27473" y="6025"/>
                    <a:pt x="42018" y="0"/>
                    <a:pt x="57185" y="0"/>
                  </a:cubicBezTo>
                  <a:close/>
                </a:path>
              </a:pathLst>
            </a:custGeom>
            <a:solidFill>
              <a:srgbClr val="0B48B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1" name="Google Shape;371;p21"/>
            <p:cNvSpPr txBox="1"/>
            <p:nvPr/>
          </p:nvSpPr>
          <p:spPr>
            <a:xfrm>
              <a:off x="0" y="-47625"/>
              <a:ext cx="1069703" cy="5392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684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72" name="Google Shape;372;p21"/>
          <p:cNvSpPr txBox="1"/>
          <p:nvPr/>
        </p:nvSpPr>
        <p:spPr>
          <a:xfrm>
            <a:off x="3171143" y="3513330"/>
            <a:ext cx="2283032" cy="82495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5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BFCFE"/>
                </a:solidFill>
                <a:latin typeface="Inter"/>
                <a:ea typeface="Inter"/>
                <a:cs typeface="Inter"/>
                <a:sym typeface="Inter"/>
              </a:rPr>
              <a:t>Prioritize and Plan</a:t>
            </a:r>
            <a:endParaRPr/>
          </a:p>
        </p:txBody>
      </p:sp>
      <p:sp>
        <p:nvSpPr>
          <p:cNvPr id="373" name="Google Shape;373;p21"/>
          <p:cNvSpPr txBox="1"/>
          <p:nvPr/>
        </p:nvSpPr>
        <p:spPr>
          <a:xfrm>
            <a:off x="7555435" y="3513330"/>
            <a:ext cx="3173706" cy="82495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5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BFCFE"/>
                </a:solidFill>
                <a:latin typeface="Inter"/>
                <a:ea typeface="Inter"/>
                <a:cs typeface="Inter"/>
                <a:sym typeface="Inter"/>
              </a:rPr>
              <a:t>Assign Responsibilities</a:t>
            </a:r>
            <a:endParaRPr/>
          </a:p>
        </p:txBody>
      </p:sp>
      <p:sp>
        <p:nvSpPr>
          <p:cNvPr id="374" name="Google Shape;374;p21"/>
          <p:cNvSpPr txBox="1"/>
          <p:nvPr/>
        </p:nvSpPr>
        <p:spPr>
          <a:xfrm>
            <a:off x="12930470" y="3513330"/>
            <a:ext cx="2089743" cy="82495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5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BFCFE"/>
                </a:solidFill>
                <a:latin typeface="Inter"/>
                <a:ea typeface="Inter"/>
                <a:cs typeface="Inter"/>
                <a:sym typeface="Inter"/>
              </a:rPr>
              <a:t>Monitor and Adjust</a:t>
            </a:r>
            <a:endParaRPr/>
          </a:p>
        </p:txBody>
      </p:sp>
      <p:sp>
        <p:nvSpPr>
          <p:cNvPr id="375" name="Google Shape;375;p21"/>
          <p:cNvSpPr txBox="1"/>
          <p:nvPr/>
        </p:nvSpPr>
        <p:spPr>
          <a:xfrm>
            <a:off x="2890472" y="5471185"/>
            <a:ext cx="2844373" cy="250680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799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Identify the most critical strengths, weaknesses, opportunities, and threats. Develop actionable strategies and set measurable goals to capitalize on strengths and opportunities.</a:t>
            </a:r>
            <a:endParaRPr/>
          </a:p>
        </p:txBody>
      </p:sp>
      <p:sp>
        <p:nvSpPr>
          <p:cNvPr id="376" name="Google Shape;376;p21"/>
          <p:cNvSpPr txBox="1"/>
          <p:nvPr/>
        </p:nvSpPr>
        <p:spPr>
          <a:xfrm>
            <a:off x="7720102" y="5471185"/>
            <a:ext cx="2887111" cy="250680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799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Delegate tasks and responsibilities to the appropriate teams or individuals based on their skills and expertise. Ensure clear communication and accountability.</a:t>
            </a:r>
            <a:endParaRPr/>
          </a:p>
        </p:txBody>
      </p:sp>
      <p:sp>
        <p:nvSpPr>
          <p:cNvPr id="377" name="Google Shape;377;p21"/>
          <p:cNvSpPr txBox="1"/>
          <p:nvPr/>
        </p:nvSpPr>
        <p:spPr>
          <a:xfrm>
            <a:off x="12553155" y="5471185"/>
            <a:ext cx="2837426" cy="2821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799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Regularly review progress, measure outcomes, and be prepared to adapt your plans as market conditions or internal factors change. Continuous improvement is key.</a:t>
            </a:r>
            <a:endParaRPr/>
          </a:p>
        </p:txBody>
      </p:sp>
      <p:sp>
        <p:nvSpPr>
          <p:cNvPr id="378" name="Google Shape;378;p21"/>
          <p:cNvSpPr/>
          <p:nvPr/>
        </p:nvSpPr>
        <p:spPr>
          <a:xfrm rot="-2080684">
            <a:off x="10082077" y="8242051"/>
            <a:ext cx="10960234" cy="7472887"/>
          </a:xfrm>
          <a:custGeom>
            <a:rect b="b" l="l" r="r" t="t"/>
            <a:pathLst>
              <a:path extrusionOk="0" h="7472887" w="10960234">
                <a:moveTo>
                  <a:pt x="0" y="0"/>
                </a:moveTo>
                <a:lnTo>
                  <a:pt x="10960235" y="0"/>
                </a:lnTo>
                <a:lnTo>
                  <a:pt x="10960235" y="7472887"/>
                </a:lnTo>
                <a:lnTo>
                  <a:pt x="0" y="747288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79" name="Google Shape;379;p21"/>
          <p:cNvSpPr/>
          <p:nvPr/>
        </p:nvSpPr>
        <p:spPr>
          <a:xfrm rot="9426524">
            <a:off x="-3692363" y="-4638531"/>
            <a:ext cx="9442126" cy="8000056"/>
          </a:xfrm>
          <a:custGeom>
            <a:rect b="b" l="l" r="r" t="t"/>
            <a:pathLst>
              <a:path extrusionOk="0" h="8000056" w="9442126">
                <a:moveTo>
                  <a:pt x="0" y="0"/>
                </a:moveTo>
                <a:lnTo>
                  <a:pt x="9442126" y="0"/>
                </a:lnTo>
                <a:lnTo>
                  <a:pt x="9442126" y="8000056"/>
                </a:lnTo>
                <a:lnTo>
                  <a:pt x="0" y="800005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80" name="Google Shape;380;p21"/>
          <p:cNvSpPr/>
          <p:nvPr/>
        </p:nvSpPr>
        <p:spPr>
          <a:xfrm rot="-2624874">
            <a:off x="-884948" y="9077955"/>
            <a:ext cx="3242701" cy="1827704"/>
          </a:xfrm>
          <a:custGeom>
            <a:rect b="b" l="l" r="r" t="t"/>
            <a:pathLst>
              <a:path extrusionOk="0" h="1827704" w="3242701">
                <a:moveTo>
                  <a:pt x="0" y="0"/>
                </a:moveTo>
                <a:lnTo>
                  <a:pt x="3242701" y="0"/>
                </a:lnTo>
                <a:lnTo>
                  <a:pt x="3242701" y="1827704"/>
                </a:lnTo>
                <a:lnTo>
                  <a:pt x="0" y="182770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81" name="Google Shape;381;p21"/>
          <p:cNvSpPr/>
          <p:nvPr/>
        </p:nvSpPr>
        <p:spPr>
          <a:xfrm rot="2830696">
            <a:off x="16075185" y="-1028700"/>
            <a:ext cx="2835471" cy="4114800"/>
          </a:xfrm>
          <a:custGeom>
            <a:rect b="b" l="l" r="r" t="t"/>
            <a:pathLst>
              <a:path extrusionOk="0" h="4114800" w="2835471">
                <a:moveTo>
                  <a:pt x="0" y="0"/>
                </a:moveTo>
                <a:lnTo>
                  <a:pt x="2835471" y="0"/>
                </a:lnTo>
                <a:lnTo>
                  <a:pt x="2835471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