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Inter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Inter-boldItalic.fntdata"/><Relationship Id="rId9" Type="http://schemas.openxmlformats.org/officeDocument/2006/relationships/font" Target="fonts/Inter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Inter-regular.fntdata"/><Relationship Id="rId8" Type="http://schemas.openxmlformats.org/officeDocument/2006/relationships/font" Target="fonts/Inter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3b8629916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3b8629916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13675" y="3697925"/>
            <a:ext cx="4473600" cy="282300"/>
          </a:xfrm>
          <a:prstGeom prst="rect">
            <a:avLst/>
          </a:prstGeom>
          <a:solidFill>
            <a:srgbClr val="0000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Revenue Streams</a:t>
            </a:r>
            <a:endParaRPr b="1" sz="1100">
              <a:solidFill>
                <a:srgbClr val="FFFFFF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13675" y="4009269"/>
            <a:ext cx="4473600" cy="10662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114300" spcFirstLastPara="1" rIns="91425" wrap="square" tIns="91425">
            <a:noAutofit/>
          </a:bodyPr>
          <a:lstStyle/>
          <a:p>
            <a:pPr indent="-287972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Donasi individu melalui website, transfer bank, dan platform crowdfunding</a:t>
            </a:r>
            <a:endParaRPr sz="935">
              <a:solidFill>
                <a:schemeClr val="dk1"/>
              </a:solidFill>
            </a:endParaRPr>
          </a:p>
          <a:p>
            <a:pPr indent="-287972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Donasi korporasi melalui program CSR</a:t>
            </a:r>
            <a:endParaRPr sz="935">
              <a:solidFill>
                <a:schemeClr val="dk1"/>
              </a:solidFill>
            </a:endParaRPr>
          </a:p>
          <a:p>
            <a:pPr indent="-287972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Penggalangan dana melalui acara amal, penjualan merchandise, dan kampanye online</a:t>
            </a:r>
            <a:endParaRPr sz="935">
              <a:solidFill>
                <a:schemeClr val="dk1"/>
              </a:solidFill>
            </a:endParaRPr>
          </a:p>
          <a:p>
            <a:pPr indent="-287972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Grants:Hibah dari yayasan dan lembaga donor</a:t>
            </a:r>
            <a:endParaRPr sz="935">
              <a:solidFill>
                <a:schemeClr val="dk1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0" y="0"/>
            <a:ext cx="5600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Inter"/>
                <a:ea typeface="Inter"/>
                <a:cs typeface="Inter"/>
                <a:sym typeface="Inter"/>
              </a:rPr>
              <a:t>Template Bisnis Model Canvas </a:t>
            </a:r>
            <a:endParaRPr b="1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976150" y="2313870"/>
            <a:ext cx="25341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58" name="Google Shape;58;p13"/>
          <p:cNvSpPr txBox="1"/>
          <p:nvPr>
            <p:ph type="title"/>
          </p:nvPr>
        </p:nvSpPr>
        <p:spPr>
          <a:xfrm>
            <a:off x="3662650" y="521425"/>
            <a:ext cx="1767300" cy="321900"/>
          </a:xfrm>
          <a:prstGeom prst="rect">
            <a:avLst/>
          </a:prstGeom>
          <a:solidFill>
            <a:srgbClr val="0000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Value Propositions</a:t>
            </a:r>
            <a:endParaRPr b="1" sz="11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9" name="Google Shape;59;p13"/>
          <p:cNvSpPr txBox="1"/>
          <p:nvPr>
            <p:ph type="title"/>
          </p:nvPr>
        </p:nvSpPr>
        <p:spPr>
          <a:xfrm>
            <a:off x="5537250" y="2016000"/>
            <a:ext cx="1856700" cy="318600"/>
          </a:xfrm>
          <a:prstGeom prst="rect">
            <a:avLst/>
          </a:prstGeom>
          <a:solidFill>
            <a:srgbClr val="0000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Channels</a:t>
            </a:r>
            <a:endParaRPr b="1" sz="1200">
              <a:solidFill>
                <a:srgbClr val="FFFFFF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0" name="Google Shape;60;p13"/>
          <p:cNvSpPr txBox="1"/>
          <p:nvPr>
            <p:ph idx="1" type="body"/>
          </p:nvPr>
        </p:nvSpPr>
        <p:spPr>
          <a:xfrm>
            <a:off x="5537250" y="2367400"/>
            <a:ext cx="1856700" cy="12324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114300" spcFirstLastPara="1" rIns="91425" wrap="square" tIns="91425">
            <a:noAutofit/>
          </a:bodyPr>
          <a:lstStyle/>
          <a:p>
            <a:pPr indent="-167322" lvl="0" marL="1143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835"/>
              <a:buFont typeface="Inter"/>
              <a:buChar char="●"/>
            </a:pPr>
            <a:r>
              <a:rPr lang="en" sz="835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Outreach: lokasi anak jalanan &amp; Kerjasama dengan shelter</a:t>
            </a:r>
            <a:endParaRPr sz="835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167322" lvl="0" marL="1143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35"/>
              <a:buFont typeface="Inter"/>
              <a:buChar char="●"/>
            </a:pPr>
            <a:r>
              <a:rPr lang="en" sz="835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Communication: Website, media sosial, laporan kegiatan, penggalangan dana</a:t>
            </a:r>
            <a:endParaRPr sz="835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indent="-167322" lvl="0" marL="1143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35"/>
              <a:buFont typeface="Inter"/>
              <a:buChar char="●"/>
            </a:pPr>
            <a:r>
              <a:rPr lang="en" sz="835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Partnership: Kolaborasi dengan sekolah, LSM, dan pemerintah</a:t>
            </a:r>
            <a:endParaRPr sz="835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-887725" y="8102800"/>
            <a:ext cx="30000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62" name="Google Shape;62;p13"/>
          <p:cNvSpPr txBox="1"/>
          <p:nvPr>
            <p:ph type="title"/>
          </p:nvPr>
        </p:nvSpPr>
        <p:spPr>
          <a:xfrm>
            <a:off x="5533357" y="498100"/>
            <a:ext cx="1856700" cy="318600"/>
          </a:xfrm>
          <a:prstGeom prst="rect">
            <a:avLst/>
          </a:prstGeom>
          <a:solidFill>
            <a:srgbClr val="0000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Customer Relationships</a:t>
            </a:r>
            <a:endParaRPr b="1" sz="11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3" name="Google Shape;63;p13"/>
          <p:cNvSpPr txBox="1"/>
          <p:nvPr>
            <p:ph idx="1" type="body"/>
          </p:nvPr>
        </p:nvSpPr>
        <p:spPr>
          <a:xfrm>
            <a:off x="5533352" y="849500"/>
            <a:ext cx="1856700" cy="11337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114300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835">
                <a:solidFill>
                  <a:schemeClr val="dk1"/>
                </a:solidFill>
              </a:rPr>
              <a:t>Beneficiaries: </a:t>
            </a:r>
            <a:r>
              <a:rPr lang="en" sz="835">
                <a:solidFill>
                  <a:schemeClr val="dk1"/>
                </a:solidFill>
              </a:rPr>
              <a:t>Pendekatan personal, Program konseling, </a:t>
            </a:r>
            <a:r>
              <a:rPr lang="en" sz="835">
                <a:solidFill>
                  <a:schemeClr val="dk1"/>
                </a:solidFill>
              </a:rPr>
              <a:t>Pembentukan komunitas anak</a:t>
            </a:r>
            <a:endParaRPr sz="835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835">
                <a:solidFill>
                  <a:schemeClr val="dk1"/>
                </a:solidFill>
              </a:rPr>
              <a:t>Stakeholders: </a:t>
            </a:r>
            <a:r>
              <a:rPr lang="en" sz="835">
                <a:solidFill>
                  <a:schemeClr val="dk1"/>
                </a:solidFill>
              </a:rPr>
              <a:t>Komunikasi terbuka, Laporan berkala, Pelibatan dalam kegiatan organisasi</a:t>
            </a:r>
            <a:endParaRPr sz="835">
              <a:solidFill>
                <a:schemeClr val="dk1"/>
              </a:solidFill>
            </a:endParaRPr>
          </a:p>
        </p:txBody>
      </p:sp>
      <p:sp>
        <p:nvSpPr>
          <p:cNvPr id="64" name="Google Shape;64;p13"/>
          <p:cNvSpPr txBox="1"/>
          <p:nvPr>
            <p:ph type="title"/>
          </p:nvPr>
        </p:nvSpPr>
        <p:spPr>
          <a:xfrm>
            <a:off x="7501250" y="476050"/>
            <a:ext cx="1653900" cy="323700"/>
          </a:xfrm>
          <a:prstGeom prst="rect">
            <a:avLst/>
          </a:prstGeom>
          <a:solidFill>
            <a:srgbClr val="0000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Customer segments</a:t>
            </a:r>
            <a:endParaRPr b="1" sz="11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5" name="Google Shape;65;p13"/>
          <p:cNvSpPr txBox="1"/>
          <p:nvPr>
            <p:ph idx="1" type="body"/>
          </p:nvPr>
        </p:nvSpPr>
        <p:spPr>
          <a:xfrm>
            <a:off x="7501250" y="832850"/>
            <a:ext cx="1653900" cy="2766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114300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935">
                <a:solidFill>
                  <a:schemeClr val="dk1"/>
                </a:solidFill>
              </a:rPr>
              <a:t>Beneficiaries</a:t>
            </a:r>
            <a:endParaRPr b="1" sz="935">
              <a:solidFill>
                <a:schemeClr val="dk1"/>
              </a:solidFill>
            </a:endParaRPr>
          </a:p>
          <a:p>
            <a:pPr indent="-173672" lvl="0" marL="17145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Anak jalanan usia 6-17 tahun di kota Jakarta</a:t>
            </a:r>
            <a:endParaRPr sz="935">
              <a:solidFill>
                <a:schemeClr val="dk1"/>
              </a:solidFill>
            </a:endParaRPr>
          </a:p>
          <a:p>
            <a:pPr indent="-17367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Anak-anak yang putus sekolah</a:t>
            </a:r>
            <a:endParaRPr sz="935">
              <a:solidFill>
                <a:schemeClr val="dk1"/>
              </a:solidFill>
            </a:endParaRPr>
          </a:p>
          <a:p>
            <a:pPr indent="-17367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Anak-anak yang terlantar dan rentan eksploitasi</a:t>
            </a:r>
            <a:endParaRPr sz="935">
              <a:solidFill>
                <a:schemeClr val="dk1"/>
              </a:solidFill>
            </a:endParaRPr>
          </a:p>
        </p:txBody>
      </p:sp>
      <p:sp>
        <p:nvSpPr>
          <p:cNvPr id="66" name="Google Shape;66;p13"/>
          <p:cNvSpPr txBox="1"/>
          <p:nvPr>
            <p:ph type="title"/>
          </p:nvPr>
        </p:nvSpPr>
        <p:spPr>
          <a:xfrm>
            <a:off x="1746215" y="2114770"/>
            <a:ext cx="1767300" cy="318600"/>
          </a:xfrm>
          <a:prstGeom prst="rect">
            <a:avLst/>
          </a:prstGeom>
          <a:solidFill>
            <a:srgbClr val="0000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Key Resources</a:t>
            </a:r>
            <a:endParaRPr b="1" sz="11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67" name="Google Shape;67;p13"/>
          <p:cNvSpPr txBox="1"/>
          <p:nvPr>
            <p:ph idx="1" type="body"/>
          </p:nvPr>
        </p:nvSpPr>
        <p:spPr>
          <a:xfrm>
            <a:off x="1746225" y="2466175"/>
            <a:ext cx="1767300" cy="11337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114300" spcFirstLastPara="1" rIns="91425" wrap="square" tIns="91425">
            <a:noAutofit/>
          </a:bodyPr>
          <a:lstStyle/>
          <a:p>
            <a:pPr indent="-167322" lvl="0" marL="17145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835"/>
              <a:buChar char="●"/>
            </a:pPr>
            <a:r>
              <a:rPr b="1" lang="en" sz="835">
                <a:solidFill>
                  <a:schemeClr val="dk1"/>
                </a:solidFill>
              </a:rPr>
              <a:t>HR: </a:t>
            </a:r>
            <a:r>
              <a:rPr lang="en" sz="835">
                <a:solidFill>
                  <a:schemeClr val="dk1"/>
                </a:solidFill>
              </a:rPr>
              <a:t>Tim manajemen, Relawan, Konselor dan pekerja sosial</a:t>
            </a:r>
            <a:endParaRPr sz="835">
              <a:solidFill>
                <a:schemeClr val="dk1"/>
              </a:solidFill>
            </a:endParaRPr>
          </a:p>
          <a:p>
            <a:pPr indent="-16732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35"/>
              <a:buChar char="●"/>
            </a:pPr>
            <a:r>
              <a:rPr b="1" lang="en" sz="835">
                <a:solidFill>
                  <a:schemeClr val="dk1"/>
                </a:solidFill>
              </a:rPr>
              <a:t>Physical: </a:t>
            </a:r>
            <a:r>
              <a:rPr lang="en" sz="835">
                <a:solidFill>
                  <a:schemeClr val="dk1"/>
                </a:solidFill>
              </a:rPr>
              <a:t>Ruang belajar&amp; Kendaraan operasional</a:t>
            </a:r>
            <a:endParaRPr sz="835">
              <a:solidFill>
                <a:schemeClr val="dk1"/>
              </a:solidFill>
            </a:endParaRPr>
          </a:p>
          <a:p>
            <a:pPr indent="-16732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35"/>
              <a:buChar char="●"/>
            </a:pPr>
            <a:r>
              <a:rPr b="1" lang="en" sz="835">
                <a:solidFill>
                  <a:schemeClr val="dk1"/>
                </a:solidFill>
              </a:rPr>
              <a:t>Network &amp; Partnership: </a:t>
            </a:r>
            <a:r>
              <a:rPr lang="en" sz="835">
                <a:solidFill>
                  <a:schemeClr val="dk1"/>
                </a:solidFill>
              </a:rPr>
              <a:t>LSM, pemerintah, dan komunitas</a:t>
            </a:r>
            <a:endParaRPr sz="835">
              <a:solidFill>
                <a:schemeClr val="dk1"/>
              </a:solidFill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-2986325" y="1261988"/>
            <a:ext cx="30000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69" name="Google Shape;69;p13"/>
          <p:cNvSpPr txBox="1"/>
          <p:nvPr>
            <p:ph type="title"/>
          </p:nvPr>
        </p:nvSpPr>
        <p:spPr>
          <a:xfrm>
            <a:off x="13675" y="596100"/>
            <a:ext cx="1653900" cy="318600"/>
          </a:xfrm>
          <a:prstGeom prst="rect">
            <a:avLst/>
          </a:prstGeom>
          <a:solidFill>
            <a:srgbClr val="0000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Key Partnership</a:t>
            </a:r>
            <a:endParaRPr b="1" sz="11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>
            <a:off x="13675" y="947500"/>
            <a:ext cx="1653900" cy="26502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114300" spcFirstLastPara="1" rIns="91425" wrap="square" tIns="91425">
            <a:noAutofit/>
          </a:bodyPr>
          <a:lstStyle/>
          <a:p>
            <a:pPr indent="-173672" lvl="0" marL="17145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Pemerintah: Dinas &amp; lembaga terkait.</a:t>
            </a:r>
            <a:endParaRPr sz="935">
              <a:solidFill>
                <a:schemeClr val="dk1"/>
              </a:solidFill>
            </a:endParaRPr>
          </a:p>
          <a:p>
            <a:pPr indent="-17367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NGO: LSM anak &amp; pendidikan.</a:t>
            </a:r>
            <a:endParaRPr sz="935">
              <a:solidFill>
                <a:schemeClr val="dk1"/>
              </a:solidFill>
            </a:endParaRPr>
          </a:p>
          <a:p>
            <a:pPr indent="-17367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Korporasi: Program CSR.</a:t>
            </a:r>
            <a:endParaRPr sz="935">
              <a:solidFill>
                <a:schemeClr val="dk1"/>
              </a:solidFill>
            </a:endParaRPr>
          </a:p>
          <a:p>
            <a:pPr indent="-17367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Komunitas: Tokoh, lokal &amp; relawan.</a:t>
            </a:r>
            <a:endParaRPr sz="935">
              <a:solidFill>
                <a:schemeClr val="dk1"/>
              </a:solidFill>
            </a:endParaRPr>
          </a:p>
        </p:txBody>
      </p:sp>
      <p:sp>
        <p:nvSpPr>
          <p:cNvPr id="71" name="Google Shape;71;p13"/>
          <p:cNvSpPr txBox="1"/>
          <p:nvPr>
            <p:ph type="title"/>
          </p:nvPr>
        </p:nvSpPr>
        <p:spPr>
          <a:xfrm>
            <a:off x="4709325" y="3721125"/>
            <a:ext cx="4473600" cy="318600"/>
          </a:xfrm>
          <a:prstGeom prst="rect">
            <a:avLst/>
          </a:prstGeom>
          <a:solidFill>
            <a:srgbClr val="0000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Cost Structure</a:t>
            </a:r>
            <a:endParaRPr b="1" sz="11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2" name="Google Shape;72;p13"/>
          <p:cNvSpPr txBox="1"/>
          <p:nvPr>
            <p:ph idx="1" type="body"/>
          </p:nvPr>
        </p:nvSpPr>
        <p:spPr>
          <a:xfrm>
            <a:off x="4709325" y="4040275"/>
            <a:ext cx="4473600" cy="10662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114300" spcFirstLastPara="1" rIns="91425" wrap="square" tIns="91425">
            <a:noAutofit/>
          </a:bodyPr>
          <a:lstStyle/>
          <a:p>
            <a:pPr indent="-173672" lvl="0" marL="17145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Program: Operasional &amp; bahan ajar.</a:t>
            </a:r>
            <a:endParaRPr sz="935">
              <a:solidFill>
                <a:schemeClr val="dk1"/>
              </a:solidFill>
            </a:endParaRPr>
          </a:p>
          <a:p>
            <a:pPr indent="-17367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Staf: Gaji &amp; tunjangan.</a:t>
            </a:r>
            <a:endParaRPr sz="935">
              <a:solidFill>
                <a:schemeClr val="dk1"/>
              </a:solidFill>
            </a:endParaRPr>
          </a:p>
          <a:p>
            <a:pPr indent="-17367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Administrasi: Kantor &amp; utilitas.</a:t>
            </a:r>
            <a:endParaRPr sz="935">
              <a:solidFill>
                <a:schemeClr val="dk1"/>
              </a:solidFill>
            </a:endParaRPr>
          </a:p>
          <a:p>
            <a:pPr indent="-17367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Fundraising: Kampanye &amp; acara.</a:t>
            </a:r>
            <a:endParaRPr sz="935">
              <a:solidFill>
                <a:schemeClr val="dk1"/>
              </a:solidFill>
            </a:endParaRPr>
          </a:p>
        </p:txBody>
      </p:sp>
      <p:pic>
        <p:nvPicPr>
          <p:cNvPr descr="Berkas:Business Model Canvas.png - Wikipedia bahasa Indonesia ..." id="73" name="Google Shape;73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34608" y="6340000"/>
            <a:ext cx="7274783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3"/>
          <p:cNvSpPr txBox="1"/>
          <p:nvPr>
            <p:ph type="title"/>
          </p:nvPr>
        </p:nvSpPr>
        <p:spPr>
          <a:xfrm>
            <a:off x="1746215" y="552600"/>
            <a:ext cx="1767300" cy="318600"/>
          </a:xfrm>
          <a:prstGeom prst="rect">
            <a:avLst/>
          </a:prstGeom>
          <a:solidFill>
            <a:srgbClr val="0000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Key Activities</a:t>
            </a:r>
            <a:endParaRPr b="1" sz="11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5" name="Google Shape;75;p13"/>
          <p:cNvSpPr txBox="1"/>
          <p:nvPr>
            <p:ph idx="1" type="body"/>
          </p:nvPr>
        </p:nvSpPr>
        <p:spPr>
          <a:xfrm>
            <a:off x="1746225" y="904000"/>
            <a:ext cx="1767300" cy="11337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114300" spcFirstLastPara="1" rIns="91425" wrap="square" tIns="91425">
            <a:noAutofit/>
          </a:bodyPr>
          <a:lstStyle/>
          <a:p>
            <a:pPr indent="-167322" lvl="0" marL="17145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835"/>
              <a:buChar char="●"/>
            </a:pPr>
            <a:r>
              <a:rPr lang="en" sz="835">
                <a:solidFill>
                  <a:schemeClr val="dk1"/>
                </a:solidFill>
              </a:rPr>
              <a:t>Program: Edukasi &amp; pendampingan.</a:t>
            </a:r>
            <a:endParaRPr sz="835">
              <a:solidFill>
                <a:schemeClr val="dk1"/>
              </a:solidFill>
            </a:endParaRPr>
          </a:p>
          <a:p>
            <a:pPr indent="-16732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35"/>
              <a:buChar char="●"/>
            </a:pPr>
            <a:r>
              <a:rPr lang="en" sz="835">
                <a:solidFill>
                  <a:schemeClr val="dk1"/>
                </a:solidFill>
              </a:rPr>
              <a:t>Advokasi: Jangkauan &amp; hak anak.</a:t>
            </a:r>
            <a:endParaRPr sz="835">
              <a:solidFill>
                <a:schemeClr val="dk1"/>
              </a:solidFill>
            </a:endParaRPr>
          </a:p>
          <a:p>
            <a:pPr indent="-16732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35"/>
              <a:buChar char="●"/>
            </a:pPr>
            <a:r>
              <a:rPr lang="en" sz="835">
                <a:solidFill>
                  <a:schemeClr val="dk1"/>
                </a:solidFill>
              </a:rPr>
              <a:t>Fundraising: Dana &amp; kesadaran publik.</a:t>
            </a:r>
            <a:endParaRPr sz="835">
              <a:solidFill>
                <a:schemeClr val="dk1"/>
              </a:solidFill>
            </a:endParaRPr>
          </a:p>
          <a:p>
            <a:pPr indent="-16732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35"/>
              <a:buChar char="●"/>
            </a:pPr>
            <a:r>
              <a:rPr lang="en" sz="835">
                <a:solidFill>
                  <a:schemeClr val="dk1"/>
                </a:solidFill>
              </a:rPr>
              <a:t>Evaluasi: Pantau dampak program.</a:t>
            </a:r>
            <a:endParaRPr sz="835">
              <a:solidFill>
                <a:schemeClr val="dk1"/>
              </a:solidFill>
            </a:endParaRPr>
          </a:p>
        </p:txBody>
      </p:sp>
      <p:sp>
        <p:nvSpPr>
          <p:cNvPr id="76" name="Google Shape;76;p13"/>
          <p:cNvSpPr txBox="1"/>
          <p:nvPr>
            <p:ph type="title"/>
          </p:nvPr>
        </p:nvSpPr>
        <p:spPr>
          <a:xfrm>
            <a:off x="3120050" y="79950"/>
            <a:ext cx="2279400" cy="318600"/>
          </a:xfrm>
          <a:prstGeom prst="rect">
            <a:avLst/>
          </a:prstGeom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Inter"/>
                <a:ea typeface="Inter"/>
                <a:cs typeface="Inter"/>
                <a:sym typeface="Inter"/>
              </a:rPr>
              <a:t>Design by: </a:t>
            </a:r>
            <a:r>
              <a:rPr b="1" lang="en" sz="900">
                <a:latin typeface="Inter"/>
                <a:ea typeface="Inter"/>
                <a:cs typeface="Inter"/>
                <a:sym typeface="Inter"/>
              </a:rPr>
              <a:t>"Sahabat Anak Jalanan"</a:t>
            </a:r>
            <a:endParaRPr b="1" sz="9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7" name="Google Shape;77;p13"/>
          <p:cNvSpPr txBox="1"/>
          <p:nvPr>
            <p:ph type="title"/>
          </p:nvPr>
        </p:nvSpPr>
        <p:spPr>
          <a:xfrm>
            <a:off x="5524500" y="79950"/>
            <a:ext cx="1300500" cy="318600"/>
          </a:xfrm>
          <a:prstGeom prst="rect">
            <a:avLst/>
          </a:prstGeom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Inter"/>
                <a:ea typeface="Inter"/>
                <a:cs typeface="Inter"/>
                <a:sym typeface="Inter"/>
              </a:rPr>
              <a:t>Created</a:t>
            </a:r>
            <a:r>
              <a:rPr lang="en" sz="900">
                <a:latin typeface="Inter"/>
                <a:ea typeface="Inter"/>
                <a:cs typeface="Inter"/>
                <a:sym typeface="Inter"/>
              </a:rPr>
              <a:t> by:</a:t>
            </a:r>
            <a:endParaRPr sz="9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8" name="Google Shape;78;p13"/>
          <p:cNvSpPr txBox="1"/>
          <p:nvPr>
            <p:ph type="title"/>
          </p:nvPr>
        </p:nvSpPr>
        <p:spPr>
          <a:xfrm>
            <a:off x="7002250" y="79950"/>
            <a:ext cx="873000" cy="318600"/>
          </a:xfrm>
          <a:prstGeom prst="rect">
            <a:avLst/>
          </a:prstGeom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Inter"/>
                <a:ea typeface="Inter"/>
                <a:cs typeface="Inter"/>
                <a:sym typeface="Inter"/>
              </a:rPr>
              <a:t>Date:</a:t>
            </a:r>
            <a:endParaRPr sz="9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9" name="Google Shape;79;p13"/>
          <p:cNvSpPr txBox="1"/>
          <p:nvPr>
            <p:ph type="title"/>
          </p:nvPr>
        </p:nvSpPr>
        <p:spPr>
          <a:xfrm>
            <a:off x="8052500" y="79950"/>
            <a:ext cx="873000" cy="318600"/>
          </a:xfrm>
          <a:prstGeom prst="rect">
            <a:avLst/>
          </a:prstGeom>
          <a:ln cap="flat" cmpd="sng" w="9525">
            <a:solidFill>
              <a:srgbClr val="000000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Inter"/>
                <a:ea typeface="Inter"/>
                <a:cs typeface="Inter"/>
                <a:sym typeface="Inter"/>
              </a:rPr>
              <a:t>Person:</a:t>
            </a:r>
            <a:endParaRPr sz="9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80" name="Google Shape;80;p13"/>
          <p:cNvSpPr txBox="1"/>
          <p:nvPr/>
        </p:nvSpPr>
        <p:spPr>
          <a:xfrm>
            <a:off x="7538425" y="2219925"/>
            <a:ext cx="1479000" cy="323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chemeClr val="dk1"/>
                </a:solidFill>
                <a:latin typeface="Inter"/>
                <a:ea typeface="Inter"/>
                <a:cs typeface="Inter"/>
                <a:sym typeface="Inter"/>
              </a:rPr>
              <a:t>Stakeholders:</a:t>
            </a:r>
            <a:endParaRPr b="1" sz="900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81" name="Google Shape;81;p13"/>
          <p:cNvSpPr txBox="1"/>
          <p:nvPr/>
        </p:nvSpPr>
        <p:spPr>
          <a:xfrm>
            <a:off x="7538425" y="2433375"/>
            <a:ext cx="1605600" cy="11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57150" spcFirstLastPara="1" rIns="91425" wrap="square" tIns="91425">
            <a:spAutoFit/>
          </a:bodyPr>
          <a:lstStyle/>
          <a:p>
            <a:pPr indent="-171450" lvl="0" marL="114300" rtl="0" algn="l">
              <a:spcBef>
                <a:spcPts val="0"/>
              </a:spcBef>
              <a:spcAft>
                <a:spcPts val="0"/>
              </a:spcAft>
              <a:buSzPts val="900"/>
              <a:buFont typeface="Inter"/>
              <a:buChar char="●"/>
            </a:pPr>
            <a:r>
              <a:rPr lang="en" sz="900">
                <a:latin typeface="Inter"/>
                <a:ea typeface="Inter"/>
                <a:cs typeface="Inter"/>
                <a:sym typeface="Inter"/>
              </a:rPr>
              <a:t>Pemerintah daerah dan dinas sosial</a:t>
            </a:r>
            <a:endParaRPr sz="900">
              <a:latin typeface="Inter"/>
              <a:ea typeface="Inter"/>
              <a:cs typeface="Inter"/>
              <a:sym typeface="Inter"/>
            </a:endParaRPr>
          </a:p>
          <a:p>
            <a:pPr indent="-171450" lvl="0" marL="114300" rtl="0" algn="l">
              <a:spcBef>
                <a:spcPts val="0"/>
              </a:spcBef>
              <a:spcAft>
                <a:spcPts val="0"/>
              </a:spcAft>
              <a:buSzPts val="900"/>
              <a:buFont typeface="Inter"/>
              <a:buChar char="●"/>
            </a:pPr>
            <a:r>
              <a:rPr lang="en" sz="900">
                <a:latin typeface="Inter"/>
                <a:ea typeface="Inter"/>
                <a:cs typeface="Inter"/>
                <a:sym typeface="Inter"/>
              </a:rPr>
              <a:t>LSM terkait</a:t>
            </a:r>
            <a:endParaRPr sz="900">
              <a:latin typeface="Inter"/>
              <a:ea typeface="Inter"/>
              <a:cs typeface="Inter"/>
              <a:sym typeface="Inter"/>
            </a:endParaRPr>
          </a:p>
          <a:p>
            <a:pPr indent="-171450" lvl="0" marL="114300" rtl="0" algn="l">
              <a:spcBef>
                <a:spcPts val="0"/>
              </a:spcBef>
              <a:spcAft>
                <a:spcPts val="0"/>
              </a:spcAft>
              <a:buSzPts val="900"/>
              <a:buFont typeface="Inter"/>
              <a:buChar char="●"/>
            </a:pPr>
            <a:r>
              <a:rPr lang="en" sz="900">
                <a:latin typeface="Inter"/>
                <a:ea typeface="Inter"/>
                <a:cs typeface="Inter"/>
                <a:sym typeface="Inter"/>
              </a:rPr>
              <a:t>Donatur individu dan korporasi</a:t>
            </a:r>
            <a:endParaRPr sz="900">
              <a:latin typeface="Inter"/>
              <a:ea typeface="Inter"/>
              <a:cs typeface="Inter"/>
              <a:sym typeface="Inter"/>
            </a:endParaRPr>
          </a:p>
          <a:p>
            <a:pPr indent="-171450" lvl="0" marL="114300" rtl="0" algn="l">
              <a:spcBef>
                <a:spcPts val="0"/>
              </a:spcBef>
              <a:spcAft>
                <a:spcPts val="0"/>
              </a:spcAft>
              <a:buSzPts val="900"/>
              <a:buFont typeface="Inter"/>
              <a:buChar char="●"/>
            </a:pPr>
            <a:r>
              <a:rPr lang="en" sz="900">
                <a:latin typeface="Inter"/>
                <a:ea typeface="Inter"/>
                <a:cs typeface="Inter"/>
                <a:sym typeface="Inter"/>
              </a:rPr>
              <a:t>Relawan</a:t>
            </a:r>
            <a:endParaRPr sz="900">
              <a:latin typeface="Inter"/>
              <a:ea typeface="Inter"/>
              <a:cs typeface="Inter"/>
              <a:sym typeface="Inter"/>
            </a:endParaRPr>
          </a:p>
          <a:p>
            <a:pPr indent="-171450" lvl="0" marL="114300" rtl="0" algn="l">
              <a:spcBef>
                <a:spcPts val="0"/>
              </a:spcBef>
              <a:spcAft>
                <a:spcPts val="0"/>
              </a:spcAft>
              <a:buSzPts val="900"/>
              <a:buFont typeface="Inter"/>
              <a:buChar char="●"/>
            </a:pPr>
            <a:r>
              <a:rPr lang="en" sz="900">
                <a:latin typeface="Inter"/>
                <a:ea typeface="Inter"/>
                <a:cs typeface="Inter"/>
                <a:sym typeface="Inter"/>
              </a:rPr>
              <a:t>Masyarakat umum</a:t>
            </a:r>
            <a:endParaRPr sz="9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82" name="Google Shape;82;p13"/>
          <p:cNvSpPr txBox="1"/>
          <p:nvPr>
            <p:ph idx="1" type="body"/>
          </p:nvPr>
        </p:nvSpPr>
        <p:spPr>
          <a:xfrm>
            <a:off x="3694850" y="810975"/>
            <a:ext cx="1767300" cy="27669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114300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935">
                <a:solidFill>
                  <a:schemeClr val="dk1"/>
                </a:solidFill>
              </a:rPr>
              <a:t>Beneficiaries</a:t>
            </a:r>
            <a:endParaRPr b="1" sz="935">
              <a:solidFill>
                <a:schemeClr val="dk1"/>
              </a:solidFill>
            </a:endParaRPr>
          </a:p>
          <a:p>
            <a:pPr indent="-173672" lvl="0" marL="17145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Akses pendidikan non-formal</a:t>
            </a:r>
            <a:endParaRPr sz="935">
              <a:solidFill>
                <a:schemeClr val="dk1"/>
              </a:solidFill>
            </a:endParaRPr>
          </a:p>
          <a:p>
            <a:pPr indent="-17367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Pemberdayaan keterampilan hidup</a:t>
            </a:r>
            <a:endParaRPr sz="935">
              <a:solidFill>
                <a:schemeClr val="dk1"/>
              </a:solidFill>
            </a:endParaRPr>
          </a:p>
          <a:p>
            <a:pPr indent="-17367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Pendampingan psikologis</a:t>
            </a:r>
            <a:endParaRPr sz="935">
              <a:solidFill>
                <a:schemeClr val="dk1"/>
              </a:solidFill>
            </a:endParaRPr>
          </a:p>
          <a:p>
            <a:pPr indent="-173672" lvl="0" marL="1714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Char char="●"/>
            </a:pPr>
            <a:r>
              <a:rPr lang="en" sz="935">
                <a:solidFill>
                  <a:schemeClr val="dk1"/>
                </a:solidFill>
              </a:rPr>
              <a:t>Perlindungan dan advokasi hak anak</a:t>
            </a:r>
            <a:endParaRPr sz="935">
              <a:solidFill>
                <a:schemeClr val="dk1"/>
              </a:solidFill>
            </a:endParaRPr>
          </a:p>
        </p:txBody>
      </p:sp>
      <p:sp>
        <p:nvSpPr>
          <p:cNvPr id="83" name="Google Shape;83;p13"/>
          <p:cNvSpPr txBox="1"/>
          <p:nvPr/>
        </p:nvSpPr>
        <p:spPr>
          <a:xfrm>
            <a:off x="3745149" y="2248075"/>
            <a:ext cx="17157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57150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latin typeface="Inter"/>
                <a:ea typeface="Inter"/>
                <a:cs typeface="Inter"/>
                <a:sym typeface="Inter"/>
              </a:rPr>
              <a:t>Stakeholders:</a:t>
            </a:r>
            <a:endParaRPr b="1" sz="900">
              <a:latin typeface="Inter"/>
              <a:ea typeface="Inter"/>
              <a:cs typeface="Inter"/>
              <a:sym typeface="Inter"/>
            </a:endParaRPr>
          </a:p>
          <a:p>
            <a:pPr indent="-171450" lvl="0" marL="114300" rtl="0" algn="l">
              <a:spcBef>
                <a:spcPts val="0"/>
              </a:spcBef>
              <a:spcAft>
                <a:spcPts val="0"/>
              </a:spcAft>
              <a:buSzPts val="900"/>
              <a:buFont typeface="Inter"/>
              <a:buChar char="●"/>
            </a:pPr>
            <a:r>
              <a:rPr lang="en" sz="900">
                <a:latin typeface="Inter"/>
                <a:ea typeface="Inter"/>
                <a:cs typeface="Inter"/>
                <a:sym typeface="Inter"/>
              </a:rPr>
              <a:t>Transparansi dan akuntabilitas</a:t>
            </a:r>
            <a:endParaRPr sz="900">
              <a:latin typeface="Inter"/>
              <a:ea typeface="Inter"/>
              <a:cs typeface="Inter"/>
              <a:sym typeface="Inter"/>
            </a:endParaRPr>
          </a:p>
          <a:p>
            <a:pPr indent="-171450" lvl="0" marL="114300" rtl="0" algn="l">
              <a:spcBef>
                <a:spcPts val="0"/>
              </a:spcBef>
              <a:spcAft>
                <a:spcPts val="0"/>
              </a:spcAft>
              <a:buSzPts val="900"/>
              <a:buFont typeface="Inter"/>
              <a:buChar char="●"/>
            </a:pPr>
            <a:r>
              <a:rPr lang="en" sz="900">
                <a:latin typeface="Inter"/>
                <a:ea typeface="Inter"/>
                <a:cs typeface="Inter"/>
                <a:sym typeface="Inter"/>
              </a:rPr>
              <a:t>Dampak sosial yang terukur</a:t>
            </a:r>
            <a:endParaRPr sz="900">
              <a:latin typeface="Inter"/>
              <a:ea typeface="Inter"/>
              <a:cs typeface="Inter"/>
              <a:sym typeface="Inter"/>
            </a:endParaRPr>
          </a:p>
          <a:p>
            <a:pPr indent="-171450" lvl="0" marL="114300" rtl="0" algn="l">
              <a:spcBef>
                <a:spcPts val="0"/>
              </a:spcBef>
              <a:spcAft>
                <a:spcPts val="0"/>
              </a:spcAft>
              <a:buSzPts val="900"/>
              <a:buFont typeface="Inter"/>
              <a:buChar char="●"/>
            </a:pPr>
            <a:r>
              <a:rPr lang="en" sz="900">
                <a:latin typeface="Inter"/>
                <a:ea typeface="Inter"/>
                <a:cs typeface="Inter"/>
                <a:sym typeface="Inter"/>
              </a:rPr>
              <a:t>Berkontribusi pada isu sosial</a:t>
            </a:r>
            <a:endParaRPr sz="900">
              <a:latin typeface="Inter"/>
              <a:ea typeface="Inter"/>
              <a:cs typeface="Inter"/>
              <a:sym typeface="Inter"/>
            </a:endParaRPr>
          </a:p>
          <a:p>
            <a:pPr indent="-171450" lvl="0" marL="114300" rtl="0" algn="l">
              <a:spcBef>
                <a:spcPts val="0"/>
              </a:spcBef>
              <a:spcAft>
                <a:spcPts val="0"/>
              </a:spcAft>
              <a:buSzPts val="900"/>
              <a:buFont typeface="Inter"/>
              <a:buChar char="●"/>
            </a:pPr>
            <a:r>
              <a:rPr lang="en" sz="900">
                <a:latin typeface="Inter"/>
                <a:ea typeface="Inter"/>
                <a:cs typeface="Inter"/>
                <a:sym typeface="Inter"/>
              </a:rPr>
              <a:t>Program berkelanjutan</a:t>
            </a:r>
            <a:endParaRPr sz="900"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